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 id="477" r:id="rId227"/>
    <p:sldId id="478" r:id="rId228"/>
    <p:sldId id="479" r:id="rId229"/>
    <p:sldId id="480" r:id="rId230"/>
    <p:sldId id="481" r:id="rId231"/>
    <p:sldId id="482" r:id="rId232"/>
    <p:sldId id="483" r:id="rId233"/>
    <p:sldId id="484" r:id="rId234"/>
    <p:sldId id="485" r:id="rId235"/>
    <p:sldId id="486" r:id="rId236"/>
    <p:sldId id="487" r:id="rId237"/>
    <p:sldId id="488" r:id="rId238"/>
    <p:sldId id="489" r:id="rId239"/>
    <p:sldId id="490" r:id="rId24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slide" Target="slides/slide18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194" Type="http://schemas.openxmlformats.org/officeDocument/2006/relationships/slide" Target="slides/slide189.xml"/><Relationship Id="rId43" Type="http://schemas.openxmlformats.org/officeDocument/2006/relationships/slide" Target="slides/slide38.xml"/><Relationship Id="rId193" Type="http://schemas.openxmlformats.org/officeDocument/2006/relationships/slide" Target="slides/slide188.xml"/><Relationship Id="rId46" Type="http://schemas.openxmlformats.org/officeDocument/2006/relationships/slide" Target="slides/slide41.xml"/><Relationship Id="rId192" Type="http://schemas.openxmlformats.org/officeDocument/2006/relationships/slide" Target="slides/slide187.xml"/><Relationship Id="rId45" Type="http://schemas.openxmlformats.org/officeDocument/2006/relationships/slide" Target="slides/slide40.xml"/><Relationship Id="rId191" Type="http://schemas.openxmlformats.org/officeDocument/2006/relationships/slide" Target="slides/slide186.xml"/><Relationship Id="rId48" Type="http://schemas.openxmlformats.org/officeDocument/2006/relationships/slide" Target="slides/slide43.xml"/><Relationship Id="rId187" Type="http://schemas.openxmlformats.org/officeDocument/2006/relationships/slide" Target="slides/slide182.xml"/><Relationship Id="rId47" Type="http://schemas.openxmlformats.org/officeDocument/2006/relationships/slide" Target="slides/slide42.xml"/><Relationship Id="rId186" Type="http://schemas.openxmlformats.org/officeDocument/2006/relationships/slide" Target="slides/slide181.xml"/><Relationship Id="rId185" Type="http://schemas.openxmlformats.org/officeDocument/2006/relationships/slide" Target="slides/slide180.xml"/><Relationship Id="rId49" Type="http://schemas.openxmlformats.org/officeDocument/2006/relationships/slide" Target="slides/slide44.xml"/><Relationship Id="rId184" Type="http://schemas.openxmlformats.org/officeDocument/2006/relationships/slide" Target="slides/slide179.xml"/><Relationship Id="rId189" Type="http://schemas.openxmlformats.org/officeDocument/2006/relationships/slide" Target="slides/slide184.xml"/><Relationship Id="rId188" Type="http://schemas.openxmlformats.org/officeDocument/2006/relationships/slide" Target="slides/slide18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slide" Target="slides/slide178.xml"/><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36" Type="http://schemas.openxmlformats.org/officeDocument/2006/relationships/slide" Target="slides/slide31.xml"/><Relationship Id="rId175" Type="http://schemas.openxmlformats.org/officeDocument/2006/relationships/slide" Target="slides/slide170.xml"/><Relationship Id="rId39" Type="http://schemas.openxmlformats.org/officeDocument/2006/relationships/slide" Target="slides/slide34.xml"/><Relationship Id="rId174" Type="http://schemas.openxmlformats.org/officeDocument/2006/relationships/slide" Target="slides/slide169.xml"/><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98" Type="http://schemas.openxmlformats.org/officeDocument/2006/relationships/slide" Target="slides/slide193.xml"/><Relationship Id="rId14" Type="http://schemas.openxmlformats.org/officeDocument/2006/relationships/slide" Target="slides/slide9.xml"/><Relationship Id="rId197" Type="http://schemas.openxmlformats.org/officeDocument/2006/relationships/slide" Target="slides/slide192.xml"/><Relationship Id="rId17" Type="http://schemas.openxmlformats.org/officeDocument/2006/relationships/slide" Target="slides/slide12.xml"/><Relationship Id="rId196" Type="http://schemas.openxmlformats.org/officeDocument/2006/relationships/slide" Target="slides/slide191.xml"/><Relationship Id="rId16" Type="http://schemas.openxmlformats.org/officeDocument/2006/relationships/slide" Target="slides/slide11.xml"/><Relationship Id="rId195" Type="http://schemas.openxmlformats.org/officeDocument/2006/relationships/slide" Target="slides/slide190.xml"/><Relationship Id="rId19" Type="http://schemas.openxmlformats.org/officeDocument/2006/relationships/slide" Target="slides/slide14.xml"/><Relationship Id="rId18" Type="http://schemas.openxmlformats.org/officeDocument/2006/relationships/slide" Target="slides/slide13.xml"/><Relationship Id="rId199" Type="http://schemas.openxmlformats.org/officeDocument/2006/relationships/slide" Target="slides/slide194.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149" Type="http://schemas.openxmlformats.org/officeDocument/2006/relationships/slide" Target="slides/slide144.xml"/><Relationship Id="rId4" Type="http://schemas.openxmlformats.org/officeDocument/2006/relationships/slideMaster" Target="slideMasters/slideMaster2.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 Id="rId107" Type="http://schemas.openxmlformats.org/officeDocument/2006/relationships/slide" Target="slides/slide102.xml"/><Relationship Id="rId228" Type="http://schemas.openxmlformats.org/officeDocument/2006/relationships/slide" Target="slides/slide223.xml"/><Relationship Id="rId106" Type="http://schemas.openxmlformats.org/officeDocument/2006/relationships/slide" Target="slides/slide101.xml"/><Relationship Id="rId227" Type="http://schemas.openxmlformats.org/officeDocument/2006/relationships/slide" Target="slides/slide222.xml"/><Relationship Id="rId105" Type="http://schemas.openxmlformats.org/officeDocument/2006/relationships/slide" Target="slides/slide100.xml"/><Relationship Id="rId226" Type="http://schemas.openxmlformats.org/officeDocument/2006/relationships/slide" Target="slides/slide221.xml"/><Relationship Id="rId104" Type="http://schemas.openxmlformats.org/officeDocument/2006/relationships/slide" Target="slides/slide99.xml"/><Relationship Id="rId225" Type="http://schemas.openxmlformats.org/officeDocument/2006/relationships/slide" Target="slides/slide220.xml"/><Relationship Id="rId109" Type="http://schemas.openxmlformats.org/officeDocument/2006/relationships/slide" Target="slides/slide104.xml"/><Relationship Id="rId108" Type="http://schemas.openxmlformats.org/officeDocument/2006/relationships/slide" Target="slides/slide103.xml"/><Relationship Id="rId229" Type="http://schemas.openxmlformats.org/officeDocument/2006/relationships/slide" Target="slides/slide224.xml"/><Relationship Id="rId220" Type="http://schemas.openxmlformats.org/officeDocument/2006/relationships/slide" Target="slides/slide215.xml"/><Relationship Id="rId103" Type="http://schemas.openxmlformats.org/officeDocument/2006/relationships/slide" Target="slides/slide98.xml"/><Relationship Id="rId224" Type="http://schemas.openxmlformats.org/officeDocument/2006/relationships/slide" Target="slides/slide219.xml"/><Relationship Id="rId102" Type="http://schemas.openxmlformats.org/officeDocument/2006/relationships/slide" Target="slides/slide97.xml"/><Relationship Id="rId223" Type="http://schemas.openxmlformats.org/officeDocument/2006/relationships/slide" Target="slides/slide218.xml"/><Relationship Id="rId101" Type="http://schemas.openxmlformats.org/officeDocument/2006/relationships/slide" Target="slides/slide96.xml"/><Relationship Id="rId222" Type="http://schemas.openxmlformats.org/officeDocument/2006/relationships/slide" Target="slides/slide217.xml"/><Relationship Id="rId100" Type="http://schemas.openxmlformats.org/officeDocument/2006/relationships/slide" Target="slides/slide95.xml"/><Relationship Id="rId221" Type="http://schemas.openxmlformats.org/officeDocument/2006/relationships/slide" Target="slides/slide216.xml"/><Relationship Id="rId217" Type="http://schemas.openxmlformats.org/officeDocument/2006/relationships/slide" Target="slides/slide212.xml"/><Relationship Id="rId216" Type="http://schemas.openxmlformats.org/officeDocument/2006/relationships/slide" Target="slides/slide211.xml"/><Relationship Id="rId215" Type="http://schemas.openxmlformats.org/officeDocument/2006/relationships/slide" Target="slides/slide210.xml"/><Relationship Id="rId214" Type="http://schemas.openxmlformats.org/officeDocument/2006/relationships/slide" Target="slides/slide209.xml"/><Relationship Id="rId219" Type="http://schemas.openxmlformats.org/officeDocument/2006/relationships/slide" Target="slides/slide214.xml"/><Relationship Id="rId218" Type="http://schemas.openxmlformats.org/officeDocument/2006/relationships/slide" Target="slides/slide213.xml"/><Relationship Id="rId213" Type="http://schemas.openxmlformats.org/officeDocument/2006/relationships/slide" Target="slides/slide208.xml"/><Relationship Id="rId212" Type="http://schemas.openxmlformats.org/officeDocument/2006/relationships/slide" Target="slides/slide207.xml"/><Relationship Id="rId211" Type="http://schemas.openxmlformats.org/officeDocument/2006/relationships/slide" Target="slides/slide206.xml"/><Relationship Id="rId210" Type="http://schemas.openxmlformats.org/officeDocument/2006/relationships/slide" Target="slides/slide205.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121" Type="http://schemas.openxmlformats.org/officeDocument/2006/relationships/slide" Target="slides/slide116.xml"/><Relationship Id="rId120" Type="http://schemas.openxmlformats.org/officeDocument/2006/relationships/slide" Target="slides/slide115.xml"/><Relationship Id="rId240" Type="http://schemas.openxmlformats.org/officeDocument/2006/relationships/slide" Target="slides/slide235.xml"/><Relationship Id="rId125" Type="http://schemas.openxmlformats.org/officeDocument/2006/relationships/slide" Target="slides/slide120.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239" Type="http://schemas.openxmlformats.org/officeDocument/2006/relationships/slide" Target="slides/slide234.xml"/><Relationship Id="rId117" Type="http://schemas.openxmlformats.org/officeDocument/2006/relationships/slide" Target="slides/slide112.xml"/><Relationship Id="rId238" Type="http://schemas.openxmlformats.org/officeDocument/2006/relationships/slide" Target="slides/slide233.xml"/><Relationship Id="rId116" Type="http://schemas.openxmlformats.org/officeDocument/2006/relationships/slide" Target="slides/slide111.xml"/><Relationship Id="rId237" Type="http://schemas.openxmlformats.org/officeDocument/2006/relationships/slide" Target="slides/slide232.xml"/><Relationship Id="rId115" Type="http://schemas.openxmlformats.org/officeDocument/2006/relationships/slide" Target="slides/slide110.xml"/><Relationship Id="rId236" Type="http://schemas.openxmlformats.org/officeDocument/2006/relationships/slide" Target="slides/slide231.xml"/><Relationship Id="rId119" Type="http://schemas.openxmlformats.org/officeDocument/2006/relationships/slide" Target="slides/slide114.xml"/><Relationship Id="rId110" Type="http://schemas.openxmlformats.org/officeDocument/2006/relationships/slide" Target="slides/slide105.xml"/><Relationship Id="rId231" Type="http://schemas.openxmlformats.org/officeDocument/2006/relationships/slide" Target="slides/slide226.xml"/><Relationship Id="rId230" Type="http://schemas.openxmlformats.org/officeDocument/2006/relationships/slide" Target="slides/slide225.xml"/><Relationship Id="rId114" Type="http://schemas.openxmlformats.org/officeDocument/2006/relationships/slide" Target="slides/slide109.xml"/><Relationship Id="rId235" Type="http://schemas.openxmlformats.org/officeDocument/2006/relationships/slide" Target="slides/slide230.xml"/><Relationship Id="rId113" Type="http://schemas.openxmlformats.org/officeDocument/2006/relationships/slide" Target="slides/slide108.xml"/><Relationship Id="rId234" Type="http://schemas.openxmlformats.org/officeDocument/2006/relationships/slide" Target="slides/slide229.xml"/><Relationship Id="rId112" Type="http://schemas.openxmlformats.org/officeDocument/2006/relationships/slide" Target="slides/slide107.xml"/><Relationship Id="rId233" Type="http://schemas.openxmlformats.org/officeDocument/2006/relationships/slide" Target="slides/slide228.xml"/><Relationship Id="rId111" Type="http://schemas.openxmlformats.org/officeDocument/2006/relationships/slide" Target="slides/slide106.xml"/><Relationship Id="rId232" Type="http://schemas.openxmlformats.org/officeDocument/2006/relationships/slide" Target="slides/slide227.xml"/><Relationship Id="rId206" Type="http://schemas.openxmlformats.org/officeDocument/2006/relationships/slide" Target="slides/slide201.xml"/><Relationship Id="rId205" Type="http://schemas.openxmlformats.org/officeDocument/2006/relationships/slide" Target="slides/slide200.xml"/><Relationship Id="rId204" Type="http://schemas.openxmlformats.org/officeDocument/2006/relationships/slide" Target="slides/slide199.xml"/><Relationship Id="rId203" Type="http://schemas.openxmlformats.org/officeDocument/2006/relationships/slide" Target="slides/slide198.xml"/><Relationship Id="rId209" Type="http://schemas.openxmlformats.org/officeDocument/2006/relationships/slide" Target="slides/slide204.xml"/><Relationship Id="rId208" Type="http://schemas.openxmlformats.org/officeDocument/2006/relationships/slide" Target="slides/slide203.xml"/><Relationship Id="rId207" Type="http://schemas.openxmlformats.org/officeDocument/2006/relationships/slide" Target="slides/slide202.xml"/><Relationship Id="rId202" Type="http://schemas.openxmlformats.org/officeDocument/2006/relationships/slide" Target="slides/slide197.xml"/><Relationship Id="rId201" Type="http://schemas.openxmlformats.org/officeDocument/2006/relationships/slide" Target="slides/slide196.xml"/><Relationship Id="rId200" Type="http://schemas.openxmlformats.org/officeDocument/2006/relationships/slide" Target="slides/slide19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5c52c589eb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5c52c589eb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5c52c589eb_4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5c52c589eb_4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2" name="Shape 1702"/>
        <p:cNvGrpSpPr/>
        <p:nvPr/>
      </p:nvGrpSpPr>
      <p:grpSpPr>
        <a:xfrm>
          <a:off x="0" y="0"/>
          <a:ext cx="0" cy="0"/>
          <a:chOff x="0" y="0"/>
          <a:chExt cx="0" cy="0"/>
        </a:xfrm>
      </p:grpSpPr>
      <p:sp>
        <p:nvSpPr>
          <p:cNvPr id="1703" name="Google Shape;1703;g5c52c589eb_4_1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4" name="Google Shape;1704;g5c52c589eb_4_1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8" name="Shape 1708"/>
        <p:cNvGrpSpPr/>
        <p:nvPr/>
      </p:nvGrpSpPr>
      <p:grpSpPr>
        <a:xfrm>
          <a:off x="0" y="0"/>
          <a:ext cx="0" cy="0"/>
          <a:chOff x="0" y="0"/>
          <a:chExt cx="0" cy="0"/>
        </a:xfrm>
      </p:grpSpPr>
      <p:sp>
        <p:nvSpPr>
          <p:cNvPr id="1709" name="Google Shape;1709;g5c52c589eb_4_1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0" name="Google Shape;1710;g5c52c589eb_4_1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4" name="Shape 1714"/>
        <p:cNvGrpSpPr/>
        <p:nvPr/>
      </p:nvGrpSpPr>
      <p:grpSpPr>
        <a:xfrm>
          <a:off x="0" y="0"/>
          <a:ext cx="0" cy="0"/>
          <a:chOff x="0" y="0"/>
          <a:chExt cx="0" cy="0"/>
        </a:xfrm>
      </p:grpSpPr>
      <p:sp>
        <p:nvSpPr>
          <p:cNvPr id="1715" name="Google Shape;1715;g5c52c589eb_4_1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6" name="Google Shape;1716;g5c52c589eb_4_1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0" name="Shape 1720"/>
        <p:cNvGrpSpPr/>
        <p:nvPr/>
      </p:nvGrpSpPr>
      <p:grpSpPr>
        <a:xfrm>
          <a:off x="0" y="0"/>
          <a:ext cx="0" cy="0"/>
          <a:chOff x="0" y="0"/>
          <a:chExt cx="0" cy="0"/>
        </a:xfrm>
      </p:grpSpPr>
      <p:sp>
        <p:nvSpPr>
          <p:cNvPr id="1721" name="Google Shape;1721;g5c52c589eb_4_1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2" name="Google Shape;1722;g5c52c589eb_4_1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7" name="Shape 1727"/>
        <p:cNvGrpSpPr/>
        <p:nvPr/>
      </p:nvGrpSpPr>
      <p:grpSpPr>
        <a:xfrm>
          <a:off x="0" y="0"/>
          <a:ext cx="0" cy="0"/>
          <a:chOff x="0" y="0"/>
          <a:chExt cx="0" cy="0"/>
        </a:xfrm>
      </p:grpSpPr>
      <p:sp>
        <p:nvSpPr>
          <p:cNvPr id="1728" name="Google Shape;1728;g5c52c589eb_4_1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9" name="Google Shape;1729;g5c52c589eb_4_1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6" name="Shape 1736"/>
        <p:cNvGrpSpPr/>
        <p:nvPr/>
      </p:nvGrpSpPr>
      <p:grpSpPr>
        <a:xfrm>
          <a:off x="0" y="0"/>
          <a:ext cx="0" cy="0"/>
          <a:chOff x="0" y="0"/>
          <a:chExt cx="0" cy="0"/>
        </a:xfrm>
      </p:grpSpPr>
      <p:sp>
        <p:nvSpPr>
          <p:cNvPr id="1737" name="Google Shape;1737;g5c52c589eb_4_1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8" name="Google Shape;1738;g5c52c589eb_4_1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5" name="Shape 1745"/>
        <p:cNvGrpSpPr/>
        <p:nvPr/>
      </p:nvGrpSpPr>
      <p:grpSpPr>
        <a:xfrm>
          <a:off x="0" y="0"/>
          <a:ext cx="0" cy="0"/>
          <a:chOff x="0" y="0"/>
          <a:chExt cx="0" cy="0"/>
        </a:xfrm>
      </p:grpSpPr>
      <p:sp>
        <p:nvSpPr>
          <p:cNvPr id="1746" name="Google Shape;1746;g5c52c589eb_4_1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7" name="Google Shape;1747;g5c52c589eb_4_1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1" name="Shape 1751"/>
        <p:cNvGrpSpPr/>
        <p:nvPr/>
      </p:nvGrpSpPr>
      <p:grpSpPr>
        <a:xfrm>
          <a:off x="0" y="0"/>
          <a:ext cx="0" cy="0"/>
          <a:chOff x="0" y="0"/>
          <a:chExt cx="0" cy="0"/>
        </a:xfrm>
      </p:grpSpPr>
      <p:sp>
        <p:nvSpPr>
          <p:cNvPr id="1752" name="Google Shape;1752;g5c52c589eb_4_1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3" name="Google Shape;1753;g5c52c589eb_4_1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8" name="Shape 1758"/>
        <p:cNvGrpSpPr/>
        <p:nvPr/>
      </p:nvGrpSpPr>
      <p:grpSpPr>
        <a:xfrm>
          <a:off x="0" y="0"/>
          <a:ext cx="0" cy="0"/>
          <a:chOff x="0" y="0"/>
          <a:chExt cx="0" cy="0"/>
        </a:xfrm>
      </p:grpSpPr>
      <p:sp>
        <p:nvSpPr>
          <p:cNvPr id="1759" name="Google Shape;1759;g5c52c589eb_4_1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0" name="Google Shape;1760;g5c52c589eb_4_1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6" name="Shape 1766"/>
        <p:cNvGrpSpPr/>
        <p:nvPr/>
      </p:nvGrpSpPr>
      <p:grpSpPr>
        <a:xfrm>
          <a:off x="0" y="0"/>
          <a:ext cx="0" cy="0"/>
          <a:chOff x="0" y="0"/>
          <a:chExt cx="0" cy="0"/>
        </a:xfrm>
      </p:grpSpPr>
      <p:sp>
        <p:nvSpPr>
          <p:cNvPr id="1767" name="Google Shape;1767;g5c52c589eb_4_1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8" name="Google Shape;1768;g5c52c589eb_4_1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5c52c589eb_4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5c52c589eb_4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2" name="Shape 1772"/>
        <p:cNvGrpSpPr/>
        <p:nvPr/>
      </p:nvGrpSpPr>
      <p:grpSpPr>
        <a:xfrm>
          <a:off x="0" y="0"/>
          <a:ext cx="0" cy="0"/>
          <a:chOff x="0" y="0"/>
          <a:chExt cx="0" cy="0"/>
        </a:xfrm>
      </p:grpSpPr>
      <p:sp>
        <p:nvSpPr>
          <p:cNvPr id="1773" name="Google Shape;1773;g5c52c589eb_4_1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4" name="Google Shape;1774;g5c52c589eb_4_1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9" name="Shape 1779"/>
        <p:cNvGrpSpPr/>
        <p:nvPr/>
      </p:nvGrpSpPr>
      <p:grpSpPr>
        <a:xfrm>
          <a:off x="0" y="0"/>
          <a:ext cx="0" cy="0"/>
          <a:chOff x="0" y="0"/>
          <a:chExt cx="0" cy="0"/>
        </a:xfrm>
      </p:grpSpPr>
      <p:sp>
        <p:nvSpPr>
          <p:cNvPr id="1780" name="Google Shape;1780;g5c52c589eb_4_1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1" name="Google Shape;1781;g5c52c589eb_4_1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5" name="Shape 1785"/>
        <p:cNvGrpSpPr/>
        <p:nvPr/>
      </p:nvGrpSpPr>
      <p:grpSpPr>
        <a:xfrm>
          <a:off x="0" y="0"/>
          <a:ext cx="0" cy="0"/>
          <a:chOff x="0" y="0"/>
          <a:chExt cx="0" cy="0"/>
        </a:xfrm>
      </p:grpSpPr>
      <p:sp>
        <p:nvSpPr>
          <p:cNvPr id="1786" name="Google Shape;1786;g5c52c589eb_4_1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7" name="Google Shape;1787;g5c52c589eb_4_1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1" name="Shape 1791"/>
        <p:cNvGrpSpPr/>
        <p:nvPr/>
      </p:nvGrpSpPr>
      <p:grpSpPr>
        <a:xfrm>
          <a:off x="0" y="0"/>
          <a:ext cx="0" cy="0"/>
          <a:chOff x="0" y="0"/>
          <a:chExt cx="0" cy="0"/>
        </a:xfrm>
      </p:grpSpPr>
      <p:sp>
        <p:nvSpPr>
          <p:cNvPr id="1792" name="Google Shape;1792;g5c52c589eb_4_1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3" name="Google Shape;1793;g5c52c589eb_4_1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7" name="Shape 1797"/>
        <p:cNvGrpSpPr/>
        <p:nvPr/>
      </p:nvGrpSpPr>
      <p:grpSpPr>
        <a:xfrm>
          <a:off x="0" y="0"/>
          <a:ext cx="0" cy="0"/>
          <a:chOff x="0" y="0"/>
          <a:chExt cx="0" cy="0"/>
        </a:xfrm>
      </p:grpSpPr>
      <p:sp>
        <p:nvSpPr>
          <p:cNvPr id="1798" name="Google Shape;1798;g5c52c589eb_4_1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9" name="Google Shape;1799;g5c52c589eb_4_1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3" name="Shape 1803"/>
        <p:cNvGrpSpPr/>
        <p:nvPr/>
      </p:nvGrpSpPr>
      <p:grpSpPr>
        <a:xfrm>
          <a:off x="0" y="0"/>
          <a:ext cx="0" cy="0"/>
          <a:chOff x="0" y="0"/>
          <a:chExt cx="0" cy="0"/>
        </a:xfrm>
      </p:grpSpPr>
      <p:sp>
        <p:nvSpPr>
          <p:cNvPr id="1804" name="Google Shape;1804;g5c52c589eb_4_1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5" name="Google Shape;1805;g5c52c589eb_4_1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9" name="Shape 1809"/>
        <p:cNvGrpSpPr/>
        <p:nvPr/>
      </p:nvGrpSpPr>
      <p:grpSpPr>
        <a:xfrm>
          <a:off x="0" y="0"/>
          <a:ext cx="0" cy="0"/>
          <a:chOff x="0" y="0"/>
          <a:chExt cx="0" cy="0"/>
        </a:xfrm>
      </p:grpSpPr>
      <p:sp>
        <p:nvSpPr>
          <p:cNvPr id="1810" name="Google Shape;1810;g5c52c589eb_4_1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1" name="Google Shape;1811;g5c52c589eb_4_1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5" name="Shape 1815"/>
        <p:cNvGrpSpPr/>
        <p:nvPr/>
      </p:nvGrpSpPr>
      <p:grpSpPr>
        <a:xfrm>
          <a:off x="0" y="0"/>
          <a:ext cx="0" cy="0"/>
          <a:chOff x="0" y="0"/>
          <a:chExt cx="0" cy="0"/>
        </a:xfrm>
      </p:grpSpPr>
      <p:sp>
        <p:nvSpPr>
          <p:cNvPr id="1816" name="Google Shape;1816;g5c52c589eb_4_1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7" name="Google Shape;1817;g5c52c589eb_4_1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1" name="Shape 1821"/>
        <p:cNvGrpSpPr/>
        <p:nvPr/>
      </p:nvGrpSpPr>
      <p:grpSpPr>
        <a:xfrm>
          <a:off x="0" y="0"/>
          <a:ext cx="0" cy="0"/>
          <a:chOff x="0" y="0"/>
          <a:chExt cx="0" cy="0"/>
        </a:xfrm>
      </p:grpSpPr>
      <p:sp>
        <p:nvSpPr>
          <p:cNvPr id="1822" name="Google Shape;1822;g5c52c589eb_4_1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3" name="Google Shape;1823;g5c52c589eb_4_1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7" name="Shape 1827"/>
        <p:cNvGrpSpPr/>
        <p:nvPr/>
      </p:nvGrpSpPr>
      <p:grpSpPr>
        <a:xfrm>
          <a:off x="0" y="0"/>
          <a:ext cx="0" cy="0"/>
          <a:chOff x="0" y="0"/>
          <a:chExt cx="0" cy="0"/>
        </a:xfrm>
      </p:grpSpPr>
      <p:sp>
        <p:nvSpPr>
          <p:cNvPr id="1828" name="Google Shape;1828;g5c52c589eb_4_1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9" name="Google Shape;1829;g5c52c589eb_4_1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5c52c589eb_4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5c52c589eb_4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3" name="Shape 1833"/>
        <p:cNvGrpSpPr/>
        <p:nvPr/>
      </p:nvGrpSpPr>
      <p:grpSpPr>
        <a:xfrm>
          <a:off x="0" y="0"/>
          <a:ext cx="0" cy="0"/>
          <a:chOff x="0" y="0"/>
          <a:chExt cx="0" cy="0"/>
        </a:xfrm>
      </p:grpSpPr>
      <p:sp>
        <p:nvSpPr>
          <p:cNvPr id="1834" name="Google Shape;1834;g5c52c589eb_4_1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5" name="Google Shape;1835;g5c52c589eb_4_1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9" name="Shape 1839"/>
        <p:cNvGrpSpPr/>
        <p:nvPr/>
      </p:nvGrpSpPr>
      <p:grpSpPr>
        <a:xfrm>
          <a:off x="0" y="0"/>
          <a:ext cx="0" cy="0"/>
          <a:chOff x="0" y="0"/>
          <a:chExt cx="0" cy="0"/>
        </a:xfrm>
      </p:grpSpPr>
      <p:sp>
        <p:nvSpPr>
          <p:cNvPr id="1840" name="Google Shape;1840;g5c52c589eb_4_1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1" name="Google Shape;1841;g5c52c589eb_4_1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6" name="Shape 1846"/>
        <p:cNvGrpSpPr/>
        <p:nvPr/>
      </p:nvGrpSpPr>
      <p:grpSpPr>
        <a:xfrm>
          <a:off x="0" y="0"/>
          <a:ext cx="0" cy="0"/>
          <a:chOff x="0" y="0"/>
          <a:chExt cx="0" cy="0"/>
        </a:xfrm>
      </p:grpSpPr>
      <p:sp>
        <p:nvSpPr>
          <p:cNvPr id="1847" name="Google Shape;1847;g5c52c589eb_4_1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8" name="Google Shape;1848;g5c52c589eb_4_1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2" name="Shape 1852"/>
        <p:cNvGrpSpPr/>
        <p:nvPr/>
      </p:nvGrpSpPr>
      <p:grpSpPr>
        <a:xfrm>
          <a:off x="0" y="0"/>
          <a:ext cx="0" cy="0"/>
          <a:chOff x="0" y="0"/>
          <a:chExt cx="0" cy="0"/>
        </a:xfrm>
      </p:grpSpPr>
      <p:sp>
        <p:nvSpPr>
          <p:cNvPr id="1853" name="Google Shape;1853;g5c52c589eb_4_1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4" name="Google Shape;1854;g5c52c589eb_4_1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8" name="Shape 1858"/>
        <p:cNvGrpSpPr/>
        <p:nvPr/>
      </p:nvGrpSpPr>
      <p:grpSpPr>
        <a:xfrm>
          <a:off x="0" y="0"/>
          <a:ext cx="0" cy="0"/>
          <a:chOff x="0" y="0"/>
          <a:chExt cx="0" cy="0"/>
        </a:xfrm>
      </p:grpSpPr>
      <p:sp>
        <p:nvSpPr>
          <p:cNvPr id="1859" name="Google Shape;1859;g5c52c589eb_4_1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0" name="Google Shape;1860;g5c52c589eb_4_1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4" name="Shape 1864"/>
        <p:cNvGrpSpPr/>
        <p:nvPr/>
      </p:nvGrpSpPr>
      <p:grpSpPr>
        <a:xfrm>
          <a:off x="0" y="0"/>
          <a:ext cx="0" cy="0"/>
          <a:chOff x="0" y="0"/>
          <a:chExt cx="0" cy="0"/>
        </a:xfrm>
      </p:grpSpPr>
      <p:sp>
        <p:nvSpPr>
          <p:cNvPr id="1865" name="Google Shape;1865;g5c52c589eb_4_1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6" name="Google Shape;1866;g5c52c589eb_4_1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0" name="Shape 1870"/>
        <p:cNvGrpSpPr/>
        <p:nvPr/>
      </p:nvGrpSpPr>
      <p:grpSpPr>
        <a:xfrm>
          <a:off x="0" y="0"/>
          <a:ext cx="0" cy="0"/>
          <a:chOff x="0" y="0"/>
          <a:chExt cx="0" cy="0"/>
        </a:xfrm>
      </p:grpSpPr>
      <p:sp>
        <p:nvSpPr>
          <p:cNvPr id="1871" name="Google Shape;1871;g5c52c589eb_4_1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2" name="Google Shape;1872;g5c52c589eb_4_1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7" name="Shape 1877"/>
        <p:cNvGrpSpPr/>
        <p:nvPr/>
      </p:nvGrpSpPr>
      <p:grpSpPr>
        <a:xfrm>
          <a:off x="0" y="0"/>
          <a:ext cx="0" cy="0"/>
          <a:chOff x="0" y="0"/>
          <a:chExt cx="0" cy="0"/>
        </a:xfrm>
      </p:grpSpPr>
      <p:sp>
        <p:nvSpPr>
          <p:cNvPr id="1878" name="Google Shape;1878;g5c52c589eb_4_1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9" name="Google Shape;1879;g5c52c589eb_4_1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3" name="Shape 1883"/>
        <p:cNvGrpSpPr/>
        <p:nvPr/>
      </p:nvGrpSpPr>
      <p:grpSpPr>
        <a:xfrm>
          <a:off x="0" y="0"/>
          <a:ext cx="0" cy="0"/>
          <a:chOff x="0" y="0"/>
          <a:chExt cx="0" cy="0"/>
        </a:xfrm>
      </p:grpSpPr>
      <p:sp>
        <p:nvSpPr>
          <p:cNvPr id="1884" name="Google Shape;1884;g5c52c589eb_4_1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5" name="Google Shape;1885;g5c52c589eb_4_1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9" name="Shape 1889"/>
        <p:cNvGrpSpPr/>
        <p:nvPr/>
      </p:nvGrpSpPr>
      <p:grpSpPr>
        <a:xfrm>
          <a:off x="0" y="0"/>
          <a:ext cx="0" cy="0"/>
          <a:chOff x="0" y="0"/>
          <a:chExt cx="0" cy="0"/>
        </a:xfrm>
      </p:grpSpPr>
      <p:sp>
        <p:nvSpPr>
          <p:cNvPr id="1890" name="Google Shape;1890;g5c52c589eb_4_1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1" name="Google Shape;1891;g5c52c589eb_4_1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5c52c589eb_4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5c52c589eb_4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5" name="Shape 1895"/>
        <p:cNvGrpSpPr/>
        <p:nvPr/>
      </p:nvGrpSpPr>
      <p:grpSpPr>
        <a:xfrm>
          <a:off x="0" y="0"/>
          <a:ext cx="0" cy="0"/>
          <a:chOff x="0" y="0"/>
          <a:chExt cx="0" cy="0"/>
        </a:xfrm>
      </p:grpSpPr>
      <p:sp>
        <p:nvSpPr>
          <p:cNvPr id="1896" name="Google Shape;1896;g5c52c589eb_4_1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7" name="Google Shape;1897;g5c52c589eb_4_1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2" name="Shape 1902"/>
        <p:cNvGrpSpPr/>
        <p:nvPr/>
      </p:nvGrpSpPr>
      <p:grpSpPr>
        <a:xfrm>
          <a:off x="0" y="0"/>
          <a:ext cx="0" cy="0"/>
          <a:chOff x="0" y="0"/>
          <a:chExt cx="0" cy="0"/>
        </a:xfrm>
      </p:grpSpPr>
      <p:sp>
        <p:nvSpPr>
          <p:cNvPr id="1903" name="Google Shape;1903;g5c52c589eb_4_1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4" name="Google Shape;1904;g5c52c589eb_4_1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8" name="Shape 1908"/>
        <p:cNvGrpSpPr/>
        <p:nvPr/>
      </p:nvGrpSpPr>
      <p:grpSpPr>
        <a:xfrm>
          <a:off x="0" y="0"/>
          <a:ext cx="0" cy="0"/>
          <a:chOff x="0" y="0"/>
          <a:chExt cx="0" cy="0"/>
        </a:xfrm>
      </p:grpSpPr>
      <p:sp>
        <p:nvSpPr>
          <p:cNvPr id="1909" name="Google Shape;1909;g5c52c589eb_4_1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0" name="Google Shape;1910;g5c52c589eb_4_1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4" name="Shape 1914"/>
        <p:cNvGrpSpPr/>
        <p:nvPr/>
      </p:nvGrpSpPr>
      <p:grpSpPr>
        <a:xfrm>
          <a:off x="0" y="0"/>
          <a:ext cx="0" cy="0"/>
          <a:chOff x="0" y="0"/>
          <a:chExt cx="0" cy="0"/>
        </a:xfrm>
      </p:grpSpPr>
      <p:sp>
        <p:nvSpPr>
          <p:cNvPr id="1915" name="Google Shape;1915;g5c52c589eb_4_1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6" name="Google Shape;1916;g5c52c589eb_4_1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1" name="Shape 1921"/>
        <p:cNvGrpSpPr/>
        <p:nvPr/>
      </p:nvGrpSpPr>
      <p:grpSpPr>
        <a:xfrm>
          <a:off x="0" y="0"/>
          <a:ext cx="0" cy="0"/>
          <a:chOff x="0" y="0"/>
          <a:chExt cx="0" cy="0"/>
        </a:xfrm>
      </p:grpSpPr>
      <p:sp>
        <p:nvSpPr>
          <p:cNvPr id="1922" name="Google Shape;1922;g5c52c589eb_4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3" name="Google Shape;1923;g5c52c589eb_4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7" name="Shape 1927"/>
        <p:cNvGrpSpPr/>
        <p:nvPr/>
      </p:nvGrpSpPr>
      <p:grpSpPr>
        <a:xfrm>
          <a:off x="0" y="0"/>
          <a:ext cx="0" cy="0"/>
          <a:chOff x="0" y="0"/>
          <a:chExt cx="0" cy="0"/>
        </a:xfrm>
      </p:grpSpPr>
      <p:sp>
        <p:nvSpPr>
          <p:cNvPr id="1928" name="Google Shape;1928;g5c52c589eb_4_1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9" name="Google Shape;1929;g5c52c589eb_4_1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3" name="Shape 1933"/>
        <p:cNvGrpSpPr/>
        <p:nvPr/>
      </p:nvGrpSpPr>
      <p:grpSpPr>
        <a:xfrm>
          <a:off x="0" y="0"/>
          <a:ext cx="0" cy="0"/>
          <a:chOff x="0" y="0"/>
          <a:chExt cx="0" cy="0"/>
        </a:xfrm>
      </p:grpSpPr>
      <p:sp>
        <p:nvSpPr>
          <p:cNvPr id="1934" name="Google Shape;1934;g5c52c589eb_4_1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5" name="Google Shape;1935;g5c52c589eb_4_1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3" name="Shape 1943"/>
        <p:cNvGrpSpPr/>
        <p:nvPr/>
      </p:nvGrpSpPr>
      <p:grpSpPr>
        <a:xfrm>
          <a:off x="0" y="0"/>
          <a:ext cx="0" cy="0"/>
          <a:chOff x="0" y="0"/>
          <a:chExt cx="0" cy="0"/>
        </a:xfrm>
      </p:grpSpPr>
      <p:sp>
        <p:nvSpPr>
          <p:cNvPr id="1944" name="Google Shape;1944;g5c52c589eb_4_1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5" name="Google Shape;1945;g5c52c589eb_4_1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9" name="Shape 1949"/>
        <p:cNvGrpSpPr/>
        <p:nvPr/>
      </p:nvGrpSpPr>
      <p:grpSpPr>
        <a:xfrm>
          <a:off x="0" y="0"/>
          <a:ext cx="0" cy="0"/>
          <a:chOff x="0" y="0"/>
          <a:chExt cx="0" cy="0"/>
        </a:xfrm>
      </p:grpSpPr>
      <p:sp>
        <p:nvSpPr>
          <p:cNvPr id="1950" name="Google Shape;1950;g5c52c589eb_4_1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1" name="Google Shape;1951;g5c52c589eb_4_1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3" name="Shape 1963"/>
        <p:cNvGrpSpPr/>
        <p:nvPr/>
      </p:nvGrpSpPr>
      <p:grpSpPr>
        <a:xfrm>
          <a:off x="0" y="0"/>
          <a:ext cx="0" cy="0"/>
          <a:chOff x="0" y="0"/>
          <a:chExt cx="0" cy="0"/>
        </a:xfrm>
      </p:grpSpPr>
      <p:sp>
        <p:nvSpPr>
          <p:cNvPr id="1964" name="Google Shape;1964;g5c52c589eb_4_1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5" name="Google Shape;1965;g5c52c589eb_4_1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5c52c589eb_4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5c52c589eb_4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3" name="Shape 1983"/>
        <p:cNvGrpSpPr/>
        <p:nvPr/>
      </p:nvGrpSpPr>
      <p:grpSpPr>
        <a:xfrm>
          <a:off x="0" y="0"/>
          <a:ext cx="0" cy="0"/>
          <a:chOff x="0" y="0"/>
          <a:chExt cx="0" cy="0"/>
        </a:xfrm>
      </p:grpSpPr>
      <p:sp>
        <p:nvSpPr>
          <p:cNvPr id="1984" name="Google Shape;1984;g5c52c589eb_4_1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5" name="Google Shape;1985;g5c52c589eb_4_1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1" name="Shape 2001"/>
        <p:cNvGrpSpPr/>
        <p:nvPr/>
      </p:nvGrpSpPr>
      <p:grpSpPr>
        <a:xfrm>
          <a:off x="0" y="0"/>
          <a:ext cx="0" cy="0"/>
          <a:chOff x="0" y="0"/>
          <a:chExt cx="0" cy="0"/>
        </a:xfrm>
      </p:grpSpPr>
      <p:sp>
        <p:nvSpPr>
          <p:cNvPr id="2002" name="Google Shape;2002;g5c52c589eb_4_1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3" name="Google Shape;2003;g5c52c589eb_4_1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8" name="Shape 2028"/>
        <p:cNvGrpSpPr/>
        <p:nvPr/>
      </p:nvGrpSpPr>
      <p:grpSpPr>
        <a:xfrm>
          <a:off x="0" y="0"/>
          <a:ext cx="0" cy="0"/>
          <a:chOff x="0" y="0"/>
          <a:chExt cx="0" cy="0"/>
        </a:xfrm>
      </p:grpSpPr>
      <p:sp>
        <p:nvSpPr>
          <p:cNvPr id="2029" name="Google Shape;2029;g5c52c589eb_4_1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0" name="Google Shape;2030;g5c52c589eb_4_1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3" name="Shape 2053"/>
        <p:cNvGrpSpPr/>
        <p:nvPr/>
      </p:nvGrpSpPr>
      <p:grpSpPr>
        <a:xfrm>
          <a:off x="0" y="0"/>
          <a:ext cx="0" cy="0"/>
          <a:chOff x="0" y="0"/>
          <a:chExt cx="0" cy="0"/>
        </a:xfrm>
      </p:grpSpPr>
      <p:sp>
        <p:nvSpPr>
          <p:cNvPr id="2054" name="Google Shape;2054;g5c52c589eb_4_1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5" name="Google Shape;2055;g5c52c589eb_4_1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9" name="Shape 2079"/>
        <p:cNvGrpSpPr/>
        <p:nvPr/>
      </p:nvGrpSpPr>
      <p:grpSpPr>
        <a:xfrm>
          <a:off x="0" y="0"/>
          <a:ext cx="0" cy="0"/>
          <a:chOff x="0" y="0"/>
          <a:chExt cx="0" cy="0"/>
        </a:xfrm>
      </p:grpSpPr>
      <p:sp>
        <p:nvSpPr>
          <p:cNvPr id="2080" name="Google Shape;2080;g5c52c589eb_4_1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1" name="Google Shape;2081;g5c52c589eb_4_1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5" name="Shape 2105"/>
        <p:cNvGrpSpPr/>
        <p:nvPr/>
      </p:nvGrpSpPr>
      <p:grpSpPr>
        <a:xfrm>
          <a:off x="0" y="0"/>
          <a:ext cx="0" cy="0"/>
          <a:chOff x="0" y="0"/>
          <a:chExt cx="0" cy="0"/>
        </a:xfrm>
      </p:grpSpPr>
      <p:sp>
        <p:nvSpPr>
          <p:cNvPr id="2106" name="Google Shape;2106;g5c52c589eb_4_1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7" name="Google Shape;2107;g5c52c589eb_4_1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1" name="Shape 2111"/>
        <p:cNvGrpSpPr/>
        <p:nvPr/>
      </p:nvGrpSpPr>
      <p:grpSpPr>
        <a:xfrm>
          <a:off x="0" y="0"/>
          <a:ext cx="0" cy="0"/>
          <a:chOff x="0" y="0"/>
          <a:chExt cx="0" cy="0"/>
        </a:xfrm>
      </p:grpSpPr>
      <p:sp>
        <p:nvSpPr>
          <p:cNvPr id="2112" name="Google Shape;2112;g5c52c589eb_4_1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3" name="Google Shape;2113;g5c52c589eb_4_1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7" name="Shape 2117"/>
        <p:cNvGrpSpPr/>
        <p:nvPr/>
      </p:nvGrpSpPr>
      <p:grpSpPr>
        <a:xfrm>
          <a:off x="0" y="0"/>
          <a:ext cx="0" cy="0"/>
          <a:chOff x="0" y="0"/>
          <a:chExt cx="0" cy="0"/>
        </a:xfrm>
      </p:grpSpPr>
      <p:sp>
        <p:nvSpPr>
          <p:cNvPr id="2118" name="Google Shape;2118;g5c52c589eb_4_1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9" name="Google Shape;2119;g5c52c589eb_4_1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3" name="Shape 2123"/>
        <p:cNvGrpSpPr/>
        <p:nvPr/>
      </p:nvGrpSpPr>
      <p:grpSpPr>
        <a:xfrm>
          <a:off x="0" y="0"/>
          <a:ext cx="0" cy="0"/>
          <a:chOff x="0" y="0"/>
          <a:chExt cx="0" cy="0"/>
        </a:xfrm>
      </p:grpSpPr>
      <p:sp>
        <p:nvSpPr>
          <p:cNvPr id="2124" name="Google Shape;2124;g5c52c589eb_4_1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5" name="Google Shape;2125;g5c52c589eb_4_1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9" name="Shape 2129"/>
        <p:cNvGrpSpPr/>
        <p:nvPr/>
      </p:nvGrpSpPr>
      <p:grpSpPr>
        <a:xfrm>
          <a:off x="0" y="0"/>
          <a:ext cx="0" cy="0"/>
          <a:chOff x="0" y="0"/>
          <a:chExt cx="0" cy="0"/>
        </a:xfrm>
      </p:grpSpPr>
      <p:sp>
        <p:nvSpPr>
          <p:cNvPr id="2130" name="Google Shape;2130;g5c52c589eb_4_18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1" name="Google Shape;2131;g5c52c589eb_4_18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5c52c589eb_4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5c52c589eb_4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5" name="Shape 2135"/>
        <p:cNvGrpSpPr/>
        <p:nvPr/>
      </p:nvGrpSpPr>
      <p:grpSpPr>
        <a:xfrm>
          <a:off x="0" y="0"/>
          <a:ext cx="0" cy="0"/>
          <a:chOff x="0" y="0"/>
          <a:chExt cx="0" cy="0"/>
        </a:xfrm>
      </p:grpSpPr>
      <p:sp>
        <p:nvSpPr>
          <p:cNvPr id="2136" name="Google Shape;2136;g5c52c589eb_4_18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7" name="Google Shape;2137;g5c52c589eb_4_18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1" name="Shape 2141"/>
        <p:cNvGrpSpPr/>
        <p:nvPr/>
      </p:nvGrpSpPr>
      <p:grpSpPr>
        <a:xfrm>
          <a:off x="0" y="0"/>
          <a:ext cx="0" cy="0"/>
          <a:chOff x="0" y="0"/>
          <a:chExt cx="0" cy="0"/>
        </a:xfrm>
      </p:grpSpPr>
      <p:sp>
        <p:nvSpPr>
          <p:cNvPr id="2142" name="Google Shape;2142;g5c52c589eb_4_1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3" name="Google Shape;2143;g5c52c589eb_4_1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7" name="Shape 2147"/>
        <p:cNvGrpSpPr/>
        <p:nvPr/>
      </p:nvGrpSpPr>
      <p:grpSpPr>
        <a:xfrm>
          <a:off x="0" y="0"/>
          <a:ext cx="0" cy="0"/>
          <a:chOff x="0" y="0"/>
          <a:chExt cx="0" cy="0"/>
        </a:xfrm>
      </p:grpSpPr>
      <p:sp>
        <p:nvSpPr>
          <p:cNvPr id="2148" name="Google Shape;2148;g5c52c589eb_4_1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9" name="Google Shape;2149;g5c52c589eb_4_1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3" name="Shape 2153"/>
        <p:cNvGrpSpPr/>
        <p:nvPr/>
      </p:nvGrpSpPr>
      <p:grpSpPr>
        <a:xfrm>
          <a:off x="0" y="0"/>
          <a:ext cx="0" cy="0"/>
          <a:chOff x="0" y="0"/>
          <a:chExt cx="0" cy="0"/>
        </a:xfrm>
      </p:grpSpPr>
      <p:sp>
        <p:nvSpPr>
          <p:cNvPr id="2154" name="Google Shape;2154;g5c52c589eb_4_1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5" name="Google Shape;2155;g5c52c589eb_4_1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4" name="Shape 2164"/>
        <p:cNvGrpSpPr/>
        <p:nvPr/>
      </p:nvGrpSpPr>
      <p:grpSpPr>
        <a:xfrm>
          <a:off x="0" y="0"/>
          <a:ext cx="0" cy="0"/>
          <a:chOff x="0" y="0"/>
          <a:chExt cx="0" cy="0"/>
        </a:xfrm>
      </p:grpSpPr>
      <p:sp>
        <p:nvSpPr>
          <p:cNvPr id="2165" name="Google Shape;2165;g5c52c589eb_4_1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6" name="Google Shape;2166;g5c52c589eb_4_19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3" name="Shape 2183"/>
        <p:cNvGrpSpPr/>
        <p:nvPr/>
      </p:nvGrpSpPr>
      <p:grpSpPr>
        <a:xfrm>
          <a:off x="0" y="0"/>
          <a:ext cx="0" cy="0"/>
          <a:chOff x="0" y="0"/>
          <a:chExt cx="0" cy="0"/>
        </a:xfrm>
      </p:grpSpPr>
      <p:sp>
        <p:nvSpPr>
          <p:cNvPr id="2184" name="Google Shape;2184;g5c52c589eb_4_1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5" name="Google Shape;2185;g5c52c589eb_4_1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3" name="Shape 2233"/>
        <p:cNvGrpSpPr/>
        <p:nvPr/>
      </p:nvGrpSpPr>
      <p:grpSpPr>
        <a:xfrm>
          <a:off x="0" y="0"/>
          <a:ext cx="0" cy="0"/>
          <a:chOff x="0" y="0"/>
          <a:chExt cx="0" cy="0"/>
        </a:xfrm>
      </p:grpSpPr>
      <p:sp>
        <p:nvSpPr>
          <p:cNvPr id="2234" name="Google Shape;2234;g5c52c589eb_4_1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5" name="Google Shape;2235;g5c52c589eb_4_1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9" name="Shape 2289"/>
        <p:cNvGrpSpPr/>
        <p:nvPr/>
      </p:nvGrpSpPr>
      <p:grpSpPr>
        <a:xfrm>
          <a:off x="0" y="0"/>
          <a:ext cx="0" cy="0"/>
          <a:chOff x="0" y="0"/>
          <a:chExt cx="0" cy="0"/>
        </a:xfrm>
      </p:grpSpPr>
      <p:sp>
        <p:nvSpPr>
          <p:cNvPr id="2290" name="Google Shape;2290;g5c52c589eb_4_20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1" name="Google Shape;2291;g5c52c589eb_4_20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0" name="Shape 2350"/>
        <p:cNvGrpSpPr/>
        <p:nvPr/>
      </p:nvGrpSpPr>
      <p:grpSpPr>
        <a:xfrm>
          <a:off x="0" y="0"/>
          <a:ext cx="0" cy="0"/>
          <a:chOff x="0" y="0"/>
          <a:chExt cx="0" cy="0"/>
        </a:xfrm>
      </p:grpSpPr>
      <p:sp>
        <p:nvSpPr>
          <p:cNvPr id="2351" name="Google Shape;2351;g5c52c589eb_4_20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2" name="Google Shape;2352;g5c52c589eb_4_2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6" name="Shape 2416"/>
        <p:cNvGrpSpPr/>
        <p:nvPr/>
      </p:nvGrpSpPr>
      <p:grpSpPr>
        <a:xfrm>
          <a:off x="0" y="0"/>
          <a:ext cx="0" cy="0"/>
          <a:chOff x="0" y="0"/>
          <a:chExt cx="0" cy="0"/>
        </a:xfrm>
      </p:grpSpPr>
      <p:sp>
        <p:nvSpPr>
          <p:cNvPr id="2417" name="Google Shape;2417;g5c52c589eb_4_2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8" name="Google Shape;2418;g5c52c589eb_4_2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5c52c589eb_4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5c52c589eb_4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5" name="Shape 2485"/>
        <p:cNvGrpSpPr/>
        <p:nvPr/>
      </p:nvGrpSpPr>
      <p:grpSpPr>
        <a:xfrm>
          <a:off x="0" y="0"/>
          <a:ext cx="0" cy="0"/>
          <a:chOff x="0" y="0"/>
          <a:chExt cx="0" cy="0"/>
        </a:xfrm>
      </p:grpSpPr>
      <p:sp>
        <p:nvSpPr>
          <p:cNvPr id="2486" name="Google Shape;2486;g5c52c589eb_4_2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7" name="Google Shape;2487;g5c52c589eb_4_2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7" name="Shape 2557"/>
        <p:cNvGrpSpPr/>
        <p:nvPr/>
      </p:nvGrpSpPr>
      <p:grpSpPr>
        <a:xfrm>
          <a:off x="0" y="0"/>
          <a:ext cx="0" cy="0"/>
          <a:chOff x="0" y="0"/>
          <a:chExt cx="0" cy="0"/>
        </a:xfrm>
      </p:grpSpPr>
      <p:sp>
        <p:nvSpPr>
          <p:cNvPr id="2558" name="Google Shape;2558;g5c52c589eb_4_2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9" name="Google Shape;2559;g5c52c589eb_4_2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2" name="Shape 2632"/>
        <p:cNvGrpSpPr/>
        <p:nvPr/>
      </p:nvGrpSpPr>
      <p:grpSpPr>
        <a:xfrm>
          <a:off x="0" y="0"/>
          <a:ext cx="0" cy="0"/>
          <a:chOff x="0" y="0"/>
          <a:chExt cx="0" cy="0"/>
        </a:xfrm>
      </p:grpSpPr>
      <p:sp>
        <p:nvSpPr>
          <p:cNvPr id="2633" name="Google Shape;2633;g5c52c589eb_4_2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4" name="Google Shape;2634;g5c52c589eb_4_2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8" name="Shape 2638"/>
        <p:cNvGrpSpPr/>
        <p:nvPr/>
      </p:nvGrpSpPr>
      <p:grpSpPr>
        <a:xfrm>
          <a:off x="0" y="0"/>
          <a:ext cx="0" cy="0"/>
          <a:chOff x="0" y="0"/>
          <a:chExt cx="0" cy="0"/>
        </a:xfrm>
      </p:grpSpPr>
      <p:sp>
        <p:nvSpPr>
          <p:cNvPr id="2639" name="Google Shape;2639;g5c52c589eb_4_2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0" name="Google Shape;2640;g5c52c589eb_4_2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4" name="Shape 2644"/>
        <p:cNvGrpSpPr/>
        <p:nvPr/>
      </p:nvGrpSpPr>
      <p:grpSpPr>
        <a:xfrm>
          <a:off x="0" y="0"/>
          <a:ext cx="0" cy="0"/>
          <a:chOff x="0" y="0"/>
          <a:chExt cx="0" cy="0"/>
        </a:xfrm>
      </p:grpSpPr>
      <p:sp>
        <p:nvSpPr>
          <p:cNvPr id="2645" name="Google Shape;2645;g5c52c589eb_4_2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6" name="Google Shape;2646;g5c52c589eb_4_2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0" name="Shape 2650"/>
        <p:cNvGrpSpPr/>
        <p:nvPr/>
      </p:nvGrpSpPr>
      <p:grpSpPr>
        <a:xfrm>
          <a:off x="0" y="0"/>
          <a:ext cx="0" cy="0"/>
          <a:chOff x="0" y="0"/>
          <a:chExt cx="0" cy="0"/>
        </a:xfrm>
      </p:grpSpPr>
      <p:sp>
        <p:nvSpPr>
          <p:cNvPr id="2651" name="Google Shape;2651;g5c52c589eb_4_2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2" name="Google Shape;2652;g5c52c589eb_4_2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6" name="Shape 2656"/>
        <p:cNvGrpSpPr/>
        <p:nvPr/>
      </p:nvGrpSpPr>
      <p:grpSpPr>
        <a:xfrm>
          <a:off x="0" y="0"/>
          <a:ext cx="0" cy="0"/>
          <a:chOff x="0" y="0"/>
          <a:chExt cx="0" cy="0"/>
        </a:xfrm>
      </p:grpSpPr>
      <p:sp>
        <p:nvSpPr>
          <p:cNvPr id="2657" name="Google Shape;2657;g5c52c589eb_4_2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8" name="Google Shape;2658;g5c52c589eb_4_2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2" name="Shape 2662"/>
        <p:cNvGrpSpPr/>
        <p:nvPr/>
      </p:nvGrpSpPr>
      <p:grpSpPr>
        <a:xfrm>
          <a:off x="0" y="0"/>
          <a:ext cx="0" cy="0"/>
          <a:chOff x="0" y="0"/>
          <a:chExt cx="0" cy="0"/>
        </a:xfrm>
      </p:grpSpPr>
      <p:sp>
        <p:nvSpPr>
          <p:cNvPr id="2663" name="Google Shape;2663;g5c52c589eb_4_2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4" name="Google Shape;2664;g5c52c589eb_4_2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8" name="Shape 2668"/>
        <p:cNvGrpSpPr/>
        <p:nvPr/>
      </p:nvGrpSpPr>
      <p:grpSpPr>
        <a:xfrm>
          <a:off x="0" y="0"/>
          <a:ext cx="0" cy="0"/>
          <a:chOff x="0" y="0"/>
          <a:chExt cx="0" cy="0"/>
        </a:xfrm>
      </p:grpSpPr>
      <p:sp>
        <p:nvSpPr>
          <p:cNvPr id="2669" name="Google Shape;2669;g5c52c589eb_4_2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0" name="Google Shape;2670;g5c52c589eb_4_2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4" name="Shape 2674"/>
        <p:cNvGrpSpPr/>
        <p:nvPr/>
      </p:nvGrpSpPr>
      <p:grpSpPr>
        <a:xfrm>
          <a:off x="0" y="0"/>
          <a:ext cx="0" cy="0"/>
          <a:chOff x="0" y="0"/>
          <a:chExt cx="0" cy="0"/>
        </a:xfrm>
      </p:grpSpPr>
      <p:sp>
        <p:nvSpPr>
          <p:cNvPr id="2675" name="Google Shape;2675;g5c52c589eb_4_2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6" name="Google Shape;2676;g5c52c589eb_4_2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5c52c589eb_4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5c52c589eb_4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0" name="Shape 2680"/>
        <p:cNvGrpSpPr/>
        <p:nvPr/>
      </p:nvGrpSpPr>
      <p:grpSpPr>
        <a:xfrm>
          <a:off x="0" y="0"/>
          <a:ext cx="0" cy="0"/>
          <a:chOff x="0" y="0"/>
          <a:chExt cx="0" cy="0"/>
        </a:xfrm>
      </p:grpSpPr>
      <p:sp>
        <p:nvSpPr>
          <p:cNvPr id="2681" name="Google Shape;2681;g5c52c589eb_4_2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2" name="Google Shape;2682;g5c52c589eb_4_2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6" name="Shape 2686"/>
        <p:cNvGrpSpPr/>
        <p:nvPr/>
      </p:nvGrpSpPr>
      <p:grpSpPr>
        <a:xfrm>
          <a:off x="0" y="0"/>
          <a:ext cx="0" cy="0"/>
          <a:chOff x="0" y="0"/>
          <a:chExt cx="0" cy="0"/>
        </a:xfrm>
      </p:grpSpPr>
      <p:sp>
        <p:nvSpPr>
          <p:cNvPr id="2687" name="Google Shape;2687;g5c52c589eb_4_2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8" name="Google Shape;2688;g5c52c589eb_4_2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2" name="Shape 2692"/>
        <p:cNvGrpSpPr/>
        <p:nvPr/>
      </p:nvGrpSpPr>
      <p:grpSpPr>
        <a:xfrm>
          <a:off x="0" y="0"/>
          <a:ext cx="0" cy="0"/>
          <a:chOff x="0" y="0"/>
          <a:chExt cx="0" cy="0"/>
        </a:xfrm>
      </p:grpSpPr>
      <p:sp>
        <p:nvSpPr>
          <p:cNvPr id="2693" name="Google Shape;2693;g5c52c589eb_4_2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4" name="Google Shape;2694;g5c52c589eb_4_2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8" name="Shape 2698"/>
        <p:cNvGrpSpPr/>
        <p:nvPr/>
      </p:nvGrpSpPr>
      <p:grpSpPr>
        <a:xfrm>
          <a:off x="0" y="0"/>
          <a:ext cx="0" cy="0"/>
          <a:chOff x="0" y="0"/>
          <a:chExt cx="0" cy="0"/>
        </a:xfrm>
      </p:grpSpPr>
      <p:sp>
        <p:nvSpPr>
          <p:cNvPr id="2699" name="Google Shape;2699;g5c52c589eb_4_2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0" name="Google Shape;2700;g5c52c589eb_4_2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4" name="Shape 2704"/>
        <p:cNvGrpSpPr/>
        <p:nvPr/>
      </p:nvGrpSpPr>
      <p:grpSpPr>
        <a:xfrm>
          <a:off x="0" y="0"/>
          <a:ext cx="0" cy="0"/>
          <a:chOff x="0" y="0"/>
          <a:chExt cx="0" cy="0"/>
        </a:xfrm>
      </p:grpSpPr>
      <p:sp>
        <p:nvSpPr>
          <p:cNvPr id="2705" name="Google Shape;2705;g5c52c589eb_4_2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6" name="Google Shape;2706;g5c52c589eb_4_2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0" name="Shape 2710"/>
        <p:cNvGrpSpPr/>
        <p:nvPr/>
      </p:nvGrpSpPr>
      <p:grpSpPr>
        <a:xfrm>
          <a:off x="0" y="0"/>
          <a:ext cx="0" cy="0"/>
          <a:chOff x="0" y="0"/>
          <a:chExt cx="0" cy="0"/>
        </a:xfrm>
      </p:grpSpPr>
      <p:sp>
        <p:nvSpPr>
          <p:cNvPr id="2711" name="Google Shape;2711;g5c52c589eb_4_2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2" name="Google Shape;2712;g5c52c589eb_4_2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6" name="Shape 2716"/>
        <p:cNvGrpSpPr/>
        <p:nvPr/>
      </p:nvGrpSpPr>
      <p:grpSpPr>
        <a:xfrm>
          <a:off x="0" y="0"/>
          <a:ext cx="0" cy="0"/>
          <a:chOff x="0" y="0"/>
          <a:chExt cx="0" cy="0"/>
        </a:xfrm>
      </p:grpSpPr>
      <p:sp>
        <p:nvSpPr>
          <p:cNvPr id="2717" name="Google Shape;2717;g5c52c589eb_4_2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8" name="Google Shape;2718;g5c52c589eb_4_2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2" name="Shape 2722"/>
        <p:cNvGrpSpPr/>
        <p:nvPr/>
      </p:nvGrpSpPr>
      <p:grpSpPr>
        <a:xfrm>
          <a:off x="0" y="0"/>
          <a:ext cx="0" cy="0"/>
          <a:chOff x="0" y="0"/>
          <a:chExt cx="0" cy="0"/>
        </a:xfrm>
      </p:grpSpPr>
      <p:sp>
        <p:nvSpPr>
          <p:cNvPr id="2723" name="Google Shape;2723;g5c52c589eb_4_2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4" name="Google Shape;2724;g5c52c589eb_4_2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8" name="Shape 2728"/>
        <p:cNvGrpSpPr/>
        <p:nvPr/>
      </p:nvGrpSpPr>
      <p:grpSpPr>
        <a:xfrm>
          <a:off x="0" y="0"/>
          <a:ext cx="0" cy="0"/>
          <a:chOff x="0" y="0"/>
          <a:chExt cx="0" cy="0"/>
        </a:xfrm>
      </p:grpSpPr>
      <p:sp>
        <p:nvSpPr>
          <p:cNvPr id="2729" name="Google Shape;2729;g5c52c589eb_4_2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0" name="Google Shape;2730;g5c52c589eb_4_2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4" name="Shape 2734"/>
        <p:cNvGrpSpPr/>
        <p:nvPr/>
      </p:nvGrpSpPr>
      <p:grpSpPr>
        <a:xfrm>
          <a:off x="0" y="0"/>
          <a:ext cx="0" cy="0"/>
          <a:chOff x="0" y="0"/>
          <a:chExt cx="0" cy="0"/>
        </a:xfrm>
      </p:grpSpPr>
      <p:sp>
        <p:nvSpPr>
          <p:cNvPr id="2735" name="Google Shape;2735;g5c52c589eb_4_2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6" name="Google Shape;2736;g5c52c589eb_4_2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5c52c589eb_4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5c52c589eb_4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0" name="Shape 2740"/>
        <p:cNvGrpSpPr/>
        <p:nvPr/>
      </p:nvGrpSpPr>
      <p:grpSpPr>
        <a:xfrm>
          <a:off x="0" y="0"/>
          <a:ext cx="0" cy="0"/>
          <a:chOff x="0" y="0"/>
          <a:chExt cx="0" cy="0"/>
        </a:xfrm>
      </p:grpSpPr>
      <p:sp>
        <p:nvSpPr>
          <p:cNvPr id="2741" name="Google Shape;2741;g5c52c589eb_4_2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2" name="Google Shape;2742;g5c52c589eb_4_2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6" name="Shape 2746"/>
        <p:cNvGrpSpPr/>
        <p:nvPr/>
      </p:nvGrpSpPr>
      <p:grpSpPr>
        <a:xfrm>
          <a:off x="0" y="0"/>
          <a:ext cx="0" cy="0"/>
          <a:chOff x="0" y="0"/>
          <a:chExt cx="0" cy="0"/>
        </a:xfrm>
      </p:grpSpPr>
      <p:sp>
        <p:nvSpPr>
          <p:cNvPr id="2747" name="Google Shape;2747;g5c52c589eb_4_2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8" name="Google Shape;2748;g5c52c589eb_4_2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2" name="Shape 2752"/>
        <p:cNvGrpSpPr/>
        <p:nvPr/>
      </p:nvGrpSpPr>
      <p:grpSpPr>
        <a:xfrm>
          <a:off x="0" y="0"/>
          <a:ext cx="0" cy="0"/>
          <a:chOff x="0" y="0"/>
          <a:chExt cx="0" cy="0"/>
        </a:xfrm>
      </p:grpSpPr>
      <p:sp>
        <p:nvSpPr>
          <p:cNvPr id="2753" name="Google Shape;2753;g5c52c589eb_4_2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4" name="Google Shape;2754;g5c52c589eb_4_2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8" name="Shape 2758"/>
        <p:cNvGrpSpPr/>
        <p:nvPr/>
      </p:nvGrpSpPr>
      <p:grpSpPr>
        <a:xfrm>
          <a:off x="0" y="0"/>
          <a:ext cx="0" cy="0"/>
          <a:chOff x="0" y="0"/>
          <a:chExt cx="0" cy="0"/>
        </a:xfrm>
      </p:grpSpPr>
      <p:sp>
        <p:nvSpPr>
          <p:cNvPr id="2759" name="Google Shape;2759;g5c52c589eb_4_2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0" name="Google Shape;2760;g5c52c589eb_4_2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4" name="Shape 2764"/>
        <p:cNvGrpSpPr/>
        <p:nvPr/>
      </p:nvGrpSpPr>
      <p:grpSpPr>
        <a:xfrm>
          <a:off x="0" y="0"/>
          <a:ext cx="0" cy="0"/>
          <a:chOff x="0" y="0"/>
          <a:chExt cx="0" cy="0"/>
        </a:xfrm>
      </p:grpSpPr>
      <p:sp>
        <p:nvSpPr>
          <p:cNvPr id="2765" name="Google Shape;2765;g5c52c589eb_4_2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6" name="Google Shape;2766;g5c52c589eb_4_2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0" name="Shape 2770"/>
        <p:cNvGrpSpPr/>
        <p:nvPr/>
      </p:nvGrpSpPr>
      <p:grpSpPr>
        <a:xfrm>
          <a:off x="0" y="0"/>
          <a:ext cx="0" cy="0"/>
          <a:chOff x="0" y="0"/>
          <a:chExt cx="0" cy="0"/>
        </a:xfrm>
      </p:grpSpPr>
      <p:sp>
        <p:nvSpPr>
          <p:cNvPr id="2771" name="Google Shape;2771;g5c52c589eb_4_2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2" name="Google Shape;2772;g5c52c589eb_4_2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6" name="Shape 2776"/>
        <p:cNvGrpSpPr/>
        <p:nvPr/>
      </p:nvGrpSpPr>
      <p:grpSpPr>
        <a:xfrm>
          <a:off x="0" y="0"/>
          <a:ext cx="0" cy="0"/>
          <a:chOff x="0" y="0"/>
          <a:chExt cx="0" cy="0"/>
        </a:xfrm>
      </p:grpSpPr>
      <p:sp>
        <p:nvSpPr>
          <p:cNvPr id="2777" name="Google Shape;2777;g5c52c589eb_4_2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8" name="Google Shape;2778;g5c52c589eb_4_2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2" name="Shape 2782"/>
        <p:cNvGrpSpPr/>
        <p:nvPr/>
      </p:nvGrpSpPr>
      <p:grpSpPr>
        <a:xfrm>
          <a:off x="0" y="0"/>
          <a:ext cx="0" cy="0"/>
          <a:chOff x="0" y="0"/>
          <a:chExt cx="0" cy="0"/>
        </a:xfrm>
      </p:grpSpPr>
      <p:sp>
        <p:nvSpPr>
          <p:cNvPr id="2783" name="Google Shape;2783;g5c52c589eb_4_2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4" name="Google Shape;2784;g5c52c589eb_4_2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8" name="Shape 2788"/>
        <p:cNvGrpSpPr/>
        <p:nvPr/>
      </p:nvGrpSpPr>
      <p:grpSpPr>
        <a:xfrm>
          <a:off x="0" y="0"/>
          <a:ext cx="0" cy="0"/>
          <a:chOff x="0" y="0"/>
          <a:chExt cx="0" cy="0"/>
        </a:xfrm>
      </p:grpSpPr>
      <p:sp>
        <p:nvSpPr>
          <p:cNvPr id="2789" name="Google Shape;2789;g5c52c589eb_4_2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0" name="Google Shape;2790;g5c52c589eb_4_2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4" name="Shape 2794"/>
        <p:cNvGrpSpPr/>
        <p:nvPr/>
      </p:nvGrpSpPr>
      <p:grpSpPr>
        <a:xfrm>
          <a:off x="0" y="0"/>
          <a:ext cx="0" cy="0"/>
          <a:chOff x="0" y="0"/>
          <a:chExt cx="0" cy="0"/>
        </a:xfrm>
      </p:grpSpPr>
      <p:sp>
        <p:nvSpPr>
          <p:cNvPr id="2795" name="Google Shape;2795;g5c52c589eb_4_2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6" name="Google Shape;2796;g5c52c589eb_4_2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5c52c589eb_4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5c52c589eb_4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0" name="Shape 2800"/>
        <p:cNvGrpSpPr/>
        <p:nvPr/>
      </p:nvGrpSpPr>
      <p:grpSpPr>
        <a:xfrm>
          <a:off x="0" y="0"/>
          <a:ext cx="0" cy="0"/>
          <a:chOff x="0" y="0"/>
          <a:chExt cx="0" cy="0"/>
        </a:xfrm>
      </p:grpSpPr>
      <p:sp>
        <p:nvSpPr>
          <p:cNvPr id="2801" name="Google Shape;2801;g5c52c589eb_4_2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2" name="Google Shape;2802;g5c52c589eb_4_2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6" name="Shape 2806"/>
        <p:cNvGrpSpPr/>
        <p:nvPr/>
      </p:nvGrpSpPr>
      <p:grpSpPr>
        <a:xfrm>
          <a:off x="0" y="0"/>
          <a:ext cx="0" cy="0"/>
          <a:chOff x="0" y="0"/>
          <a:chExt cx="0" cy="0"/>
        </a:xfrm>
      </p:grpSpPr>
      <p:sp>
        <p:nvSpPr>
          <p:cNvPr id="2807" name="Google Shape;2807;g5c52c589eb_4_2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8" name="Google Shape;2808;g5c52c589eb_4_2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1" name="Shape 2811"/>
        <p:cNvGrpSpPr/>
        <p:nvPr/>
      </p:nvGrpSpPr>
      <p:grpSpPr>
        <a:xfrm>
          <a:off x="0" y="0"/>
          <a:ext cx="0" cy="0"/>
          <a:chOff x="0" y="0"/>
          <a:chExt cx="0" cy="0"/>
        </a:xfrm>
      </p:grpSpPr>
      <p:sp>
        <p:nvSpPr>
          <p:cNvPr id="2812" name="Google Shape;2812;g5c52c589eb_4_2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3" name="Google Shape;2813;g5c52c589eb_4_2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1" name="Shape 2821"/>
        <p:cNvGrpSpPr/>
        <p:nvPr/>
      </p:nvGrpSpPr>
      <p:grpSpPr>
        <a:xfrm>
          <a:off x="0" y="0"/>
          <a:ext cx="0" cy="0"/>
          <a:chOff x="0" y="0"/>
          <a:chExt cx="0" cy="0"/>
        </a:xfrm>
      </p:grpSpPr>
      <p:sp>
        <p:nvSpPr>
          <p:cNvPr id="2822" name="Google Shape;2822;g5c52c589eb_4_2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3" name="Google Shape;2823;g5c52c589eb_4_2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3" name="Shape 2833"/>
        <p:cNvGrpSpPr/>
        <p:nvPr/>
      </p:nvGrpSpPr>
      <p:grpSpPr>
        <a:xfrm>
          <a:off x="0" y="0"/>
          <a:ext cx="0" cy="0"/>
          <a:chOff x="0" y="0"/>
          <a:chExt cx="0" cy="0"/>
        </a:xfrm>
      </p:grpSpPr>
      <p:sp>
        <p:nvSpPr>
          <p:cNvPr id="2834" name="Google Shape;2834;g5c52c589eb_4_2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5" name="Google Shape;2835;g5c52c589eb_4_2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0" name="Shape 2840"/>
        <p:cNvGrpSpPr/>
        <p:nvPr/>
      </p:nvGrpSpPr>
      <p:grpSpPr>
        <a:xfrm>
          <a:off x="0" y="0"/>
          <a:ext cx="0" cy="0"/>
          <a:chOff x="0" y="0"/>
          <a:chExt cx="0" cy="0"/>
        </a:xfrm>
      </p:grpSpPr>
      <p:sp>
        <p:nvSpPr>
          <p:cNvPr id="2841" name="Google Shape;2841;g5c52c589eb_4_2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2" name="Google Shape;2842;g5c52c589eb_4_2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8" name="Shape 2848"/>
        <p:cNvGrpSpPr/>
        <p:nvPr/>
      </p:nvGrpSpPr>
      <p:grpSpPr>
        <a:xfrm>
          <a:off x="0" y="0"/>
          <a:ext cx="0" cy="0"/>
          <a:chOff x="0" y="0"/>
          <a:chExt cx="0" cy="0"/>
        </a:xfrm>
      </p:grpSpPr>
      <p:sp>
        <p:nvSpPr>
          <p:cNvPr id="2849" name="Google Shape;2849;g5c52c589eb_4_2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0" name="Google Shape;2850;g5c52c589eb_4_2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0" name="Shape 2860"/>
        <p:cNvGrpSpPr/>
        <p:nvPr/>
      </p:nvGrpSpPr>
      <p:grpSpPr>
        <a:xfrm>
          <a:off x="0" y="0"/>
          <a:ext cx="0" cy="0"/>
          <a:chOff x="0" y="0"/>
          <a:chExt cx="0" cy="0"/>
        </a:xfrm>
      </p:grpSpPr>
      <p:sp>
        <p:nvSpPr>
          <p:cNvPr id="2861" name="Google Shape;2861;g5c52c589eb_4_2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2" name="Google Shape;2862;g5c52c589eb_4_2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6" name="Shape 2866"/>
        <p:cNvGrpSpPr/>
        <p:nvPr/>
      </p:nvGrpSpPr>
      <p:grpSpPr>
        <a:xfrm>
          <a:off x="0" y="0"/>
          <a:ext cx="0" cy="0"/>
          <a:chOff x="0" y="0"/>
          <a:chExt cx="0" cy="0"/>
        </a:xfrm>
      </p:grpSpPr>
      <p:sp>
        <p:nvSpPr>
          <p:cNvPr id="2867" name="Google Shape;2867;g5c52c589eb_4_2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8" name="Google Shape;2868;g5c52c589eb_4_2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2" name="Shape 2872"/>
        <p:cNvGrpSpPr/>
        <p:nvPr/>
      </p:nvGrpSpPr>
      <p:grpSpPr>
        <a:xfrm>
          <a:off x="0" y="0"/>
          <a:ext cx="0" cy="0"/>
          <a:chOff x="0" y="0"/>
          <a:chExt cx="0" cy="0"/>
        </a:xfrm>
      </p:grpSpPr>
      <p:sp>
        <p:nvSpPr>
          <p:cNvPr id="2873" name="Google Shape;2873;g5c52c589eb_4_2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4" name="Google Shape;2874;g5c52c589eb_4_2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5c52c589eb_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5c52c589eb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5c52c589eb_4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5c52c589eb_4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8" name="Shape 2878"/>
        <p:cNvGrpSpPr/>
        <p:nvPr/>
      </p:nvGrpSpPr>
      <p:grpSpPr>
        <a:xfrm>
          <a:off x="0" y="0"/>
          <a:ext cx="0" cy="0"/>
          <a:chOff x="0" y="0"/>
          <a:chExt cx="0" cy="0"/>
        </a:xfrm>
      </p:grpSpPr>
      <p:sp>
        <p:nvSpPr>
          <p:cNvPr id="2879" name="Google Shape;2879;g5c52c589eb_4_2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0" name="Google Shape;2880;g5c52c589eb_4_2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4" name="Shape 2884"/>
        <p:cNvGrpSpPr/>
        <p:nvPr/>
      </p:nvGrpSpPr>
      <p:grpSpPr>
        <a:xfrm>
          <a:off x="0" y="0"/>
          <a:ext cx="0" cy="0"/>
          <a:chOff x="0" y="0"/>
          <a:chExt cx="0" cy="0"/>
        </a:xfrm>
      </p:grpSpPr>
      <p:sp>
        <p:nvSpPr>
          <p:cNvPr id="2885" name="Google Shape;2885;g5c52c589eb_4_2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6" name="Google Shape;2886;g5c52c589eb_4_2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0" name="Shape 2890"/>
        <p:cNvGrpSpPr/>
        <p:nvPr/>
      </p:nvGrpSpPr>
      <p:grpSpPr>
        <a:xfrm>
          <a:off x="0" y="0"/>
          <a:ext cx="0" cy="0"/>
          <a:chOff x="0" y="0"/>
          <a:chExt cx="0" cy="0"/>
        </a:xfrm>
      </p:grpSpPr>
      <p:sp>
        <p:nvSpPr>
          <p:cNvPr id="2891" name="Google Shape;2891;g5c52c589eb_4_2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2" name="Google Shape;2892;g5c52c589eb_4_2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6" name="Shape 2896"/>
        <p:cNvGrpSpPr/>
        <p:nvPr/>
      </p:nvGrpSpPr>
      <p:grpSpPr>
        <a:xfrm>
          <a:off x="0" y="0"/>
          <a:ext cx="0" cy="0"/>
          <a:chOff x="0" y="0"/>
          <a:chExt cx="0" cy="0"/>
        </a:xfrm>
      </p:grpSpPr>
      <p:sp>
        <p:nvSpPr>
          <p:cNvPr id="2897" name="Google Shape;2897;g5c52c589eb_4_2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8" name="Google Shape;2898;g5c52c589eb_4_2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2" name="Shape 2902"/>
        <p:cNvGrpSpPr/>
        <p:nvPr/>
      </p:nvGrpSpPr>
      <p:grpSpPr>
        <a:xfrm>
          <a:off x="0" y="0"/>
          <a:ext cx="0" cy="0"/>
          <a:chOff x="0" y="0"/>
          <a:chExt cx="0" cy="0"/>
        </a:xfrm>
      </p:grpSpPr>
      <p:sp>
        <p:nvSpPr>
          <p:cNvPr id="2903" name="Google Shape;2903;g5c52c589eb_4_2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4" name="Google Shape;2904;g5c52c589eb_4_2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8" name="Shape 2908"/>
        <p:cNvGrpSpPr/>
        <p:nvPr/>
      </p:nvGrpSpPr>
      <p:grpSpPr>
        <a:xfrm>
          <a:off x="0" y="0"/>
          <a:ext cx="0" cy="0"/>
          <a:chOff x="0" y="0"/>
          <a:chExt cx="0" cy="0"/>
        </a:xfrm>
      </p:grpSpPr>
      <p:sp>
        <p:nvSpPr>
          <p:cNvPr id="2909" name="Google Shape;2909;g5c52c589eb_4_2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0" name="Google Shape;2910;g5c52c589eb_4_2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4" name="Shape 2914"/>
        <p:cNvGrpSpPr/>
        <p:nvPr/>
      </p:nvGrpSpPr>
      <p:grpSpPr>
        <a:xfrm>
          <a:off x="0" y="0"/>
          <a:ext cx="0" cy="0"/>
          <a:chOff x="0" y="0"/>
          <a:chExt cx="0" cy="0"/>
        </a:xfrm>
      </p:grpSpPr>
      <p:sp>
        <p:nvSpPr>
          <p:cNvPr id="2915" name="Google Shape;2915;g5c52c589eb_4_2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6" name="Google Shape;2916;g5c52c589eb_4_2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0" name="Shape 2920"/>
        <p:cNvGrpSpPr/>
        <p:nvPr/>
      </p:nvGrpSpPr>
      <p:grpSpPr>
        <a:xfrm>
          <a:off x="0" y="0"/>
          <a:ext cx="0" cy="0"/>
          <a:chOff x="0" y="0"/>
          <a:chExt cx="0" cy="0"/>
        </a:xfrm>
      </p:grpSpPr>
      <p:sp>
        <p:nvSpPr>
          <p:cNvPr id="2921" name="Google Shape;2921;g5c52c589eb_4_2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2" name="Google Shape;2922;g5c52c589eb_4_2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6" name="Shape 2926"/>
        <p:cNvGrpSpPr/>
        <p:nvPr/>
      </p:nvGrpSpPr>
      <p:grpSpPr>
        <a:xfrm>
          <a:off x="0" y="0"/>
          <a:ext cx="0" cy="0"/>
          <a:chOff x="0" y="0"/>
          <a:chExt cx="0" cy="0"/>
        </a:xfrm>
      </p:grpSpPr>
      <p:sp>
        <p:nvSpPr>
          <p:cNvPr id="2927" name="Google Shape;2927;g5c52c589eb_4_2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8" name="Google Shape;2928;g5c52c589eb_4_2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2" name="Shape 2932"/>
        <p:cNvGrpSpPr/>
        <p:nvPr/>
      </p:nvGrpSpPr>
      <p:grpSpPr>
        <a:xfrm>
          <a:off x="0" y="0"/>
          <a:ext cx="0" cy="0"/>
          <a:chOff x="0" y="0"/>
          <a:chExt cx="0" cy="0"/>
        </a:xfrm>
      </p:grpSpPr>
      <p:sp>
        <p:nvSpPr>
          <p:cNvPr id="2933" name="Google Shape;2933;g5c52c589eb_4_2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4" name="Google Shape;2934;g5c52c589eb_4_2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5c52c589eb_4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5c52c589eb_4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8" name="Shape 2938"/>
        <p:cNvGrpSpPr/>
        <p:nvPr/>
      </p:nvGrpSpPr>
      <p:grpSpPr>
        <a:xfrm>
          <a:off x="0" y="0"/>
          <a:ext cx="0" cy="0"/>
          <a:chOff x="0" y="0"/>
          <a:chExt cx="0" cy="0"/>
        </a:xfrm>
      </p:grpSpPr>
      <p:sp>
        <p:nvSpPr>
          <p:cNvPr id="2939" name="Google Shape;2939;g5c52c589eb_4_2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0" name="Google Shape;2940;g5c52c589eb_4_2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6" name="Shape 2946"/>
        <p:cNvGrpSpPr/>
        <p:nvPr/>
      </p:nvGrpSpPr>
      <p:grpSpPr>
        <a:xfrm>
          <a:off x="0" y="0"/>
          <a:ext cx="0" cy="0"/>
          <a:chOff x="0" y="0"/>
          <a:chExt cx="0" cy="0"/>
        </a:xfrm>
      </p:grpSpPr>
      <p:sp>
        <p:nvSpPr>
          <p:cNvPr id="2947" name="Google Shape;2947;g5c52c589eb_4_2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8" name="Google Shape;2948;g5c52c589eb_4_2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3" name="Shape 2953"/>
        <p:cNvGrpSpPr/>
        <p:nvPr/>
      </p:nvGrpSpPr>
      <p:grpSpPr>
        <a:xfrm>
          <a:off x="0" y="0"/>
          <a:ext cx="0" cy="0"/>
          <a:chOff x="0" y="0"/>
          <a:chExt cx="0" cy="0"/>
        </a:xfrm>
      </p:grpSpPr>
      <p:sp>
        <p:nvSpPr>
          <p:cNvPr id="2954" name="Google Shape;2954;g5c52c589eb_4_2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5" name="Google Shape;2955;g5c52c589eb_4_2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9" name="Shape 2959"/>
        <p:cNvGrpSpPr/>
        <p:nvPr/>
      </p:nvGrpSpPr>
      <p:grpSpPr>
        <a:xfrm>
          <a:off x="0" y="0"/>
          <a:ext cx="0" cy="0"/>
          <a:chOff x="0" y="0"/>
          <a:chExt cx="0" cy="0"/>
        </a:xfrm>
      </p:grpSpPr>
      <p:sp>
        <p:nvSpPr>
          <p:cNvPr id="2960" name="Google Shape;2960;g5c52c589eb_4_2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1" name="Google Shape;2961;g5c52c589eb_4_2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5" name="Shape 2965"/>
        <p:cNvGrpSpPr/>
        <p:nvPr/>
      </p:nvGrpSpPr>
      <p:grpSpPr>
        <a:xfrm>
          <a:off x="0" y="0"/>
          <a:ext cx="0" cy="0"/>
          <a:chOff x="0" y="0"/>
          <a:chExt cx="0" cy="0"/>
        </a:xfrm>
      </p:grpSpPr>
      <p:sp>
        <p:nvSpPr>
          <p:cNvPr id="2966" name="Google Shape;2966;g5c52c589eb_4_2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7" name="Google Shape;2967;g5c52c589eb_4_2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1" name="Shape 2971"/>
        <p:cNvGrpSpPr/>
        <p:nvPr/>
      </p:nvGrpSpPr>
      <p:grpSpPr>
        <a:xfrm>
          <a:off x="0" y="0"/>
          <a:ext cx="0" cy="0"/>
          <a:chOff x="0" y="0"/>
          <a:chExt cx="0" cy="0"/>
        </a:xfrm>
      </p:grpSpPr>
      <p:sp>
        <p:nvSpPr>
          <p:cNvPr id="2972" name="Google Shape;2972;g5c52c589eb_4_2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3" name="Google Shape;2973;g5c52c589eb_4_2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7" name="Shape 2977"/>
        <p:cNvGrpSpPr/>
        <p:nvPr/>
      </p:nvGrpSpPr>
      <p:grpSpPr>
        <a:xfrm>
          <a:off x="0" y="0"/>
          <a:ext cx="0" cy="0"/>
          <a:chOff x="0" y="0"/>
          <a:chExt cx="0" cy="0"/>
        </a:xfrm>
      </p:grpSpPr>
      <p:sp>
        <p:nvSpPr>
          <p:cNvPr id="2978" name="Google Shape;2978;g5c52c589eb_4_2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9" name="Google Shape;2979;g5c52c589eb_4_2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3" name="Shape 2983"/>
        <p:cNvGrpSpPr/>
        <p:nvPr/>
      </p:nvGrpSpPr>
      <p:grpSpPr>
        <a:xfrm>
          <a:off x="0" y="0"/>
          <a:ext cx="0" cy="0"/>
          <a:chOff x="0" y="0"/>
          <a:chExt cx="0" cy="0"/>
        </a:xfrm>
      </p:grpSpPr>
      <p:sp>
        <p:nvSpPr>
          <p:cNvPr id="2984" name="Google Shape;2984;g5c52c589eb_4_2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5" name="Google Shape;2985;g5c52c589eb_4_2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9" name="Shape 2989"/>
        <p:cNvGrpSpPr/>
        <p:nvPr/>
      </p:nvGrpSpPr>
      <p:grpSpPr>
        <a:xfrm>
          <a:off x="0" y="0"/>
          <a:ext cx="0" cy="0"/>
          <a:chOff x="0" y="0"/>
          <a:chExt cx="0" cy="0"/>
        </a:xfrm>
      </p:grpSpPr>
      <p:sp>
        <p:nvSpPr>
          <p:cNvPr id="2990" name="Google Shape;2990;g5c52c589eb_4_2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1" name="Google Shape;2991;g5c52c589eb_4_2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8" name="Shape 2998"/>
        <p:cNvGrpSpPr/>
        <p:nvPr/>
      </p:nvGrpSpPr>
      <p:grpSpPr>
        <a:xfrm>
          <a:off x="0" y="0"/>
          <a:ext cx="0" cy="0"/>
          <a:chOff x="0" y="0"/>
          <a:chExt cx="0" cy="0"/>
        </a:xfrm>
      </p:grpSpPr>
      <p:sp>
        <p:nvSpPr>
          <p:cNvPr id="2999" name="Google Shape;2999;g5c52c589eb_4_2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0" name="Google Shape;3000;g5c52c589eb_4_2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5c52c589eb_4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5c52c589eb_4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1" name="Shape 3011"/>
        <p:cNvGrpSpPr/>
        <p:nvPr/>
      </p:nvGrpSpPr>
      <p:grpSpPr>
        <a:xfrm>
          <a:off x="0" y="0"/>
          <a:ext cx="0" cy="0"/>
          <a:chOff x="0" y="0"/>
          <a:chExt cx="0" cy="0"/>
        </a:xfrm>
      </p:grpSpPr>
      <p:sp>
        <p:nvSpPr>
          <p:cNvPr id="3012" name="Google Shape;3012;g5c52c589eb_4_2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3" name="Google Shape;3013;g5c52c589eb_4_2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0" name="Shape 3020"/>
        <p:cNvGrpSpPr/>
        <p:nvPr/>
      </p:nvGrpSpPr>
      <p:grpSpPr>
        <a:xfrm>
          <a:off x="0" y="0"/>
          <a:ext cx="0" cy="0"/>
          <a:chOff x="0" y="0"/>
          <a:chExt cx="0" cy="0"/>
        </a:xfrm>
      </p:grpSpPr>
      <p:sp>
        <p:nvSpPr>
          <p:cNvPr id="3021" name="Google Shape;3021;g5c52c589eb_4_2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2" name="Google Shape;3022;g5c52c589eb_4_2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8" name="Shape 3028"/>
        <p:cNvGrpSpPr/>
        <p:nvPr/>
      </p:nvGrpSpPr>
      <p:grpSpPr>
        <a:xfrm>
          <a:off x="0" y="0"/>
          <a:ext cx="0" cy="0"/>
          <a:chOff x="0" y="0"/>
          <a:chExt cx="0" cy="0"/>
        </a:xfrm>
      </p:grpSpPr>
      <p:sp>
        <p:nvSpPr>
          <p:cNvPr id="3029" name="Google Shape;3029;g5c52c589eb_4_2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0" name="Google Shape;3030;g5c52c589eb_4_2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9" name="Shape 3039"/>
        <p:cNvGrpSpPr/>
        <p:nvPr/>
      </p:nvGrpSpPr>
      <p:grpSpPr>
        <a:xfrm>
          <a:off x="0" y="0"/>
          <a:ext cx="0" cy="0"/>
          <a:chOff x="0" y="0"/>
          <a:chExt cx="0" cy="0"/>
        </a:xfrm>
      </p:grpSpPr>
      <p:sp>
        <p:nvSpPr>
          <p:cNvPr id="3040" name="Google Shape;3040;g5c52c589eb_4_2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1" name="Google Shape;3041;g5c52c589eb_4_2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2" name="Shape 3052"/>
        <p:cNvGrpSpPr/>
        <p:nvPr/>
      </p:nvGrpSpPr>
      <p:grpSpPr>
        <a:xfrm>
          <a:off x="0" y="0"/>
          <a:ext cx="0" cy="0"/>
          <a:chOff x="0" y="0"/>
          <a:chExt cx="0" cy="0"/>
        </a:xfrm>
      </p:grpSpPr>
      <p:sp>
        <p:nvSpPr>
          <p:cNvPr id="3053" name="Google Shape;3053;g5c52c589eb_4_2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4" name="Google Shape;3054;g5c52c589eb_4_2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6" name="Shape 3066"/>
        <p:cNvGrpSpPr/>
        <p:nvPr/>
      </p:nvGrpSpPr>
      <p:grpSpPr>
        <a:xfrm>
          <a:off x="0" y="0"/>
          <a:ext cx="0" cy="0"/>
          <a:chOff x="0" y="0"/>
          <a:chExt cx="0" cy="0"/>
        </a:xfrm>
      </p:grpSpPr>
      <p:sp>
        <p:nvSpPr>
          <p:cNvPr id="3067" name="Google Shape;3067;g5c52c589eb_4_2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8" name="Google Shape;3068;g5c52c589eb_4_2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0" name="Shape 3080"/>
        <p:cNvGrpSpPr/>
        <p:nvPr/>
      </p:nvGrpSpPr>
      <p:grpSpPr>
        <a:xfrm>
          <a:off x="0" y="0"/>
          <a:ext cx="0" cy="0"/>
          <a:chOff x="0" y="0"/>
          <a:chExt cx="0" cy="0"/>
        </a:xfrm>
      </p:grpSpPr>
      <p:sp>
        <p:nvSpPr>
          <p:cNvPr id="3081" name="Google Shape;3081;g5c52c589eb_4_2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2" name="Google Shape;3082;g5c52c589eb_4_2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6" name="Shape 3096"/>
        <p:cNvGrpSpPr/>
        <p:nvPr/>
      </p:nvGrpSpPr>
      <p:grpSpPr>
        <a:xfrm>
          <a:off x="0" y="0"/>
          <a:ext cx="0" cy="0"/>
          <a:chOff x="0" y="0"/>
          <a:chExt cx="0" cy="0"/>
        </a:xfrm>
      </p:grpSpPr>
      <p:sp>
        <p:nvSpPr>
          <p:cNvPr id="3097" name="Google Shape;3097;g5c52c589eb_4_2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8" name="Google Shape;3098;g5c52c589eb_4_2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3" name="Shape 3113"/>
        <p:cNvGrpSpPr/>
        <p:nvPr/>
      </p:nvGrpSpPr>
      <p:grpSpPr>
        <a:xfrm>
          <a:off x="0" y="0"/>
          <a:ext cx="0" cy="0"/>
          <a:chOff x="0" y="0"/>
          <a:chExt cx="0" cy="0"/>
        </a:xfrm>
      </p:grpSpPr>
      <p:sp>
        <p:nvSpPr>
          <p:cNvPr id="3114" name="Google Shape;3114;g5c52c589eb_4_2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5" name="Google Shape;3115;g5c52c589eb_4_2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8" name="Shape 3128"/>
        <p:cNvGrpSpPr/>
        <p:nvPr/>
      </p:nvGrpSpPr>
      <p:grpSpPr>
        <a:xfrm>
          <a:off x="0" y="0"/>
          <a:ext cx="0" cy="0"/>
          <a:chOff x="0" y="0"/>
          <a:chExt cx="0" cy="0"/>
        </a:xfrm>
      </p:grpSpPr>
      <p:sp>
        <p:nvSpPr>
          <p:cNvPr id="3129" name="Google Shape;3129;g5c52c589eb_4_2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0" name="Google Shape;3130;g5c52c589eb_4_2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g5c52c589eb_4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5c52c589eb_4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3" name="Shape 3143"/>
        <p:cNvGrpSpPr/>
        <p:nvPr/>
      </p:nvGrpSpPr>
      <p:grpSpPr>
        <a:xfrm>
          <a:off x="0" y="0"/>
          <a:ext cx="0" cy="0"/>
          <a:chOff x="0" y="0"/>
          <a:chExt cx="0" cy="0"/>
        </a:xfrm>
      </p:grpSpPr>
      <p:sp>
        <p:nvSpPr>
          <p:cNvPr id="3144" name="Google Shape;3144;g5c52c589eb_4_2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5" name="Google Shape;3145;g5c52c589eb_4_2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7" name="Shape 3157"/>
        <p:cNvGrpSpPr/>
        <p:nvPr/>
      </p:nvGrpSpPr>
      <p:grpSpPr>
        <a:xfrm>
          <a:off x="0" y="0"/>
          <a:ext cx="0" cy="0"/>
          <a:chOff x="0" y="0"/>
          <a:chExt cx="0" cy="0"/>
        </a:xfrm>
      </p:grpSpPr>
      <p:sp>
        <p:nvSpPr>
          <p:cNvPr id="3158" name="Google Shape;3158;g5c52c589eb_4_2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9" name="Google Shape;3159;g5c52c589eb_4_2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3" name="Shape 3163"/>
        <p:cNvGrpSpPr/>
        <p:nvPr/>
      </p:nvGrpSpPr>
      <p:grpSpPr>
        <a:xfrm>
          <a:off x="0" y="0"/>
          <a:ext cx="0" cy="0"/>
          <a:chOff x="0" y="0"/>
          <a:chExt cx="0" cy="0"/>
        </a:xfrm>
      </p:grpSpPr>
      <p:sp>
        <p:nvSpPr>
          <p:cNvPr id="3164" name="Google Shape;3164;g5c52c589eb_4_2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5" name="Google Shape;3165;g5c52c589eb_4_2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9" name="Shape 3169"/>
        <p:cNvGrpSpPr/>
        <p:nvPr/>
      </p:nvGrpSpPr>
      <p:grpSpPr>
        <a:xfrm>
          <a:off x="0" y="0"/>
          <a:ext cx="0" cy="0"/>
          <a:chOff x="0" y="0"/>
          <a:chExt cx="0" cy="0"/>
        </a:xfrm>
      </p:grpSpPr>
      <p:sp>
        <p:nvSpPr>
          <p:cNvPr id="3170" name="Google Shape;3170;g5c52c589eb_4_2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1" name="Google Shape;3171;g5c52c589eb_4_2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5" name="Shape 3175"/>
        <p:cNvGrpSpPr/>
        <p:nvPr/>
      </p:nvGrpSpPr>
      <p:grpSpPr>
        <a:xfrm>
          <a:off x="0" y="0"/>
          <a:ext cx="0" cy="0"/>
          <a:chOff x="0" y="0"/>
          <a:chExt cx="0" cy="0"/>
        </a:xfrm>
      </p:grpSpPr>
      <p:sp>
        <p:nvSpPr>
          <p:cNvPr id="3176" name="Google Shape;3176;g5c52c589eb_4_2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7" name="Google Shape;3177;g5c52c589eb_4_2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1" name="Shape 3181"/>
        <p:cNvGrpSpPr/>
        <p:nvPr/>
      </p:nvGrpSpPr>
      <p:grpSpPr>
        <a:xfrm>
          <a:off x="0" y="0"/>
          <a:ext cx="0" cy="0"/>
          <a:chOff x="0" y="0"/>
          <a:chExt cx="0" cy="0"/>
        </a:xfrm>
      </p:grpSpPr>
      <p:sp>
        <p:nvSpPr>
          <p:cNvPr id="3182" name="Google Shape;3182;g5c52c589eb_4_2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3" name="Google Shape;3183;g5c52c589eb_4_2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g5c52c589eb_4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5c52c589eb_4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5c52c589eb_4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5c52c589eb_4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g5c52c589eb_4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5c52c589eb_4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Google Shape;584;g5c52c589eb_4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5c52c589eb_4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0" name="Shape 620"/>
        <p:cNvGrpSpPr/>
        <p:nvPr/>
      </p:nvGrpSpPr>
      <p:grpSpPr>
        <a:xfrm>
          <a:off x="0" y="0"/>
          <a:ext cx="0" cy="0"/>
          <a:chOff x="0" y="0"/>
          <a:chExt cx="0" cy="0"/>
        </a:xfrm>
      </p:grpSpPr>
      <p:sp>
        <p:nvSpPr>
          <p:cNvPr id="621" name="Google Shape;621;g5c52c589eb_4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5c52c589eb_4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 name="Shape 626"/>
        <p:cNvGrpSpPr/>
        <p:nvPr/>
      </p:nvGrpSpPr>
      <p:grpSpPr>
        <a:xfrm>
          <a:off x="0" y="0"/>
          <a:ext cx="0" cy="0"/>
          <a:chOff x="0" y="0"/>
          <a:chExt cx="0" cy="0"/>
        </a:xfrm>
      </p:grpSpPr>
      <p:sp>
        <p:nvSpPr>
          <p:cNvPr id="627" name="Google Shape;627;g5c52c589eb_4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5c52c589eb_4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5c52c589eb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5c52c589eb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g5c52c589eb_4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5c52c589eb_4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9" name="Shape 639"/>
        <p:cNvGrpSpPr/>
        <p:nvPr/>
      </p:nvGrpSpPr>
      <p:grpSpPr>
        <a:xfrm>
          <a:off x="0" y="0"/>
          <a:ext cx="0" cy="0"/>
          <a:chOff x="0" y="0"/>
          <a:chExt cx="0" cy="0"/>
        </a:xfrm>
      </p:grpSpPr>
      <p:sp>
        <p:nvSpPr>
          <p:cNvPr id="640" name="Google Shape;640;g5c52c589eb_4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5c52c589eb_4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5" name="Shape 645"/>
        <p:cNvGrpSpPr/>
        <p:nvPr/>
      </p:nvGrpSpPr>
      <p:grpSpPr>
        <a:xfrm>
          <a:off x="0" y="0"/>
          <a:ext cx="0" cy="0"/>
          <a:chOff x="0" y="0"/>
          <a:chExt cx="0" cy="0"/>
        </a:xfrm>
      </p:grpSpPr>
      <p:sp>
        <p:nvSpPr>
          <p:cNvPr id="646" name="Google Shape;646;g5c52c589eb_4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5c52c589eb_4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g5c52c589eb_4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5c52c589eb_4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g5c52c589eb_4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5c52c589eb_4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Google Shape;667;g5c52c589eb_4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5c52c589eb_4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6" name="Shape 676"/>
        <p:cNvGrpSpPr/>
        <p:nvPr/>
      </p:nvGrpSpPr>
      <p:grpSpPr>
        <a:xfrm>
          <a:off x="0" y="0"/>
          <a:ext cx="0" cy="0"/>
          <a:chOff x="0" y="0"/>
          <a:chExt cx="0" cy="0"/>
        </a:xfrm>
      </p:grpSpPr>
      <p:sp>
        <p:nvSpPr>
          <p:cNvPr id="677" name="Google Shape;677;g5c52c589eb_4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5c52c589eb_4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5" name="Shape 685"/>
        <p:cNvGrpSpPr/>
        <p:nvPr/>
      </p:nvGrpSpPr>
      <p:grpSpPr>
        <a:xfrm>
          <a:off x="0" y="0"/>
          <a:ext cx="0" cy="0"/>
          <a:chOff x="0" y="0"/>
          <a:chExt cx="0" cy="0"/>
        </a:xfrm>
      </p:grpSpPr>
      <p:sp>
        <p:nvSpPr>
          <p:cNvPr id="686" name="Google Shape;686;g5c52c589eb_4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5c52c589eb_4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7" name="Shape 697"/>
        <p:cNvGrpSpPr/>
        <p:nvPr/>
      </p:nvGrpSpPr>
      <p:grpSpPr>
        <a:xfrm>
          <a:off x="0" y="0"/>
          <a:ext cx="0" cy="0"/>
          <a:chOff x="0" y="0"/>
          <a:chExt cx="0" cy="0"/>
        </a:xfrm>
      </p:grpSpPr>
      <p:sp>
        <p:nvSpPr>
          <p:cNvPr id="698" name="Google Shape;698;g5c52c589eb_4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5c52c589eb_4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0" name="Shape 710"/>
        <p:cNvGrpSpPr/>
        <p:nvPr/>
      </p:nvGrpSpPr>
      <p:grpSpPr>
        <a:xfrm>
          <a:off x="0" y="0"/>
          <a:ext cx="0" cy="0"/>
          <a:chOff x="0" y="0"/>
          <a:chExt cx="0" cy="0"/>
        </a:xfrm>
      </p:grpSpPr>
      <p:sp>
        <p:nvSpPr>
          <p:cNvPr id="711" name="Google Shape;711;g5c52c589eb_4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5c52c589eb_4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5c52c589eb_4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5c52c589eb_4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2" name="Shape 722"/>
        <p:cNvGrpSpPr/>
        <p:nvPr/>
      </p:nvGrpSpPr>
      <p:grpSpPr>
        <a:xfrm>
          <a:off x="0" y="0"/>
          <a:ext cx="0" cy="0"/>
          <a:chOff x="0" y="0"/>
          <a:chExt cx="0" cy="0"/>
        </a:xfrm>
      </p:grpSpPr>
      <p:sp>
        <p:nvSpPr>
          <p:cNvPr id="723" name="Google Shape;723;g5c52c589eb_4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5c52c589eb_4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2" name="Shape 742"/>
        <p:cNvGrpSpPr/>
        <p:nvPr/>
      </p:nvGrpSpPr>
      <p:grpSpPr>
        <a:xfrm>
          <a:off x="0" y="0"/>
          <a:ext cx="0" cy="0"/>
          <a:chOff x="0" y="0"/>
          <a:chExt cx="0" cy="0"/>
        </a:xfrm>
      </p:grpSpPr>
      <p:sp>
        <p:nvSpPr>
          <p:cNvPr id="743" name="Google Shape;743;g5c52c589eb_4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5c52c589eb_4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2" name="Shape 762"/>
        <p:cNvGrpSpPr/>
        <p:nvPr/>
      </p:nvGrpSpPr>
      <p:grpSpPr>
        <a:xfrm>
          <a:off x="0" y="0"/>
          <a:ext cx="0" cy="0"/>
          <a:chOff x="0" y="0"/>
          <a:chExt cx="0" cy="0"/>
        </a:xfrm>
      </p:grpSpPr>
      <p:sp>
        <p:nvSpPr>
          <p:cNvPr id="763" name="Google Shape;763;g5c52c589eb_4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5c52c589eb_4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7" name="Shape 777"/>
        <p:cNvGrpSpPr/>
        <p:nvPr/>
      </p:nvGrpSpPr>
      <p:grpSpPr>
        <a:xfrm>
          <a:off x="0" y="0"/>
          <a:ext cx="0" cy="0"/>
          <a:chOff x="0" y="0"/>
          <a:chExt cx="0" cy="0"/>
        </a:xfrm>
      </p:grpSpPr>
      <p:sp>
        <p:nvSpPr>
          <p:cNvPr id="778" name="Google Shape;778;g5c52c589eb_4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5c52c589eb_4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3" name="Shape 793"/>
        <p:cNvGrpSpPr/>
        <p:nvPr/>
      </p:nvGrpSpPr>
      <p:grpSpPr>
        <a:xfrm>
          <a:off x="0" y="0"/>
          <a:ext cx="0" cy="0"/>
          <a:chOff x="0" y="0"/>
          <a:chExt cx="0" cy="0"/>
        </a:xfrm>
      </p:grpSpPr>
      <p:sp>
        <p:nvSpPr>
          <p:cNvPr id="794" name="Google Shape;794;g5c52c589eb_4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5c52c589eb_4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9" name="Shape 809"/>
        <p:cNvGrpSpPr/>
        <p:nvPr/>
      </p:nvGrpSpPr>
      <p:grpSpPr>
        <a:xfrm>
          <a:off x="0" y="0"/>
          <a:ext cx="0" cy="0"/>
          <a:chOff x="0" y="0"/>
          <a:chExt cx="0" cy="0"/>
        </a:xfrm>
      </p:grpSpPr>
      <p:sp>
        <p:nvSpPr>
          <p:cNvPr id="810" name="Google Shape;810;g5c52c589eb_4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5c52c589eb_4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2" name="Shape 822"/>
        <p:cNvGrpSpPr/>
        <p:nvPr/>
      </p:nvGrpSpPr>
      <p:grpSpPr>
        <a:xfrm>
          <a:off x="0" y="0"/>
          <a:ext cx="0" cy="0"/>
          <a:chOff x="0" y="0"/>
          <a:chExt cx="0" cy="0"/>
        </a:xfrm>
      </p:grpSpPr>
      <p:sp>
        <p:nvSpPr>
          <p:cNvPr id="823" name="Google Shape;823;g5c52c589eb_4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5c52c589eb_4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3" name="Shape 833"/>
        <p:cNvGrpSpPr/>
        <p:nvPr/>
      </p:nvGrpSpPr>
      <p:grpSpPr>
        <a:xfrm>
          <a:off x="0" y="0"/>
          <a:ext cx="0" cy="0"/>
          <a:chOff x="0" y="0"/>
          <a:chExt cx="0" cy="0"/>
        </a:xfrm>
      </p:grpSpPr>
      <p:sp>
        <p:nvSpPr>
          <p:cNvPr id="834" name="Google Shape;834;g5c52c589eb_4_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5c52c589eb_4_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6" name="Shape 846"/>
        <p:cNvGrpSpPr/>
        <p:nvPr/>
      </p:nvGrpSpPr>
      <p:grpSpPr>
        <a:xfrm>
          <a:off x="0" y="0"/>
          <a:ext cx="0" cy="0"/>
          <a:chOff x="0" y="0"/>
          <a:chExt cx="0" cy="0"/>
        </a:xfrm>
      </p:grpSpPr>
      <p:sp>
        <p:nvSpPr>
          <p:cNvPr id="847" name="Google Shape;847;g5c52c589eb_4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5c52c589eb_4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9" name="Shape 859"/>
        <p:cNvGrpSpPr/>
        <p:nvPr/>
      </p:nvGrpSpPr>
      <p:grpSpPr>
        <a:xfrm>
          <a:off x="0" y="0"/>
          <a:ext cx="0" cy="0"/>
          <a:chOff x="0" y="0"/>
          <a:chExt cx="0" cy="0"/>
        </a:xfrm>
      </p:grpSpPr>
      <p:sp>
        <p:nvSpPr>
          <p:cNvPr id="860" name="Google Shape;860;g5c52c589eb_4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5c52c589eb_4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5c52c589eb_4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5c52c589eb_4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3" name="Shape 873"/>
        <p:cNvGrpSpPr/>
        <p:nvPr/>
      </p:nvGrpSpPr>
      <p:grpSpPr>
        <a:xfrm>
          <a:off x="0" y="0"/>
          <a:ext cx="0" cy="0"/>
          <a:chOff x="0" y="0"/>
          <a:chExt cx="0" cy="0"/>
        </a:xfrm>
      </p:grpSpPr>
      <p:sp>
        <p:nvSpPr>
          <p:cNvPr id="874" name="Google Shape;874;g5c52c589eb_4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5c52c589eb_4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0" name="Shape 890"/>
        <p:cNvGrpSpPr/>
        <p:nvPr/>
      </p:nvGrpSpPr>
      <p:grpSpPr>
        <a:xfrm>
          <a:off x="0" y="0"/>
          <a:ext cx="0" cy="0"/>
          <a:chOff x="0" y="0"/>
          <a:chExt cx="0" cy="0"/>
        </a:xfrm>
      </p:grpSpPr>
      <p:sp>
        <p:nvSpPr>
          <p:cNvPr id="891" name="Google Shape;891;g5c52c589eb_4_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5c52c589eb_4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7" name="Shape 907"/>
        <p:cNvGrpSpPr/>
        <p:nvPr/>
      </p:nvGrpSpPr>
      <p:grpSpPr>
        <a:xfrm>
          <a:off x="0" y="0"/>
          <a:ext cx="0" cy="0"/>
          <a:chOff x="0" y="0"/>
          <a:chExt cx="0" cy="0"/>
        </a:xfrm>
      </p:grpSpPr>
      <p:sp>
        <p:nvSpPr>
          <p:cNvPr id="908" name="Google Shape;908;g5c52c589eb_4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5c52c589eb_4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3" name="Shape 913"/>
        <p:cNvGrpSpPr/>
        <p:nvPr/>
      </p:nvGrpSpPr>
      <p:grpSpPr>
        <a:xfrm>
          <a:off x="0" y="0"/>
          <a:ext cx="0" cy="0"/>
          <a:chOff x="0" y="0"/>
          <a:chExt cx="0" cy="0"/>
        </a:xfrm>
      </p:grpSpPr>
      <p:sp>
        <p:nvSpPr>
          <p:cNvPr id="914" name="Google Shape;914;g5c52c589eb_4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5c52c589eb_4_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9" name="Shape 919"/>
        <p:cNvGrpSpPr/>
        <p:nvPr/>
      </p:nvGrpSpPr>
      <p:grpSpPr>
        <a:xfrm>
          <a:off x="0" y="0"/>
          <a:ext cx="0" cy="0"/>
          <a:chOff x="0" y="0"/>
          <a:chExt cx="0" cy="0"/>
        </a:xfrm>
      </p:grpSpPr>
      <p:sp>
        <p:nvSpPr>
          <p:cNvPr id="920" name="Google Shape;920;g5c52c589eb_4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5c52c589eb_4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5" name="Shape 925"/>
        <p:cNvGrpSpPr/>
        <p:nvPr/>
      </p:nvGrpSpPr>
      <p:grpSpPr>
        <a:xfrm>
          <a:off x="0" y="0"/>
          <a:ext cx="0" cy="0"/>
          <a:chOff x="0" y="0"/>
          <a:chExt cx="0" cy="0"/>
        </a:xfrm>
      </p:grpSpPr>
      <p:sp>
        <p:nvSpPr>
          <p:cNvPr id="926" name="Google Shape;926;g5c52c589eb_4_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5c52c589eb_4_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1" name="Shape 931"/>
        <p:cNvGrpSpPr/>
        <p:nvPr/>
      </p:nvGrpSpPr>
      <p:grpSpPr>
        <a:xfrm>
          <a:off x="0" y="0"/>
          <a:ext cx="0" cy="0"/>
          <a:chOff x="0" y="0"/>
          <a:chExt cx="0" cy="0"/>
        </a:xfrm>
      </p:grpSpPr>
      <p:sp>
        <p:nvSpPr>
          <p:cNvPr id="932" name="Google Shape;932;g5c52c589eb_4_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5c52c589eb_4_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7" name="Shape 937"/>
        <p:cNvGrpSpPr/>
        <p:nvPr/>
      </p:nvGrpSpPr>
      <p:grpSpPr>
        <a:xfrm>
          <a:off x="0" y="0"/>
          <a:ext cx="0" cy="0"/>
          <a:chOff x="0" y="0"/>
          <a:chExt cx="0" cy="0"/>
        </a:xfrm>
      </p:grpSpPr>
      <p:sp>
        <p:nvSpPr>
          <p:cNvPr id="938" name="Google Shape;938;g5c52c589eb_4_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5c52c589eb_4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3" name="Shape 943"/>
        <p:cNvGrpSpPr/>
        <p:nvPr/>
      </p:nvGrpSpPr>
      <p:grpSpPr>
        <a:xfrm>
          <a:off x="0" y="0"/>
          <a:ext cx="0" cy="0"/>
          <a:chOff x="0" y="0"/>
          <a:chExt cx="0" cy="0"/>
        </a:xfrm>
      </p:grpSpPr>
      <p:sp>
        <p:nvSpPr>
          <p:cNvPr id="944" name="Google Shape;944;g5c52c589eb_4_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5c52c589eb_4_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7" name="Shape 967"/>
        <p:cNvGrpSpPr/>
        <p:nvPr/>
      </p:nvGrpSpPr>
      <p:grpSpPr>
        <a:xfrm>
          <a:off x="0" y="0"/>
          <a:ext cx="0" cy="0"/>
          <a:chOff x="0" y="0"/>
          <a:chExt cx="0" cy="0"/>
        </a:xfrm>
      </p:grpSpPr>
      <p:sp>
        <p:nvSpPr>
          <p:cNvPr id="968" name="Google Shape;968;g5c52c589eb_4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5c52c589eb_4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5c52c589eb_4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5c52c589eb_4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2" name="Shape 992"/>
        <p:cNvGrpSpPr/>
        <p:nvPr/>
      </p:nvGrpSpPr>
      <p:grpSpPr>
        <a:xfrm>
          <a:off x="0" y="0"/>
          <a:ext cx="0" cy="0"/>
          <a:chOff x="0" y="0"/>
          <a:chExt cx="0" cy="0"/>
        </a:xfrm>
      </p:grpSpPr>
      <p:sp>
        <p:nvSpPr>
          <p:cNvPr id="993" name="Google Shape;993;g5c52c589eb_4_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5c52c589eb_4_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7" name="Shape 1017"/>
        <p:cNvGrpSpPr/>
        <p:nvPr/>
      </p:nvGrpSpPr>
      <p:grpSpPr>
        <a:xfrm>
          <a:off x="0" y="0"/>
          <a:ext cx="0" cy="0"/>
          <a:chOff x="0" y="0"/>
          <a:chExt cx="0" cy="0"/>
        </a:xfrm>
      </p:grpSpPr>
      <p:sp>
        <p:nvSpPr>
          <p:cNvPr id="1018" name="Google Shape;1018;g5c52c589eb_4_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5c52c589eb_4_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3" name="Shape 1043"/>
        <p:cNvGrpSpPr/>
        <p:nvPr/>
      </p:nvGrpSpPr>
      <p:grpSpPr>
        <a:xfrm>
          <a:off x="0" y="0"/>
          <a:ext cx="0" cy="0"/>
          <a:chOff x="0" y="0"/>
          <a:chExt cx="0" cy="0"/>
        </a:xfrm>
      </p:grpSpPr>
      <p:sp>
        <p:nvSpPr>
          <p:cNvPr id="1044" name="Google Shape;1044;g5c52c589eb_4_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5c52c589eb_4_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9" name="Shape 1069"/>
        <p:cNvGrpSpPr/>
        <p:nvPr/>
      </p:nvGrpSpPr>
      <p:grpSpPr>
        <a:xfrm>
          <a:off x="0" y="0"/>
          <a:ext cx="0" cy="0"/>
          <a:chOff x="0" y="0"/>
          <a:chExt cx="0" cy="0"/>
        </a:xfrm>
      </p:grpSpPr>
      <p:sp>
        <p:nvSpPr>
          <p:cNvPr id="1070" name="Google Shape;1070;g5c52c589eb_4_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5c52c589eb_4_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5" name="Shape 1075"/>
        <p:cNvGrpSpPr/>
        <p:nvPr/>
      </p:nvGrpSpPr>
      <p:grpSpPr>
        <a:xfrm>
          <a:off x="0" y="0"/>
          <a:ext cx="0" cy="0"/>
          <a:chOff x="0" y="0"/>
          <a:chExt cx="0" cy="0"/>
        </a:xfrm>
      </p:grpSpPr>
      <p:sp>
        <p:nvSpPr>
          <p:cNvPr id="1076" name="Google Shape;1076;g5c52c589eb_4_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5c52c589eb_4_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3" name="Shape 1083"/>
        <p:cNvGrpSpPr/>
        <p:nvPr/>
      </p:nvGrpSpPr>
      <p:grpSpPr>
        <a:xfrm>
          <a:off x="0" y="0"/>
          <a:ext cx="0" cy="0"/>
          <a:chOff x="0" y="0"/>
          <a:chExt cx="0" cy="0"/>
        </a:xfrm>
      </p:grpSpPr>
      <p:sp>
        <p:nvSpPr>
          <p:cNvPr id="1084" name="Google Shape;1084;g5c52c589eb_4_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5c52c589eb_4_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1" name="Shape 1091"/>
        <p:cNvGrpSpPr/>
        <p:nvPr/>
      </p:nvGrpSpPr>
      <p:grpSpPr>
        <a:xfrm>
          <a:off x="0" y="0"/>
          <a:ext cx="0" cy="0"/>
          <a:chOff x="0" y="0"/>
          <a:chExt cx="0" cy="0"/>
        </a:xfrm>
      </p:grpSpPr>
      <p:sp>
        <p:nvSpPr>
          <p:cNvPr id="1092" name="Google Shape;1092;g5c52c589eb_4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5c52c589eb_4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8" name="Shape 1098"/>
        <p:cNvGrpSpPr/>
        <p:nvPr/>
      </p:nvGrpSpPr>
      <p:grpSpPr>
        <a:xfrm>
          <a:off x="0" y="0"/>
          <a:ext cx="0" cy="0"/>
          <a:chOff x="0" y="0"/>
          <a:chExt cx="0" cy="0"/>
        </a:xfrm>
      </p:grpSpPr>
      <p:sp>
        <p:nvSpPr>
          <p:cNvPr id="1099" name="Google Shape;1099;g5c52c589eb_4_9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5c52c589eb_4_9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6" name="Shape 1106"/>
        <p:cNvGrpSpPr/>
        <p:nvPr/>
      </p:nvGrpSpPr>
      <p:grpSpPr>
        <a:xfrm>
          <a:off x="0" y="0"/>
          <a:ext cx="0" cy="0"/>
          <a:chOff x="0" y="0"/>
          <a:chExt cx="0" cy="0"/>
        </a:xfrm>
      </p:grpSpPr>
      <p:sp>
        <p:nvSpPr>
          <p:cNvPr id="1107" name="Google Shape;1107;g5c52c589eb_4_9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5c52c589eb_4_9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3" name="Shape 1113"/>
        <p:cNvGrpSpPr/>
        <p:nvPr/>
      </p:nvGrpSpPr>
      <p:grpSpPr>
        <a:xfrm>
          <a:off x="0" y="0"/>
          <a:ext cx="0" cy="0"/>
          <a:chOff x="0" y="0"/>
          <a:chExt cx="0" cy="0"/>
        </a:xfrm>
      </p:grpSpPr>
      <p:sp>
        <p:nvSpPr>
          <p:cNvPr id="1114" name="Google Shape;1114;g5c52c589eb_4_9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5c52c589eb_4_9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5c52c589eb_4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5c52c589eb_4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9" name="Shape 1119"/>
        <p:cNvGrpSpPr/>
        <p:nvPr/>
      </p:nvGrpSpPr>
      <p:grpSpPr>
        <a:xfrm>
          <a:off x="0" y="0"/>
          <a:ext cx="0" cy="0"/>
          <a:chOff x="0" y="0"/>
          <a:chExt cx="0" cy="0"/>
        </a:xfrm>
      </p:grpSpPr>
      <p:sp>
        <p:nvSpPr>
          <p:cNvPr id="1120" name="Google Shape;1120;g5c52c589eb_4_9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5c52c589eb_4_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5" name="Shape 1125"/>
        <p:cNvGrpSpPr/>
        <p:nvPr/>
      </p:nvGrpSpPr>
      <p:grpSpPr>
        <a:xfrm>
          <a:off x="0" y="0"/>
          <a:ext cx="0" cy="0"/>
          <a:chOff x="0" y="0"/>
          <a:chExt cx="0" cy="0"/>
        </a:xfrm>
      </p:grpSpPr>
      <p:sp>
        <p:nvSpPr>
          <p:cNvPr id="1126" name="Google Shape;1126;g5c52c589eb_4_9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5c52c589eb_4_9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1" name="Shape 1151"/>
        <p:cNvGrpSpPr/>
        <p:nvPr/>
      </p:nvGrpSpPr>
      <p:grpSpPr>
        <a:xfrm>
          <a:off x="0" y="0"/>
          <a:ext cx="0" cy="0"/>
          <a:chOff x="0" y="0"/>
          <a:chExt cx="0" cy="0"/>
        </a:xfrm>
      </p:grpSpPr>
      <p:sp>
        <p:nvSpPr>
          <p:cNvPr id="1152" name="Google Shape;1152;g5c52c589eb_4_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5c52c589eb_4_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9" name="Shape 1179"/>
        <p:cNvGrpSpPr/>
        <p:nvPr/>
      </p:nvGrpSpPr>
      <p:grpSpPr>
        <a:xfrm>
          <a:off x="0" y="0"/>
          <a:ext cx="0" cy="0"/>
          <a:chOff x="0" y="0"/>
          <a:chExt cx="0" cy="0"/>
        </a:xfrm>
      </p:grpSpPr>
      <p:sp>
        <p:nvSpPr>
          <p:cNvPr id="1180" name="Google Shape;1180;g5c52c589eb_4_1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5c52c589eb_4_1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9" name="Shape 1209"/>
        <p:cNvGrpSpPr/>
        <p:nvPr/>
      </p:nvGrpSpPr>
      <p:grpSpPr>
        <a:xfrm>
          <a:off x="0" y="0"/>
          <a:ext cx="0" cy="0"/>
          <a:chOff x="0" y="0"/>
          <a:chExt cx="0" cy="0"/>
        </a:xfrm>
      </p:grpSpPr>
      <p:sp>
        <p:nvSpPr>
          <p:cNvPr id="1210" name="Google Shape;1210;g5c52c589eb_4_1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5c52c589eb_4_1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1" name="Shape 1241"/>
        <p:cNvGrpSpPr/>
        <p:nvPr/>
      </p:nvGrpSpPr>
      <p:grpSpPr>
        <a:xfrm>
          <a:off x="0" y="0"/>
          <a:ext cx="0" cy="0"/>
          <a:chOff x="0" y="0"/>
          <a:chExt cx="0" cy="0"/>
        </a:xfrm>
      </p:grpSpPr>
      <p:sp>
        <p:nvSpPr>
          <p:cNvPr id="1242" name="Google Shape;1242;g5c52c589eb_4_10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5c52c589eb_4_10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5" name="Shape 1275"/>
        <p:cNvGrpSpPr/>
        <p:nvPr/>
      </p:nvGrpSpPr>
      <p:grpSpPr>
        <a:xfrm>
          <a:off x="0" y="0"/>
          <a:ext cx="0" cy="0"/>
          <a:chOff x="0" y="0"/>
          <a:chExt cx="0" cy="0"/>
        </a:xfrm>
      </p:grpSpPr>
      <p:sp>
        <p:nvSpPr>
          <p:cNvPr id="1276" name="Google Shape;1276;g5c52c589eb_4_1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5c52c589eb_4_1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6" name="Shape 1306"/>
        <p:cNvGrpSpPr/>
        <p:nvPr/>
      </p:nvGrpSpPr>
      <p:grpSpPr>
        <a:xfrm>
          <a:off x="0" y="0"/>
          <a:ext cx="0" cy="0"/>
          <a:chOff x="0" y="0"/>
          <a:chExt cx="0" cy="0"/>
        </a:xfrm>
      </p:grpSpPr>
      <p:sp>
        <p:nvSpPr>
          <p:cNvPr id="1307" name="Google Shape;1307;g5c52c589eb_4_1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5c52c589eb_4_1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7" name="Shape 1337"/>
        <p:cNvGrpSpPr/>
        <p:nvPr/>
      </p:nvGrpSpPr>
      <p:grpSpPr>
        <a:xfrm>
          <a:off x="0" y="0"/>
          <a:ext cx="0" cy="0"/>
          <a:chOff x="0" y="0"/>
          <a:chExt cx="0" cy="0"/>
        </a:xfrm>
      </p:grpSpPr>
      <p:sp>
        <p:nvSpPr>
          <p:cNvPr id="1338" name="Google Shape;1338;g5c52c589eb_4_1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5c52c589eb_4_1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6" name="Shape 1366"/>
        <p:cNvGrpSpPr/>
        <p:nvPr/>
      </p:nvGrpSpPr>
      <p:grpSpPr>
        <a:xfrm>
          <a:off x="0" y="0"/>
          <a:ext cx="0" cy="0"/>
          <a:chOff x="0" y="0"/>
          <a:chExt cx="0" cy="0"/>
        </a:xfrm>
      </p:grpSpPr>
      <p:sp>
        <p:nvSpPr>
          <p:cNvPr id="1367" name="Google Shape;1367;g5c52c589eb_4_1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8" name="Google Shape;1368;g5c52c589eb_4_1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5c52c589eb_4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5c52c589eb_4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2" name="Shape 1372"/>
        <p:cNvGrpSpPr/>
        <p:nvPr/>
      </p:nvGrpSpPr>
      <p:grpSpPr>
        <a:xfrm>
          <a:off x="0" y="0"/>
          <a:ext cx="0" cy="0"/>
          <a:chOff x="0" y="0"/>
          <a:chExt cx="0" cy="0"/>
        </a:xfrm>
      </p:grpSpPr>
      <p:sp>
        <p:nvSpPr>
          <p:cNvPr id="1373" name="Google Shape;1373;g5c52c589eb_4_1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5c52c589eb_4_1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8" name="Shape 1378"/>
        <p:cNvGrpSpPr/>
        <p:nvPr/>
      </p:nvGrpSpPr>
      <p:grpSpPr>
        <a:xfrm>
          <a:off x="0" y="0"/>
          <a:ext cx="0" cy="0"/>
          <a:chOff x="0" y="0"/>
          <a:chExt cx="0" cy="0"/>
        </a:xfrm>
      </p:grpSpPr>
      <p:sp>
        <p:nvSpPr>
          <p:cNvPr id="1379" name="Google Shape;1379;g5c52c589eb_4_1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5c52c589eb_4_1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5" name="Shape 1395"/>
        <p:cNvGrpSpPr/>
        <p:nvPr/>
      </p:nvGrpSpPr>
      <p:grpSpPr>
        <a:xfrm>
          <a:off x="0" y="0"/>
          <a:ext cx="0" cy="0"/>
          <a:chOff x="0" y="0"/>
          <a:chExt cx="0" cy="0"/>
        </a:xfrm>
      </p:grpSpPr>
      <p:sp>
        <p:nvSpPr>
          <p:cNvPr id="1396" name="Google Shape;1396;g5c52c589eb_4_1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7" name="Google Shape;1397;g5c52c589eb_4_1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1" name="Shape 1401"/>
        <p:cNvGrpSpPr/>
        <p:nvPr/>
      </p:nvGrpSpPr>
      <p:grpSpPr>
        <a:xfrm>
          <a:off x="0" y="0"/>
          <a:ext cx="0" cy="0"/>
          <a:chOff x="0" y="0"/>
          <a:chExt cx="0" cy="0"/>
        </a:xfrm>
      </p:grpSpPr>
      <p:sp>
        <p:nvSpPr>
          <p:cNvPr id="1402" name="Google Shape;1402;g5c52c589eb_4_1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3" name="Google Shape;1403;g5c52c589eb_4_1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2" name="Shape 1412"/>
        <p:cNvGrpSpPr/>
        <p:nvPr/>
      </p:nvGrpSpPr>
      <p:grpSpPr>
        <a:xfrm>
          <a:off x="0" y="0"/>
          <a:ext cx="0" cy="0"/>
          <a:chOff x="0" y="0"/>
          <a:chExt cx="0" cy="0"/>
        </a:xfrm>
      </p:grpSpPr>
      <p:sp>
        <p:nvSpPr>
          <p:cNvPr id="1413" name="Google Shape;1413;g5c52c589eb_4_1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5c52c589eb_4_1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8" name="Shape 1438"/>
        <p:cNvGrpSpPr/>
        <p:nvPr/>
      </p:nvGrpSpPr>
      <p:grpSpPr>
        <a:xfrm>
          <a:off x="0" y="0"/>
          <a:ext cx="0" cy="0"/>
          <a:chOff x="0" y="0"/>
          <a:chExt cx="0" cy="0"/>
        </a:xfrm>
      </p:grpSpPr>
      <p:sp>
        <p:nvSpPr>
          <p:cNvPr id="1439" name="Google Shape;1439;g5c52c589eb_4_1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5c52c589eb_4_1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8" name="Shape 1468"/>
        <p:cNvGrpSpPr/>
        <p:nvPr/>
      </p:nvGrpSpPr>
      <p:grpSpPr>
        <a:xfrm>
          <a:off x="0" y="0"/>
          <a:ext cx="0" cy="0"/>
          <a:chOff x="0" y="0"/>
          <a:chExt cx="0" cy="0"/>
        </a:xfrm>
      </p:grpSpPr>
      <p:sp>
        <p:nvSpPr>
          <p:cNvPr id="1469" name="Google Shape;1469;g5c52c589eb_4_1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0" name="Google Shape;1470;g5c52c589eb_4_1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4" name="Shape 1504"/>
        <p:cNvGrpSpPr/>
        <p:nvPr/>
      </p:nvGrpSpPr>
      <p:grpSpPr>
        <a:xfrm>
          <a:off x="0" y="0"/>
          <a:ext cx="0" cy="0"/>
          <a:chOff x="0" y="0"/>
          <a:chExt cx="0" cy="0"/>
        </a:xfrm>
      </p:grpSpPr>
      <p:sp>
        <p:nvSpPr>
          <p:cNvPr id="1505" name="Google Shape;1505;g5c52c589eb_4_1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6" name="Google Shape;1506;g5c52c589eb_4_1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4" name="Shape 1544"/>
        <p:cNvGrpSpPr/>
        <p:nvPr/>
      </p:nvGrpSpPr>
      <p:grpSpPr>
        <a:xfrm>
          <a:off x="0" y="0"/>
          <a:ext cx="0" cy="0"/>
          <a:chOff x="0" y="0"/>
          <a:chExt cx="0" cy="0"/>
        </a:xfrm>
      </p:grpSpPr>
      <p:sp>
        <p:nvSpPr>
          <p:cNvPr id="1545" name="Google Shape;1545;g5c52c589eb_4_1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6" name="Google Shape;1546;g5c52c589eb_4_1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0" name="Shape 1590"/>
        <p:cNvGrpSpPr/>
        <p:nvPr/>
      </p:nvGrpSpPr>
      <p:grpSpPr>
        <a:xfrm>
          <a:off x="0" y="0"/>
          <a:ext cx="0" cy="0"/>
          <a:chOff x="0" y="0"/>
          <a:chExt cx="0" cy="0"/>
        </a:xfrm>
      </p:grpSpPr>
      <p:sp>
        <p:nvSpPr>
          <p:cNvPr id="1591" name="Google Shape;1591;g5c52c589eb_4_1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2" name="Google Shape;1592;g5c52c589eb_4_1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5c52c589eb_4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5c52c589eb_4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0" name="Shape 1640"/>
        <p:cNvGrpSpPr/>
        <p:nvPr/>
      </p:nvGrpSpPr>
      <p:grpSpPr>
        <a:xfrm>
          <a:off x="0" y="0"/>
          <a:ext cx="0" cy="0"/>
          <a:chOff x="0" y="0"/>
          <a:chExt cx="0" cy="0"/>
        </a:xfrm>
      </p:grpSpPr>
      <p:sp>
        <p:nvSpPr>
          <p:cNvPr id="1641" name="Google Shape;1641;g5c52c589eb_4_1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2" name="Google Shape;1642;g5c52c589eb_4_1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6" name="Shape 1646"/>
        <p:cNvGrpSpPr/>
        <p:nvPr/>
      </p:nvGrpSpPr>
      <p:grpSpPr>
        <a:xfrm>
          <a:off x="0" y="0"/>
          <a:ext cx="0" cy="0"/>
          <a:chOff x="0" y="0"/>
          <a:chExt cx="0" cy="0"/>
        </a:xfrm>
      </p:grpSpPr>
      <p:sp>
        <p:nvSpPr>
          <p:cNvPr id="1647" name="Google Shape;1647;g5c52c589eb_4_1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8" name="Google Shape;1648;g5c52c589eb_4_1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2" name="Shape 1652"/>
        <p:cNvGrpSpPr/>
        <p:nvPr/>
      </p:nvGrpSpPr>
      <p:grpSpPr>
        <a:xfrm>
          <a:off x="0" y="0"/>
          <a:ext cx="0" cy="0"/>
          <a:chOff x="0" y="0"/>
          <a:chExt cx="0" cy="0"/>
        </a:xfrm>
      </p:grpSpPr>
      <p:sp>
        <p:nvSpPr>
          <p:cNvPr id="1653" name="Google Shape;1653;g5c52c589eb_4_1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4" name="Google Shape;1654;g5c52c589eb_4_1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9" name="Shape 1659"/>
        <p:cNvGrpSpPr/>
        <p:nvPr/>
      </p:nvGrpSpPr>
      <p:grpSpPr>
        <a:xfrm>
          <a:off x="0" y="0"/>
          <a:ext cx="0" cy="0"/>
          <a:chOff x="0" y="0"/>
          <a:chExt cx="0" cy="0"/>
        </a:xfrm>
      </p:grpSpPr>
      <p:sp>
        <p:nvSpPr>
          <p:cNvPr id="1660" name="Google Shape;1660;g5c52c589eb_4_1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1" name="Google Shape;1661;g5c52c589eb_4_1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5" name="Shape 1665"/>
        <p:cNvGrpSpPr/>
        <p:nvPr/>
      </p:nvGrpSpPr>
      <p:grpSpPr>
        <a:xfrm>
          <a:off x="0" y="0"/>
          <a:ext cx="0" cy="0"/>
          <a:chOff x="0" y="0"/>
          <a:chExt cx="0" cy="0"/>
        </a:xfrm>
      </p:grpSpPr>
      <p:sp>
        <p:nvSpPr>
          <p:cNvPr id="1666" name="Google Shape;1666;g5c52c589eb_4_1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7" name="Google Shape;1667;g5c52c589eb_4_1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1" name="Shape 1671"/>
        <p:cNvGrpSpPr/>
        <p:nvPr/>
      </p:nvGrpSpPr>
      <p:grpSpPr>
        <a:xfrm>
          <a:off x="0" y="0"/>
          <a:ext cx="0" cy="0"/>
          <a:chOff x="0" y="0"/>
          <a:chExt cx="0" cy="0"/>
        </a:xfrm>
      </p:grpSpPr>
      <p:sp>
        <p:nvSpPr>
          <p:cNvPr id="1672" name="Google Shape;1672;g5c52c589eb_4_1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3" name="Google Shape;1673;g5c52c589eb_4_1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7" name="Shape 1677"/>
        <p:cNvGrpSpPr/>
        <p:nvPr/>
      </p:nvGrpSpPr>
      <p:grpSpPr>
        <a:xfrm>
          <a:off x="0" y="0"/>
          <a:ext cx="0" cy="0"/>
          <a:chOff x="0" y="0"/>
          <a:chExt cx="0" cy="0"/>
        </a:xfrm>
      </p:grpSpPr>
      <p:sp>
        <p:nvSpPr>
          <p:cNvPr id="1678" name="Google Shape;1678;g5c52c589eb_4_1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9" name="Google Shape;1679;g5c52c589eb_4_1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3" name="Shape 1683"/>
        <p:cNvGrpSpPr/>
        <p:nvPr/>
      </p:nvGrpSpPr>
      <p:grpSpPr>
        <a:xfrm>
          <a:off x="0" y="0"/>
          <a:ext cx="0" cy="0"/>
          <a:chOff x="0" y="0"/>
          <a:chExt cx="0" cy="0"/>
        </a:xfrm>
      </p:grpSpPr>
      <p:sp>
        <p:nvSpPr>
          <p:cNvPr id="1684" name="Google Shape;1684;g5c52c589eb_4_1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5" name="Google Shape;1685;g5c52c589eb_4_1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9" name="Shape 1689"/>
        <p:cNvGrpSpPr/>
        <p:nvPr/>
      </p:nvGrpSpPr>
      <p:grpSpPr>
        <a:xfrm>
          <a:off x="0" y="0"/>
          <a:ext cx="0" cy="0"/>
          <a:chOff x="0" y="0"/>
          <a:chExt cx="0" cy="0"/>
        </a:xfrm>
      </p:grpSpPr>
      <p:sp>
        <p:nvSpPr>
          <p:cNvPr id="1690" name="Google Shape;1690;g5c52c589eb_4_1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1" name="Google Shape;1691;g5c52c589eb_4_1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6" name="Shape 1696"/>
        <p:cNvGrpSpPr/>
        <p:nvPr/>
      </p:nvGrpSpPr>
      <p:grpSpPr>
        <a:xfrm>
          <a:off x="0" y="0"/>
          <a:ext cx="0" cy="0"/>
          <a:chOff x="0" y="0"/>
          <a:chExt cx="0" cy="0"/>
        </a:xfrm>
      </p:grpSpPr>
      <p:sp>
        <p:nvSpPr>
          <p:cNvPr id="1697" name="Google Shape;1697;g5c52c589eb_4_1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8" name="Google Shape;1698;g5c52c589eb_4_1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3.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1.xml"/><Relationship Id="rId12"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hyperlink" Target="https://tools.ietf.org/html/rfc5869"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hyperlink" Target="https://en.wikipedia.org/wiki/Push_technology"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1.xml"/><Relationship Id="rId3" Type="http://schemas.openxmlformats.org/officeDocument/2006/relationships/image" Target="../media/image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6.xml"/><Relationship Id="rId3" Type="http://schemas.openxmlformats.org/officeDocument/2006/relationships/hyperlink" Target="https://en.bitcoin.it/wiki/Transaction_malleability" TargetMode="External"/><Relationship Id="rId4" Type="http://schemas.openxmlformats.org/officeDocument/2006/relationships/image" Target="../media/image8.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0.xml"/><Relationship Id="rId3" Type="http://schemas.openxmlformats.org/officeDocument/2006/relationships/image" Target="../media/image14.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3.xml"/><Relationship Id="rId3" Type="http://schemas.openxmlformats.org/officeDocument/2006/relationships/image" Target="../media/image13.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 Id="rId3" Type="http://schemas.openxmlformats.org/officeDocument/2006/relationships/image" Target="../media/image11.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6.xml"/><Relationship Id="rId3" Type="http://schemas.openxmlformats.org/officeDocument/2006/relationships/hyperlink" Target="https://lists.linuxfoundation.org/pipermail/lightning-dev/2018-November/001498.html" TargetMode="Externa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7.xml"/><Relationship Id="rId3" Type="http://schemas.openxmlformats.org/officeDocument/2006/relationships/hyperlink" Target="https://www.scion-architecture.net/pdf/2015-HORNET.pdf" TargetMode="External"/><Relationship Id="rId4" Type="http://schemas.openxmlformats.org/officeDocument/2006/relationships/hyperlink" Target="https://lists.linuxfoundation.org/pipermail/lightning-dev/2018-November/001577.html"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8.xml"/><Relationship Id="rId3" Type="http://schemas.openxmlformats.org/officeDocument/2006/relationships/hyperlink" Target="https://lists.linuxfoundation.org/pipermail/lightning-dev/2019-March/001891.html" TargetMode="Externa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9.xml"/><Relationship Id="rId3" Type="http://schemas.openxmlformats.org/officeDocument/2006/relationships/hyperlink" Target="https://lists.linuxfoundation.org/pipermail/lightning-dev/2019-March/001912.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0.xml"/><Relationship Id="rId3" Type="http://schemas.openxmlformats.org/officeDocument/2006/relationships/hyperlink" Target="https://lists.linuxfoundation.org/pipermail/lightning-dev/2018-October/001434.html" TargetMode="Externa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1.xml"/><Relationship Id="rId3" Type="http://schemas.openxmlformats.org/officeDocument/2006/relationships/hyperlink" Target="https://blockstream.com/eltoo.pdf" TargetMode="Externa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2.xml"/><Relationship Id="rId3" Type="http://schemas.openxmlformats.org/officeDocument/2006/relationships/hyperlink" Target="https://www.tik.ee.ethz.ch/file/a20a865ce40d40c8f942cf206a7cba96/Scalable_Funding_Of_Blockchain_Micropayment_Networks%20(1).pdf" TargetMode="Externa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4.xml"/><Relationship Id="rId3" Type="http://schemas.openxmlformats.org/officeDocument/2006/relationships/hyperlink" Target="https://lists.linuxfoundation.org/pipermail/lightning-dev/2018-November/001562.html" TargetMode="Externa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5.xml"/><Relationship Id="rId3" Type="http://schemas.openxmlformats.org/officeDocument/2006/relationships/hyperlink" Target="https://lists.linuxfoundation.org/pipermail/lightning-dev/2018-May/001244.html" TargetMode="Externa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6.xml"/><Relationship Id="rId3" Type="http://schemas.openxmlformats.org/officeDocument/2006/relationships/hyperlink" Target="https://blockstream.com/2019/02/18/musig-a-new-multisignature-standard/" TargetMode="Externa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7.xml"/><Relationship Id="rId3" Type="http://schemas.openxmlformats.org/officeDocument/2006/relationships/hyperlink" Target="https://lists.linuxfoundation.org/pipermail/lightning-dev/2018-December/001752.html" TargetMode="Externa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 Id="rId3" Type="http://schemas.openxmlformats.org/officeDocument/2006/relationships/image" Target="../media/image20.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 Id="rId3" Type="http://schemas.openxmlformats.org/officeDocument/2006/relationships/image" Target="../media/image20.png"/><Relationship Id="rId4" Type="http://schemas.openxmlformats.org/officeDocument/2006/relationships/image" Target="../media/image19.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 Id="rId3" Type="http://schemas.openxmlformats.org/officeDocument/2006/relationships/image" Target="../media/image22.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 Id="rId3" Type="http://schemas.openxmlformats.org/officeDocument/2006/relationships/image" Target="../media/image26.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 Id="rId3" Type="http://schemas.openxmlformats.org/officeDocument/2006/relationships/image" Target="../media/image23.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image" Target="../media/image23.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 Id="rId3" Type="http://schemas.openxmlformats.org/officeDocument/2006/relationships/hyperlink" Target="https://en.bitcoin.it/wiki/Privacy" TargetMode="Externa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docs.google.com/presentation/d/1-eyceLlSmcLpbPJLzj6_CnVYQdo1AUP3y5XD716U-L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 Id="rId3" Type="http://schemas.openxmlformats.org/officeDocument/2006/relationships/image" Target="../media/image25.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 Id="rId3" Type="http://schemas.openxmlformats.org/officeDocument/2006/relationships/image" Target="../media/image21.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1" Type="http://schemas.openxmlformats.org/officeDocument/2006/relationships/hyperlink" Target="https://tools.ietf.org/html/rfc7539" TargetMode="External"/><Relationship Id="rId10" Type="http://schemas.openxmlformats.org/officeDocument/2006/relationships/hyperlink" Target="https://en.wikipedia.org/wiki/Salsa20#ChaCha_variant" TargetMode="External"/><Relationship Id="rId13" Type="http://schemas.openxmlformats.org/officeDocument/2006/relationships/hyperlink" Target="https://bitcoin.stackexchange.com/questions/tagged/lightning-network" TargetMode="External"/><Relationship Id="rId12" Type="http://schemas.openxmlformats.org/officeDocument/2006/relationships/hyperlink" Target="https://www.youtube.com/user/RenePickhardt" TargetMode="External"/><Relationship Id="rId1" Type="http://schemas.openxmlformats.org/officeDocument/2006/relationships/slideLayout" Target="../slideLayouts/slideLayout3.xml"/><Relationship Id="rId2" Type="http://schemas.openxmlformats.org/officeDocument/2006/relationships/notesSlide" Target="../notesSlides/notesSlide215.xml"/><Relationship Id="rId3" Type="http://schemas.openxmlformats.org/officeDocument/2006/relationships/hyperlink" Target="https://github.com/lightningnetwork/lightning-rfc" TargetMode="External"/><Relationship Id="rId4" Type="http://schemas.openxmlformats.org/officeDocument/2006/relationships/hyperlink" Target="http://noiseprotocol.org/noise.html" TargetMode="External"/><Relationship Id="rId9" Type="http://schemas.openxmlformats.org/officeDocument/2006/relationships/hyperlink" Target="https://en.wikipedia.org/wiki/Poly1305" TargetMode="External"/><Relationship Id="rId15" Type="http://schemas.openxmlformats.org/officeDocument/2006/relationships/hyperlink" Target="https://en.bitcoin.it/wiki/Transaction" TargetMode="External"/><Relationship Id="rId14" Type="http://schemas.openxmlformats.org/officeDocument/2006/relationships/hyperlink" Target="https://en.bitcoin.it/wiki/Script" TargetMode="External"/><Relationship Id="rId17" Type="http://schemas.openxmlformats.org/officeDocument/2006/relationships/hyperlink" Target="https://en.wikipedia.org/wiki/Elliptic_Curve_Digital_Signature_Algorithm" TargetMode="External"/><Relationship Id="rId16" Type="http://schemas.openxmlformats.org/officeDocument/2006/relationships/hyperlink" Target="https://lightning.network/lightning-network-paper.pdf" TargetMode="External"/><Relationship Id="rId5" Type="http://schemas.openxmlformats.org/officeDocument/2006/relationships/hyperlink" Target="https://www.youtube.com/watch?v=ceGTgqypwnQ" TargetMode="External"/><Relationship Id="rId6" Type="http://schemas.openxmlformats.org/officeDocument/2006/relationships/hyperlink" Target="https://www.youtube.com/watch?v=3gipxdJ22iM" TargetMode="External"/><Relationship Id="rId7" Type="http://schemas.openxmlformats.org/officeDocument/2006/relationships/hyperlink" Target="https://cypherpunks.ca/~iang/pubs/Sphinx_Oakland09.pdf" TargetMode="External"/><Relationship Id="rId8" Type="http://schemas.openxmlformats.org/officeDocument/2006/relationships/hyperlink" Target="https://www.youtube.com/watch?v=34TKXELJa2c" TargetMode="Externa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7.xml"/><Relationship Id="rId3" Type="http://schemas.openxmlformats.org/officeDocument/2006/relationships/hyperlink" Target="https://en.bitcoin.it/wiki/Transaction#Input" TargetMode="Externa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8.xml"/><Relationship Id="rId3" Type="http://schemas.openxmlformats.org/officeDocument/2006/relationships/image" Target="../media/image18.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9.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0.xml"/><Relationship Id="rId3" Type="http://schemas.openxmlformats.org/officeDocument/2006/relationships/image" Target="../media/image17.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1.xml"/><Relationship Id="rId3" Type="http://schemas.openxmlformats.org/officeDocument/2006/relationships/hyperlink" Target="https://www.youtube.com/watch?v=1n4g3eYX1UI" TargetMode="Externa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2.xml"/><Relationship Id="rId3" Type="http://schemas.openxmlformats.org/officeDocument/2006/relationships/image" Target="../media/image24.jp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3.xml"/><Relationship Id="rId3" Type="http://schemas.openxmlformats.org/officeDocument/2006/relationships/image" Target="../media/image27.jp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4.xml"/><Relationship Id="rId3" Type="http://schemas.openxmlformats.org/officeDocument/2006/relationships/hyperlink" Target="https://creativecommons.org/licenses/by-sa/4.0/legalcode" TargetMode="External"/><Relationship Id="rId4" Type="http://schemas.openxmlformats.org/officeDocument/2006/relationships/hyperlink" Target="https://creativecommons.org/licenses/by/4.0/legalcode" TargetMode="External"/><Relationship Id="rId5" Type="http://schemas.openxmlformats.org/officeDocument/2006/relationships/hyperlink" Target="https://en.bitcoin.it/wiki/Transaction" TargetMode="Externa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 Id="rId3" Type="http://schemas.openxmlformats.org/officeDocument/2006/relationships/hyperlink" Target="https://github.com/renepickhardt/The-Lightning-Network-Book" TargetMode="External"/><Relationship Id="rId4" Type="http://schemas.openxmlformats.org/officeDocument/2006/relationships/hyperlink" Target="https://tallyco.in/s/lnbook" TargetMode="External"/><Relationship Id="rId5" Type="http://schemas.openxmlformats.org/officeDocument/2006/relationships/hyperlink" Target="https://www.patreon.com/renepickhardt" TargetMode="External"/><Relationship Id="rId6" Type="http://schemas.openxmlformats.org/officeDocument/2006/relationships/hyperlink" Target="https://www.youtube.com/user/RenePickhardt"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hyperlink" Target="https://www.rene-pickhardt.de/thoughts-about-eltoo-another-protocol-for-payment-channel-management-in-the-lightning-network/"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hyperlink" Target="https://bitcoin.stackexchange.com/questions/10986/what-is-meant-by-bitcoin-dus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4.pn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www.youtube.com/watch?v=Dwl-0cY6KkU" TargetMode="External"/><Relationship Id="rId4" Type="http://schemas.openxmlformats.org/officeDocument/2006/relationships/hyperlink" Target="https://www.youtube.com/watch?v=Ol12GrAy8yk"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image" Target="../media/image9.png"/><Relationship Id="rId4" Type="http://schemas.openxmlformats.org/officeDocument/2006/relationships/image" Target="../media/image1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 Id="rId3" Type="http://schemas.openxmlformats.org/officeDocument/2006/relationships/hyperlink" Target="https://github.com/lightningnetwork/lightning-rfc/blob/master/03-transactions.md#key-derivation"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 Id="rId3" Type="http://schemas.openxmlformats.org/officeDocument/2006/relationships/hyperlink" Target="https://www.youtube.com/watch?v=toarjBSPFqI"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1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hyperlink" Target="http://noiseprotocol.org/noise.html"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pic>
        <p:nvPicPr>
          <p:cNvPr id="99" name="Google Shape;99;p25"/>
          <p:cNvPicPr preferRelativeResize="0"/>
          <p:nvPr/>
        </p:nvPicPr>
        <p:blipFill>
          <a:blip r:embed="rId3">
            <a:alphaModFix/>
          </a:blip>
          <a:stretch>
            <a:fillRect/>
          </a:stretch>
        </p:blipFill>
        <p:spPr>
          <a:xfrm>
            <a:off x="3173" y="-450"/>
            <a:ext cx="9137654" cy="5144392"/>
          </a:xfrm>
          <a:prstGeom prst="rect">
            <a:avLst/>
          </a:prstGeom>
          <a:noFill/>
          <a:ln>
            <a:noFill/>
          </a:ln>
        </p:spPr>
      </p:pic>
      <p:sp>
        <p:nvSpPr>
          <p:cNvPr id="100" name="Google Shape;100;p25"/>
          <p:cNvSpPr/>
          <p:nvPr/>
        </p:nvSpPr>
        <p:spPr>
          <a:xfrm>
            <a:off x="2513200" y="717475"/>
            <a:ext cx="1294800" cy="294000"/>
          </a:xfrm>
          <a:prstGeom prst="rect">
            <a:avLst/>
          </a:pr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5"/>
          <p:cNvSpPr txBox="1"/>
          <p:nvPr>
            <p:ph idx="1" type="subTitle"/>
          </p:nvPr>
        </p:nvSpPr>
        <p:spPr>
          <a:xfrm>
            <a:off x="623400" y="3021241"/>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a:t>
            </a:r>
            <a:endParaRPr/>
          </a:p>
          <a:p>
            <a:pPr indent="0" lvl="0" marL="0" rtl="0" algn="ctr">
              <a:spcBef>
                <a:spcPts val="0"/>
              </a:spcBef>
              <a:spcAft>
                <a:spcPts val="0"/>
              </a:spcAft>
              <a:buNone/>
            </a:pPr>
            <a:r>
              <a:rPr lang="en"/>
              <a:t> Mainz</a:t>
            </a:r>
            <a:endParaRPr/>
          </a:p>
          <a:p>
            <a:pPr indent="0" lvl="0" marL="0" rtl="0" algn="ctr">
              <a:spcBef>
                <a:spcPts val="0"/>
              </a:spcBef>
              <a:spcAft>
                <a:spcPts val="0"/>
              </a:spcAft>
              <a:buNone/>
            </a:pPr>
            <a:r>
              <a:rPr lang="en"/>
              <a:t> March 19th 2019 </a:t>
            </a:r>
            <a:endParaRPr/>
          </a:p>
        </p:txBody>
      </p:sp>
      <p:sp>
        <p:nvSpPr>
          <p:cNvPr id="102" name="Google Shape;102;p25"/>
          <p:cNvSpPr/>
          <p:nvPr/>
        </p:nvSpPr>
        <p:spPr>
          <a:xfrm>
            <a:off x="2714200" y="346625"/>
            <a:ext cx="1120800" cy="441000"/>
          </a:xfrm>
          <a:prstGeom prst="rect">
            <a:avLst/>
          </a:pr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5"/>
          <p:cNvSpPr/>
          <p:nvPr/>
        </p:nvSpPr>
        <p:spPr>
          <a:xfrm>
            <a:off x="2714200" y="717475"/>
            <a:ext cx="1294800" cy="334500"/>
          </a:xfrm>
          <a:prstGeom prst="rect">
            <a:avLst/>
          </a:pr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5"/>
          <p:cNvSpPr/>
          <p:nvPr/>
        </p:nvSpPr>
        <p:spPr>
          <a:xfrm>
            <a:off x="2564450" y="737725"/>
            <a:ext cx="1294800" cy="294000"/>
          </a:xfrm>
          <a:prstGeom prst="rect">
            <a:avLst/>
          </a:pr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5"/>
          <p:cNvSpPr/>
          <p:nvPr/>
        </p:nvSpPr>
        <p:spPr>
          <a:xfrm>
            <a:off x="2332675" y="170350"/>
            <a:ext cx="3678000" cy="14820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5"/>
          <p:cNvSpPr txBox="1"/>
          <p:nvPr>
            <p:ph type="ctrTitle"/>
          </p:nvPr>
        </p:nvSpPr>
        <p:spPr>
          <a:xfrm>
            <a:off x="1997800" y="878350"/>
            <a:ext cx="4328700" cy="792600"/>
          </a:xfrm>
          <a:prstGeom prst="rect">
            <a:avLst/>
          </a:prstGeom>
          <a:noFill/>
        </p:spPr>
        <p:txBody>
          <a:bodyPr anchorCtr="0" anchor="b" bIns="91425" lIns="91425" spcFirstLastPara="1" rIns="91425" wrap="square" tIns="91425">
            <a:noAutofit/>
          </a:bodyPr>
          <a:lstStyle/>
          <a:p>
            <a:pPr indent="0" lvl="0" marL="0" rtl="0" algn="ctr">
              <a:spcBef>
                <a:spcPts val="0"/>
              </a:spcBef>
              <a:spcAft>
                <a:spcPts val="0"/>
              </a:spcAft>
              <a:buNone/>
            </a:pPr>
            <a:r>
              <a:rPr lang="en" sz="3000"/>
              <a:t>Introduction to the Lightning Network</a:t>
            </a:r>
            <a:endParaRPr sz="3000"/>
          </a:p>
          <a:p>
            <a:pPr indent="0" lvl="0" marL="0" rtl="0" algn="ctr">
              <a:spcBef>
                <a:spcPts val="0"/>
              </a:spcBef>
              <a:spcAft>
                <a:spcPts val="0"/>
              </a:spcAft>
              <a:buNone/>
            </a:pPr>
            <a:r>
              <a:rPr lang="en" sz="3000"/>
              <a:t>Protocol</a:t>
            </a:r>
            <a:endParaRPr sz="3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Purpose of a trustless bidirectional payment channel</a:t>
            </a:r>
            <a:endParaRPr/>
          </a:p>
        </p:txBody>
      </p:sp>
      <p:sp>
        <p:nvSpPr>
          <p:cNvPr id="233" name="Google Shape;233;p34"/>
          <p:cNvSpPr txBox="1"/>
          <p:nvPr>
            <p:ph idx="1" type="body"/>
          </p:nvPr>
        </p:nvSpPr>
        <p:spPr>
          <a:xfrm>
            <a:off x="311700" y="10449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Sending payments between two partners </a:t>
            </a:r>
            <a:endParaRPr/>
          </a:p>
          <a:p>
            <a:pPr indent="-317500" lvl="1" marL="914400" rtl="0" algn="l">
              <a:spcBef>
                <a:spcPts val="0"/>
              </a:spcBef>
              <a:spcAft>
                <a:spcPts val="0"/>
              </a:spcAft>
              <a:buSzPts val="1400"/>
              <a:buChar char="○"/>
            </a:pPr>
            <a:r>
              <a:rPr lang="en"/>
              <a:t>Instantly 	</a:t>
            </a:r>
            <a:endParaRPr/>
          </a:p>
          <a:p>
            <a:pPr indent="-317500" lvl="2" marL="1371600" rtl="0" algn="l">
              <a:spcBef>
                <a:spcPts val="0"/>
              </a:spcBef>
              <a:spcAft>
                <a:spcPts val="0"/>
              </a:spcAft>
              <a:buSzPts val="1400"/>
              <a:buChar char="■"/>
            </a:pPr>
            <a:r>
              <a:rPr lang="en"/>
              <a:t>Like updating a balance sheet</a:t>
            </a:r>
            <a:endParaRPr/>
          </a:p>
          <a:p>
            <a:pPr indent="-317500" lvl="2" marL="1371600" rtl="0" algn="l">
              <a:spcBef>
                <a:spcPts val="0"/>
              </a:spcBef>
              <a:spcAft>
                <a:spcPts val="0"/>
              </a:spcAft>
              <a:buSzPts val="1400"/>
              <a:buChar char="■"/>
            </a:pPr>
            <a:r>
              <a:rPr lang="en"/>
              <a:t>Only bound by network traffic over the internet</a:t>
            </a:r>
            <a:endParaRPr/>
          </a:p>
          <a:p>
            <a:pPr indent="-317500" lvl="1" marL="914400" rtl="0" algn="l">
              <a:spcBef>
                <a:spcPts val="0"/>
              </a:spcBef>
              <a:spcAft>
                <a:spcPts val="0"/>
              </a:spcAft>
              <a:buSzPts val="1400"/>
              <a:buChar char="○"/>
            </a:pPr>
            <a:r>
              <a:rPr lang="en"/>
              <a:t>No direct involvement of the blockchain (as long as everyone plays by the rules)</a:t>
            </a:r>
            <a:endParaRPr/>
          </a:p>
          <a:p>
            <a:pPr indent="-342900" lvl="0" marL="457200" rtl="0" algn="l">
              <a:spcBef>
                <a:spcPts val="0"/>
              </a:spcBef>
              <a:spcAft>
                <a:spcPts val="0"/>
              </a:spcAft>
              <a:buSzPts val="1800"/>
              <a:buChar char="●"/>
            </a:pPr>
            <a:r>
              <a:rPr lang="en"/>
              <a:t>No need for any partner to trust the other side</a:t>
            </a:r>
            <a:endParaRPr/>
          </a:p>
          <a:p>
            <a:pPr indent="-317500" lvl="1" marL="914400" rtl="0" algn="l">
              <a:spcBef>
                <a:spcPts val="0"/>
              </a:spcBef>
              <a:spcAft>
                <a:spcPts val="0"/>
              </a:spcAft>
              <a:buSzPts val="1400"/>
              <a:buChar char="○"/>
            </a:pPr>
            <a:r>
              <a:rPr lang="en"/>
              <a:t>The bitcoin network (and the blockchain) needs to be trusted</a:t>
            </a:r>
            <a:endParaRPr/>
          </a:p>
          <a:p>
            <a:pPr indent="-317500" lvl="1" marL="914400" rtl="0" algn="l">
              <a:spcBef>
                <a:spcPts val="0"/>
              </a:spcBef>
              <a:spcAft>
                <a:spcPts val="0"/>
              </a:spcAft>
              <a:buSzPts val="1400"/>
              <a:buChar char="○"/>
            </a:pPr>
            <a:r>
              <a:rPr lang="en"/>
              <a:t>The bitcoin network will settle conflicts if they arise</a:t>
            </a:r>
            <a:endParaRPr/>
          </a:p>
          <a:p>
            <a:pPr indent="-342900" lvl="0" marL="457200" rtl="0" algn="l">
              <a:spcBef>
                <a:spcPts val="0"/>
              </a:spcBef>
              <a:spcAft>
                <a:spcPts val="0"/>
              </a:spcAft>
              <a:buSzPts val="1800"/>
              <a:buChar char="●"/>
            </a:pPr>
            <a:r>
              <a:rPr lang="en"/>
              <a:t>No fees or overhead when sending payments within the channel</a:t>
            </a:r>
            <a:endParaRPr/>
          </a:p>
          <a:p>
            <a:pPr indent="-342900" lvl="0" marL="457200" rtl="0" algn="l">
              <a:spcBef>
                <a:spcPts val="0"/>
              </a:spcBef>
              <a:spcAft>
                <a:spcPts val="0"/>
              </a:spcAft>
              <a:buSzPts val="1800"/>
              <a:buChar char="●"/>
            </a:pPr>
            <a:r>
              <a:rPr lang="en"/>
              <a:t>Payments can go in either direction back and forth</a:t>
            </a:r>
            <a:endParaRPr/>
          </a:p>
          <a:p>
            <a:pPr indent="-342900" lvl="0" marL="457200" rtl="0" algn="l">
              <a:spcBef>
                <a:spcPts val="0"/>
              </a:spcBef>
              <a:spcAft>
                <a:spcPts val="0"/>
              </a:spcAft>
              <a:buSzPts val="1800"/>
              <a:buChar char="●"/>
            </a:pPr>
            <a:r>
              <a:rPr lang="en"/>
              <a:t>Scale usage of Bitcoin </a:t>
            </a:r>
            <a:endParaRPr/>
          </a:p>
          <a:p>
            <a:pPr indent="-317500" lvl="1" marL="914400" rtl="0" algn="l">
              <a:spcBef>
                <a:spcPts val="0"/>
              </a:spcBef>
              <a:spcAft>
                <a:spcPts val="0"/>
              </a:spcAft>
              <a:buSzPts val="1400"/>
              <a:buChar char="○"/>
            </a:pPr>
            <a:r>
              <a:rPr lang="en"/>
              <a:t>transfer of value can be achieved without hitting the blockchain</a:t>
            </a:r>
            <a:endParaRPr/>
          </a:p>
          <a:p>
            <a:pPr indent="0" lvl="0" marL="0" rtl="0" algn="l">
              <a:spcBef>
                <a:spcPts val="1600"/>
              </a:spcBef>
              <a:spcAft>
                <a:spcPts val="1600"/>
              </a:spcAft>
              <a:buNone/>
            </a:pPr>
            <a:r>
              <a:rPr lang="en"/>
              <a:t>→ How can this technically be possible?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xEl>
                                              <p:pRg end="0" st="0"/>
                                            </p:txEl>
                                          </p:spTgt>
                                        </p:tgtEl>
                                        <p:attrNameLst>
                                          <p:attrName>style.visibility</p:attrName>
                                        </p:attrNameLst>
                                      </p:cBhvr>
                                      <p:to>
                                        <p:strVal val="visible"/>
                                      </p:to>
                                    </p:set>
                                    <p:animEffect filter="fade" transition="in">
                                      <p:cBhvr>
                                        <p:cTn dur="1000"/>
                                        <p:tgtEl>
                                          <p:spTgt spid="23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xEl>
                                              <p:pRg end="1" st="1"/>
                                            </p:txEl>
                                          </p:spTgt>
                                        </p:tgtEl>
                                        <p:attrNameLst>
                                          <p:attrName>style.visibility</p:attrName>
                                        </p:attrNameLst>
                                      </p:cBhvr>
                                      <p:to>
                                        <p:strVal val="visible"/>
                                      </p:to>
                                    </p:set>
                                    <p:animEffect filter="fade" transition="in">
                                      <p:cBhvr>
                                        <p:cTn dur="1000"/>
                                        <p:tgtEl>
                                          <p:spTgt spid="23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xEl>
                                              <p:pRg end="2" st="2"/>
                                            </p:txEl>
                                          </p:spTgt>
                                        </p:tgtEl>
                                        <p:attrNameLst>
                                          <p:attrName>style.visibility</p:attrName>
                                        </p:attrNameLst>
                                      </p:cBhvr>
                                      <p:to>
                                        <p:strVal val="visible"/>
                                      </p:to>
                                    </p:set>
                                    <p:animEffect filter="fade" transition="in">
                                      <p:cBhvr>
                                        <p:cTn dur="1000"/>
                                        <p:tgtEl>
                                          <p:spTgt spid="23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xEl>
                                              <p:pRg end="3" st="3"/>
                                            </p:txEl>
                                          </p:spTgt>
                                        </p:tgtEl>
                                        <p:attrNameLst>
                                          <p:attrName>style.visibility</p:attrName>
                                        </p:attrNameLst>
                                      </p:cBhvr>
                                      <p:to>
                                        <p:strVal val="visible"/>
                                      </p:to>
                                    </p:set>
                                    <p:animEffect filter="fade" transition="in">
                                      <p:cBhvr>
                                        <p:cTn dur="1000"/>
                                        <p:tgtEl>
                                          <p:spTgt spid="23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xEl>
                                              <p:pRg end="4" st="4"/>
                                            </p:txEl>
                                          </p:spTgt>
                                        </p:tgtEl>
                                        <p:attrNameLst>
                                          <p:attrName>style.visibility</p:attrName>
                                        </p:attrNameLst>
                                      </p:cBhvr>
                                      <p:to>
                                        <p:strVal val="visible"/>
                                      </p:to>
                                    </p:set>
                                    <p:animEffect filter="fade" transition="in">
                                      <p:cBhvr>
                                        <p:cTn dur="1000"/>
                                        <p:tgtEl>
                                          <p:spTgt spid="23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xEl>
                                              <p:pRg end="5" st="5"/>
                                            </p:txEl>
                                          </p:spTgt>
                                        </p:tgtEl>
                                        <p:attrNameLst>
                                          <p:attrName>style.visibility</p:attrName>
                                        </p:attrNameLst>
                                      </p:cBhvr>
                                      <p:to>
                                        <p:strVal val="visible"/>
                                      </p:to>
                                    </p:set>
                                    <p:animEffect filter="fade" transition="in">
                                      <p:cBhvr>
                                        <p:cTn dur="1000"/>
                                        <p:tgtEl>
                                          <p:spTgt spid="23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xEl>
                                              <p:pRg end="6" st="6"/>
                                            </p:txEl>
                                          </p:spTgt>
                                        </p:tgtEl>
                                        <p:attrNameLst>
                                          <p:attrName>style.visibility</p:attrName>
                                        </p:attrNameLst>
                                      </p:cBhvr>
                                      <p:to>
                                        <p:strVal val="visible"/>
                                      </p:to>
                                    </p:set>
                                    <p:animEffect filter="fade" transition="in">
                                      <p:cBhvr>
                                        <p:cTn dur="1000"/>
                                        <p:tgtEl>
                                          <p:spTgt spid="23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xEl>
                                              <p:pRg end="7" st="7"/>
                                            </p:txEl>
                                          </p:spTgt>
                                        </p:tgtEl>
                                        <p:attrNameLst>
                                          <p:attrName>style.visibility</p:attrName>
                                        </p:attrNameLst>
                                      </p:cBhvr>
                                      <p:to>
                                        <p:strVal val="visible"/>
                                      </p:to>
                                    </p:set>
                                    <p:animEffect filter="fade" transition="in">
                                      <p:cBhvr>
                                        <p:cTn dur="1000"/>
                                        <p:tgtEl>
                                          <p:spTgt spid="23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xEl>
                                              <p:pRg end="8" st="8"/>
                                            </p:txEl>
                                          </p:spTgt>
                                        </p:tgtEl>
                                        <p:attrNameLst>
                                          <p:attrName>style.visibility</p:attrName>
                                        </p:attrNameLst>
                                      </p:cBhvr>
                                      <p:to>
                                        <p:strVal val="visible"/>
                                      </p:to>
                                    </p:set>
                                    <p:animEffect filter="fade" transition="in">
                                      <p:cBhvr>
                                        <p:cTn dur="1000"/>
                                        <p:tgtEl>
                                          <p:spTgt spid="233">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xEl>
                                              <p:pRg end="9" st="9"/>
                                            </p:txEl>
                                          </p:spTgt>
                                        </p:tgtEl>
                                        <p:attrNameLst>
                                          <p:attrName>style.visibility</p:attrName>
                                        </p:attrNameLst>
                                      </p:cBhvr>
                                      <p:to>
                                        <p:strVal val="visible"/>
                                      </p:to>
                                    </p:set>
                                    <p:animEffect filter="fade" transition="in">
                                      <p:cBhvr>
                                        <p:cTn dur="1000"/>
                                        <p:tgtEl>
                                          <p:spTgt spid="233">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xEl>
                                              <p:pRg end="10" st="10"/>
                                            </p:txEl>
                                          </p:spTgt>
                                        </p:tgtEl>
                                        <p:attrNameLst>
                                          <p:attrName>style.visibility</p:attrName>
                                        </p:attrNameLst>
                                      </p:cBhvr>
                                      <p:to>
                                        <p:strVal val="visible"/>
                                      </p:to>
                                    </p:set>
                                    <p:animEffect filter="fade" transition="in">
                                      <p:cBhvr>
                                        <p:cTn dur="1000"/>
                                        <p:tgtEl>
                                          <p:spTgt spid="233">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xEl>
                                              <p:pRg end="11" st="11"/>
                                            </p:txEl>
                                          </p:spTgt>
                                        </p:tgtEl>
                                        <p:attrNameLst>
                                          <p:attrName>style.visibility</p:attrName>
                                        </p:attrNameLst>
                                      </p:cBhvr>
                                      <p:to>
                                        <p:strVal val="visible"/>
                                      </p:to>
                                    </p:set>
                                    <p:animEffect filter="fade" transition="in">
                                      <p:cBhvr>
                                        <p:cTn dur="1000"/>
                                        <p:tgtEl>
                                          <p:spTgt spid="233">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xEl>
                                              <p:pRg end="12" st="12"/>
                                            </p:txEl>
                                          </p:spTgt>
                                        </p:tgtEl>
                                        <p:attrNameLst>
                                          <p:attrName>style.visibility</p:attrName>
                                        </p:attrNameLst>
                                      </p:cBhvr>
                                      <p:to>
                                        <p:strVal val="visible"/>
                                      </p:to>
                                    </p:set>
                                    <p:animEffect filter="fade" transition="in">
                                      <p:cBhvr>
                                        <p:cTn dur="1000"/>
                                        <p:tgtEl>
                                          <p:spTgt spid="233">
                                            <p:txEl>
                                              <p:pRg end="12" st="1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5" name="Shape 1705"/>
        <p:cNvGrpSpPr/>
        <p:nvPr/>
      </p:nvGrpSpPr>
      <p:grpSpPr>
        <a:xfrm>
          <a:off x="0" y="0"/>
          <a:ext cx="0" cy="0"/>
          <a:chOff x="0" y="0"/>
          <a:chExt cx="0" cy="0"/>
        </a:xfrm>
      </p:grpSpPr>
      <p:sp>
        <p:nvSpPr>
          <p:cNvPr id="1706" name="Google Shape;1706;p1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Handshake State</a:t>
            </a:r>
            <a:endParaRPr/>
          </a:p>
        </p:txBody>
      </p:sp>
      <p:sp>
        <p:nvSpPr>
          <p:cNvPr id="1707" name="Google Shape;1707;p124"/>
          <p:cNvSpPr txBox="1"/>
          <p:nvPr>
            <p:ph idx="1" type="body"/>
          </p:nvPr>
        </p:nvSpPr>
        <p:spPr>
          <a:xfrm>
            <a:off x="311700" y="9238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Each side maintains these variables</a:t>
            </a:r>
            <a:endParaRPr/>
          </a:p>
          <a:p>
            <a:pPr indent="-342900" lvl="1" marL="914400" marR="0" rtl="0" algn="l">
              <a:lnSpc>
                <a:spcPct val="115000"/>
              </a:lnSpc>
              <a:spcBef>
                <a:spcPts val="0"/>
              </a:spcBef>
              <a:spcAft>
                <a:spcPts val="0"/>
              </a:spcAft>
              <a:buClr>
                <a:schemeClr val="dk2"/>
              </a:buClr>
              <a:buSzPts val="1800"/>
              <a:buFont typeface="Arial"/>
              <a:buChar char="○"/>
            </a:pPr>
            <a:r>
              <a:rPr lang="en"/>
              <a:t>Chaining key: ck</a:t>
            </a:r>
            <a:endParaRPr/>
          </a:p>
          <a:p>
            <a:pPr indent="-317500" lvl="1" marL="914400" marR="0" rtl="0" algn="l">
              <a:lnSpc>
                <a:spcPct val="115000"/>
              </a:lnSpc>
              <a:spcBef>
                <a:spcPts val="0"/>
              </a:spcBef>
              <a:spcAft>
                <a:spcPts val="0"/>
              </a:spcAft>
              <a:buSzPts val="1400"/>
              <a:buChar char="○"/>
            </a:pPr>
            <a:r>
              <a:rPr lang="en"/>
              <a:t>Handshake key: h </a:t>
            </a:r>
            <a:endParaRPr/>
          </a:p>
          <a:p>
            <a:pPr indent="-317500" lvl="1" marL="914400" marR="0" rtl="0" algn="l">
              <a:lnSpc>
                <a:spcPct val="115000"/>
              </a:lnSpc>
              <a:spcBef>
                <a:spcPts val="0"/>
              </a:spcBef>
              <a:spcAft>
                <a:spcPts val="0"/>
              </a:spcAft>
              <a:buSzPts val="1400"/>
              <a:buChar char="○"/>
            </a:pPr>
            <a:r>
              <a:rPr lang="en"/>
              <a:t>Ephemeral key: e</a:t>
            </a:r>
            <a:endParaRPr/>
          </a:p>
          <a:p>
            <a:pPr indent="-317500" lvl="1" marL="914400" marR="0" rtl="0" algn="l">
              <a:lnSpc>
                <a:spcPct val="115000"/>
              </a:lnSpc>
              <a:spcBef>
                <a:spcPts val="0"/>
              </a:spcBef>
              <a:spcAft>
                <a:spcPts val="0"/>
              </a:spcAft>
              <a:buSzPts val="1400"/>
              <a:buChar char="○"/>
            </a:pPr>
            <a:r>
              <a:rPr lang="en"/>
              <a:t>Static keypair: s (ls for local, rs for remote) usually the node_id is taken</a:t>
            </a:r>
            <a:endParaRPr/>
          </a:p>
          <a:p>
            <a:pPr indent="-342900" lvl="0" marL="457200" marR="0" rtl="0" algn="l">
              <a:lnSpc>
                <a:spcPct val="115000"/>
              </a:lnSpc>
              <a:spcBef>
                <a:spcPts val="0"/>
              </a:spcBef>
              <a:spcAft>
                <a:spcPts val="0"/>
              </a:spcAft>
              <a:buSzPts val="1800"/>
              <a:buChar char="●"/>
            </a:pPr>
            <a:r>
              <a:rPr lang="en"/>
              <a:t>Functions to be used</a:t>
            </a:r>
            <a:endParaRPr/>
          </a:p>
          <a:p>
            <a:pPr indent="-317500" lvl="1" marL="914400" marR="0" rtl="0" algn="l">
              <a:lnSpc>
                <a:spcPct val="115000"/>
              </a:lnSpc>
              <a:spcBef>
                <a:spcPts val="0"/>
              </a:spcBef>
              <a:spcAft>
                <a:spcPts val="0"/>
              </a:spcAft>
              <a:buSzPts val="1400"/>
              <a:buChar char="○"/>
            </a:pPr>
            <a:r>
              <a:rPr lang="en"/>
              <a:t>ECDH(k,rk) with k is a privatekey and rk is a curvepoint. </a:t>
            </a:r>
            <a:endParaRPr/>
          </a:p>
          <a:p>
            <a:pPr indent="-317500" lvl="2" marL="1371600" marR="0" rtl="0" algn="l">
              <a:lnSpc>
                <a:spcPct val="115000"/>
              </a:lnSpc>
              <a:spcBef>
                <a:spcPts val="0"/>
              </a:spcBef>
              <a:spcAft>
                <a:spcPts val="0"/>
              </a:spcAft>
              <a:buSzPts val="1400"/>
              <a:buChar char="■"/>
            </a:pPr>
            <a:r>
              <a:rPr lang="en"/>
              <a:t>Elliptic curve Diffie Hellman</a:t>
            </a:r>
            <a:endParaRPr/>
          </a:p>
          <a:p>
            <a:pPr indent="-317500" lvl="2" marL="1371600" marR="0" rtl="0" algn="l">
              <a:lnSpc>
                <a:spcPct val="115000"/>
              </a:lnSpc>
              <a:spcBef>
                <a:spcPts val="0"/>
              </a:spcBef>
              <a:spcAft>
                <a:spcPts val="0"/>
              </a:spcAft>
              <a:buSzPts val="1400"/>
              <a:buChar char="■"/>
            </a:pPr>
            <a:r>
              <a:rPr lang="en"/>
              <a:t>Return is the SHA256 of the DER-compressed format of the generated point</a:t>
            </a:r>
            <a:endParaRPr/>
          </a:p>
          <a:p>
            <a:pPr indent="-317500" lvl="1" marL="914400" marR="0" rtl="0" algn="l">
              <a:lnSpc>
                <a:spcPct val="115000"/>
              </a:lnSpc>
              <a:spcBef>
                <a:spcPts val="0"/>
              </a:spcBef>
              <a:spcAft>
                <a:spcPts val="0"/>
              </a:spcAft>
              <a:buSzPts val="1400"/>
              <a:buChar char="○"/>
            </a:pPr>
            <a:r>
              <a:rPr lang="en"/>
              <a:t>HKDF(salt, ikm) </a:t>
            </a:r>
            <a:endParaRPr/>
          </a:p>
          <a:p>
            <a:pPr indent="-317500" lvl="2" marL="1371600" marR="0" rtl="0" algn="l">
              <a:lnSpc>
                <a:spcPct val="115000"/>
              </a:lnSpc>
              <a:spcBef>
                <a:spcPts val="0"/>
              </a:spcBef>
              <a:spcAft>
                <a:spcPts val="0"/>
              </a:spcAft>
              <a:buSzPts val="1400"/>
              <a:buChar char="■"/>
            </a:pPr>
            <a:r>
              <a:rPr lang="en"/>
              <a:t>HMAC-based Extract-and-Expand Key Derivation Function (HKDF)</a:t>
            </a:r>
            <a:endParaRPr/>
          </a:p>
          <a:p>
            <a:pPr indent="-317500" lvl="2" marL="1371600" marR="0" rtl="0" algn="l">
              <a:lnSpc>
                <a:spcPct val="115000"/>
              </a:lnSpc>
              <a:spcBef>
                <a:spcPts val="0"/>
              </a:spcBef>
              <a:spcAft>
                <a:spcPts val="0"/>
              </a:spcAft>
              <a:buSzPts val="1400"/>
              <a:buChar char="■"/>
            </a:pPr>
            <a:r>
              <a:rPr lang="en" u="sng">
                <a:solidFill>
                  <a:schemeClr val="hlink"/>
                </a:solidFill>
                <a:hlinkClick r:id="rId3"/>
              </a:rPr>
              <a:t>https://tools.ietf.org/html/rfc5869</a:t>
            </a:r>
            <a:endParaRPr/>
          </a:p>
          <a:p>
            <a:pPr indent="-317500" lvl="1" marL="914400" marR="0" rtl="0" algn="l">
              <a:lnSpc>
                <a:spcPct val="115000"/>
              </a:lnSpc>
              <a:spcBef>
                <a:spcPts val="0"/>
              </a:spcBef>
              <a:spcAft>
                <a:spcPts val="0"/>
              </a:spcAft>
              <a:buSzPts val="1400"/>
              <a:buChar char="○"/>
            </a:pPr>
            <a:r>
              <a:rPr lang="en"/>
              <a:t>ChaCha20-Poly1305 (IETF Variant)</a:t>
            </a:r>
            <a:endParaRPr/>
          </a:p>
          <a:p>
            <a:pPr indent="-317500" lvl="2" marL="1371600" marR="0" rtl="0" algn="l">
              <a:lnSpc>
                <a:spcPct val="115000"/>
              </a:lnSpc>
              <a:spcBef>
                <a:spcPts val="0"/>
              </a:spcBef>
              <a:spcAft>
                <a:spcPts val="0"/>
              </a:spcAft>
              <a:buSzPts val="1400"/>
              <a:buChar char="■"/>
            </a:pPr>
            <a:r>
              <a:rPr lang="en"/>
              <a:t>encrypt(k, n, ad, plaintext)</a:t>
            </a:r>
            <a:endParaRPr/>
          </a:p>
          <a:p>
            <a:pPr indent="-317500" lvl="2" marL="1371600" marR="0" rtl="0" algn="l">
              <a:lnSpc>
                <a:spcPct val="115000"/>
              </a:lnSpc>
              <a:spcBef>
                <a:spcPts val="0"/>
              </a:spcBef>
              <a:spcAft>
                <a:spcPts val="0"/>
              </a:spcAft>
              <a:buSzPts val="1400"/>
              <a:buChar char="■"/>
            </a:pPr>
            <a:r>
              <a:rPr lang="en"/>
              <a:t>decrypt(k,n, ad, ciphertext)</a:t>
            </a:r>
            <a:endParaRPr/>
          </a:p>
          <a:p>
            <a:pPr indent="0" lvl="0" marL="457200" marR="0" rtl="0" algn="l">
              <a:lnSpc>
                <a:spcPct val="115000"/>
              </a:lnSpc>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7">
                                            <p:txEl>
                                              <p:pRg end="0" st="0"/>
                                            </p:txEl>
                                          </p:spTgt>
                                        </p:tgtEl>
                                        <p:attrNameLst>
                                          <p:attrName>style.visibility</p:attrName>
                                        </p:attrNameLst>
                                      </p:cBhvr>
                                      <p:to>
                                        <p:strVal val="visible"/>
                                      </p:to>
                                    </p:set>
                                    <p:animEffect filter="fade" transition="in">
                                      <p:cBhvr>
                                        <p:cTn dur="1000"/>
                                        <p:tgtEl>
                                          <p:spTgt spid="17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7">
                                            <p:txEl>
                                              <p:pRg end="1" st="1"/>
                                            </p:txEl>
                                          </p:spTgt>
                                        </p:tgtEl>
                                        <p:attrNameLst>
                                          <p:attrName>style.visibility</p:attrName>
                                        </p:attrNameLst>
                                      </p:cBhvr>
                                      <p:to>
                                        <p:strVal val="visible"/>
                                      </p:to>
                                    </p:set>
                                    <p:animEffect filter="fade" transition="in">
                                      <p:cBhvr>
                                        <p:cTn dur="1000"/>
                                        <p:tgtEl>
                                          <p:spTgt spid="170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7">
                                            <p:txEl>
                                              <p:pRg end="2" st="2"/>
                                            </p:txEl>
                                          </p:spTgt>
                                        </p:tgtEl>
                                        <p:attrNameLst>
                                          <p:attrName>style.visibility</p:attrName>
                                        </p:attrNameLst>
                                      </p:cBhvr>
                                      <p:to>
                                        <p:strVal val="visible"/>
                                      </p:to>
                                    </p:set>
                                    <p:animEffect filter="fade" transition="in">
                                      <p:cBhvr>
                                        <p:cTn dur="1000"/>
                                        <p:tgtEl>
                                          <p:spTgt spid="170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7">
                                            <p:txEl>
                                              <p:pRg end="3" st="3"/>
                                            </p:txEl>
                                          </p:spTgt>
                                        </p:tgtEl>
                                        <p:attrNameLst>
                                          <p:attrName>style.visibility</p:attrName>
                                        </p:attrNameLst>
                                      </p:cBhvr>
                                      <p:to>
                                        <p:strVal val="visible"/>
                                      </p:to>
                                    </p:set>
                                    <p:animEffect filter="fade" transition="in">
                                      <p:cBhvr>
                                        <p:cTn dur="1000"/>
                                        <p:tgtEl>
                                          <p:spTgt spid="170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7">
                                            <p:txEl>
                                              <p:pRg end="4" st="4"/>
                                            </p:txEl>
                                          </p:spTgt>
                                        </p:tgtEl>
                                        <p:attrNameLst>
                                          <p:attrName>style.visibility</p:attrName>
                                        </p:attrNameLst>
                                      </p:cBhvr>
                                      <p:to>
                                        <p:strVal val="visible"/>
                                      </p:to>
                                    </p:set>
                                    <p:animEffect filter="fade" transition="in">
                                      <p:cBhvr>
                                        <p:cTn dur="1000"/>
                                        <p:tgtEl>
                                          <p:spTgt spid="170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7">
                                            <p:txEl>
                                              <p:pRg end="5" st="5"/>
                                            </p:txEl>
                                          </p:spTgt>
                                        </p:tgtEl>
                                        <p:attrNameLst>
                                          <p:attrName>style.visibility</p:attrName>
                                        </p:attrNameLst>
                                      </p:cBhvr>
                                      <p:to>
                                        <p:strVal val="visible"/>
                                      </p:to>
                                    </p:set>
                                    <p:animEffect filter="fade" transition="in">
                                      <p:cBhvr>
                                        <p:cTn dur="1000"/>
                                        <p:tgtEl>
                                          <p:spTgt spid="170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7">
                                            <p:txEl>
                                              <p:pRg end="6" st="6"/>
                                            </p:txEl>
                                          </p:spTgt>
                                        </p:tgtEl>
                                        <p:attrNameLst>
                                          <p:attrName>style.visibility</p:attrName>
                                        </p:attrNameLst>
                                      </p:cBhvr>
                                      <p:to>
                                        <p:strVal val="visible"/>
                                      </p:to>
                                    </p:set>
                                    <p:animEffect filter="fade" transition="in">
                                      <p:cBhvr>
                                        <p:cTn dur="1000"/>
                                        <p:tgtEl>
                                          <p:spTgt spid="170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7">
                                            <p:txEl>
                                              <p:pRg end="7" st="7"/>
                                            </p:txEl>
                                          </p:spTgt>
                                        </p:tgtEl>
                                        <p:attrNameLst>
                                          <p:attrName>style.visibility</p:attrName>
                                        </p:attrNameLst>
                                      </p:cBhvr>
                                      <p:to>
                                        <p:strVal val="visible"/>
                                      </p:to>
                                    </p:set>
                                    <p:animEffect filter="fade" transition="in">
                                      <p:cBhvr>
                                        <p:cTn dur="1000"/>
                                        <p:tgtEl>
                                          <p:spTgt spid="170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7">
                                            <p:txEl>
                                              <p:pRg end="8" st="8"/>
                                            </p:txEl>
                                          </p:spTgt>
                                        </p:tgtEl>
                                        <p:attrNameLst>
                                          <p:attrName>style.visibility</p:attrName>
                                        </p:attrNameLst>
                                      </p:cBhvr>
                                      <p:to>
                                        <p:strVal val="visible"/>
                                      </p:to>
                                    </p:set>
                                    <p:animEffect filter="fade" transition="in">
                                      <p:cBhvr>
                                        <p:cTn dur="1000"/>
                                        <p:tgtEl>
                                          <p:spTgt spid="170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7">
                                            <p:txEl>
                                              <p:pRg end="9" st="9"/>
                                            </p:txEl>
                                          </p:spTgt>
                                        </p:tgtEl>
                                        <p:attrNameLst>
                                          <p:attrName>style.visibility</p:attrName>
                                        </p:attrNameLst>
                                      </p:cBhvr>
                                      <p:to>
                                        <p:strVal val="visible"/>
                                      </p:to>
                                    </p:set>
                                    <p:animEffect filter="fade" transition="in">
                                      <p:cBhvr>
                                        <p:cTn dur="1000"/>
                                        <p:tgtEl>
                                          <p:spTgt spid="1707">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7">
                                            <p:txEl>
                                              <p:pRg end="10" st="10"/>
                                            </p:txEl>
                                          </p:spTgt>
                                        </p:tgtEl>
                                        <p:attrNameLst>
                                          <p:attrName>style.visibility</p:attrName>
                                        </p:attrNameLst>
                                      </p:cBhvr>
                                      <p:to>
                                        <p:strVal val="visible"/>
                                      </p:to>
                                    </p:set>
                                    <p:animEffect filter="fade" transition="in">
                                      <p:cBhvr>
                                        <p:cTn dur="1000"/>
                                        <p:tgtEl>
                                          <p:spTgt spid="1707">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7">
                                            <p:txEl>
                                              <p:pRg end="11" st="11"/>
                                            </p:txEl>
                                          </p:spTgt>
                                        </p:tgtEl>
                                        <p:attrNameLst>
                                          <p:attrName>style.visibility</p:attrName>
                                        </p:attrNameLst>
                                      </p:cBhvr>
                                      <p:to>
                                        <p:strVal val="visible"/>
                                      </p:to>
                                    </p:set>
                                    <p:animEffect filter="fade" transition="in">
                                      <p:cBhvr>
                                        <p:cTn dur="1000"/>
                                        <p:tgtEl>
                                          <p:spTgt spid="1707">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7">
                                            <p:txEl>
                                              <p:pRg end="12" st="12"/>
                                            </p:txEl>
                                          </p:spTgt>
                                        </p:tgtEl>
                                        <p:attrNameLst>
                                          <p:attrName>style.visibility</p:attrName>
                                        </p:attrNameLst>
                                      </p:cBhvr>
                                      <p:to>
                                        <p:strVal val="visible"/>
                                      </p:to>
                                    </p:set>
                                    <p:animEffect filter="fade" transition="in">
                                      <p:cBhvr>
                                        <p:cTn dur="1000"/>
                                        <p:tgtEl>
                                          <p:spTgt spid="1707">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7">
                                            <p:txEl>
                                              <p:pRg end="13" st="13"/>
                                            </p:txEl>
                                          </p:spTgt>
                                        </p:tgtEl>
                                        <p:attrNameLst>
                                          <p:attrName>style.visibility</p:attrName>
                                        </p:attrNameLst>
                                      </p:cBhvr>
                                      <p:to>
                                        <p:strVal val="visible"/>
                                      </p:to>
                                    </p:set>
                                    <p:animEffect filter="fade" transition="in">
                                      <p:cBhvr>
                                        <p:cTn dur="1000"/>
                                        <p:tgtEl>
                                          <p:spTgt spid="1707">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7">
                                            <p:txEl>
                                              <p:pRg end="14" st="14"/>
                                            </p:txEl>
                                          </p:spTgt>
                                        </p:tgtEl>
                                        <p:attrNameLst>
                                          <p:attrName>style.visibility</p:attrName>
                                        </p:attrNameLst>
                                      </p:cBhvr>
                                      <p:to>
                                        <p:strVal val="visible"/>
                                      </p:to>
                                    </p:set>
                                    <p:animEffect filter="fade" transition="in">
                                      <p:cBhvr>
                                        <p:cTn dur="1000"/>
                                        <p:tgtEl>
                                          <p:spTgt spid="1707">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7">
                                            <p:txEl>
                                              <p:pRg end="15" st="15"/>
                                            </p:txEl>
                                          </p:spTgt>
                                        </p:tgtEl>
                                        <p:attrNameLst>
                                          <p:attrName>style.visibility</p:attrName>
                                        </p:attrNameLst>
                                      </p:cBhvr>
                                      <p:to>
                                        <p:strVal val="visible"/>
                                      </p:to>
                                    </p:set>
                                    <p:animEffect filter="fade" transition="in">
                                      <p:cBhvr>
                                        <p:cTn dur="1000"/>
                                        <p:tgtEl>
                                          <p:spTgt spid="1707">
                                            <p:txEl>
                                              <p:pRg end="15" st="1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1" name="Shape 1711"/>
        <p:cNvGrpSpPr/>
        <p:nvPr/>
      </p:nvGrpSpPr>
      <p:grpSpPr>
        <a:xfrm>
          <a:off x="0" y="0"/>
          <a:ext cx="0" cy="0"/>
          <a:chOff x="0" y="0"/>
          <a:chExt cx="0" cy="0"/>
        </a:xfrm>
      </p:grpSpPr>
      <p:sp>
        <p:nvSpPr>
          <p:cNvPr id="1712" name="Google Shape;1712;p1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Noise protocol instantiation</a:t>
            </a:r>
            <a:endParaRPr/>
          </a:p>
        </p:txBody>
      </p:sp>
      <p:sp>
        <p:nvSpPr>
          <p:cNvPr id="1713" name="Google Shape;1713;p1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a:t>Noise Protocol Framework needs three cryptographic functions</a:t>
            </a:r>
            <a:endParaRPr/>
          </a:p>
          <a:p>
            <a:pPr indent="-317500" lvl="1" marL="914400" marR="0" rtl="0" algn="l">
              <a:lnSpc>
                <a:spcPct val="115000"/>
              </a:lnSpc>
              <a:spcBef>
                <a:spcPts val="0"/>
              </a:spcBef>
              <a:spcAft>
                <a:spcPts val="0"/>
              </a:spcAft>
              <a:buSzPts val="1400"/>
              <a:buChar char="○"/>
            </a:pPr>
            <a:r>
              <a:rPr lang="en"/>
              <a:t>Hashfunction: SHA-256</a:t>
            </a:r>
            <a:endParaRPr/>
          </a:p>
          <a:p>
            <a:pPr indent="-317500" lvl="1" marL="914400" marR="0" rtl="0" algn="l">
              <a:lnSpc>
                <a:spcPct val="115000"/>
              </a:lnSpc>
              <a:spcBef>
                <a:spcPts val="0"/>
              </a:spcBef>
              <a:spcAft>
                <a:spcPts val="0"/>
              </a:spcAft>
              <a:buSzPts val="1400"/>
              <a:buChar char="○"/>
            </a:pPr>
            <a:r>
              <a:rPr lang="en"/>
              <a:t>Elliptic curve: secp256k1</a:t>
            </a:r>
            <a:endParaRPr/>
          </a:p>
          <a:p>
            <a:pPr indent="-317500" lvl="1" marL="914400" marR="0" rtl="0" algn="l">
              <a:lnSpc>
                <a:spcPct val="115000"/>
              </a:lnSpc>
              <a:spcBef>
                <a:spcPts val="0"/>
              </a:spcBef>
              <a:spcAft>
                <a:spcPts val="0"/>
              </a:spcAft>
              <a:buSzPts val="1400"/>
              <a:buChar char="○"/>
            </a:pPr>
            <a:r>
              <a:rPr lang="en"/>
              <a:t>AEAD: ChaChaPoly-1305 as the composion of ChaCha20 and Poly1305</a:t>
            </a:r>
            <a:endParaRPr/>
          </a:p>
          <a:p>
            <a:pPr indent="-317500" lvl="2" marL="1371600" marR="0" rtl="0" algn="l">
              <a:lnSpc>
                <a:spcPct val="115000"/>
              </a:lnSpc>
              <a:spcBef>
                <a:spcPts val="0"/>
              </a:spcBef>
              <a:spcAft>
                <a:spcPts val="0"/>
              </a:spcAft>
              <a:buSzPts val="1400"/>
              <a:buChar char="■"/>
            </a:pPr>
            <a:r>
              <a:rPr lang="en"/>
              <a:t>Specified in https://tools.ietf.org/html/rfc7539</a:t>
            </a:r>
            <a:endParaRPr/>
          </a:p>
          <a:p>
            <a:pPr indent="-342900" lvl="0" marL="457200" marR="0" rtl="0" algn="l">
              <a:lnSpc>
                <a:spcPct val="115000"/>
              </a:lnSpc>
              <a:spcBef>
                <a:spcPts val="0"/>
              </a:spcBef>
              <a:spcAft>
                <a:spcPts val="0"/>
              </a:spcAft>
              <a:buSzPts val="1800"/>
              <a:buChar char="●"/>
            </a:pPr>
            <a:r>
              <a:rPr lang="en"/>
              <a:t>Official Name:</a:t>
            </a:r>
            <a:endParaRPr/>
          </a:p>
          <a:p>
            <a:pPr indent="-317500" lvl="1" marL="914400" marR="0" rtl="0" algn="l">
              <a:lnSpc>
                <a:spcPct val="115000"/>
              </a:lnSpc>
              <a:spcBef>
                <a:spcPts val="0"/>
              </a:spcBef>
              <a:spcAft>
                <a:spcPts val="0"/>
              </a:spcAft>
              <a:buSzPts val="1400"/>
              <a:buChar char="○"/>
            </a:pPr>
            <a:r>
              <a:rPr lang="en"/>
              <a:t>Noise_XK_secp256k1_ChaChaPoly_SHA256</a:t>
            </a:r>
            <a:endParaRPr/>
          </a:p>
          <a:p>
            <a:pPr indent="-342900" lvl="0" marL="457200" marR="0" rtl="0" algn="l">
              <a:lnSpc>
                <a:spcPct val="115000"/>
              </a:lnSpc>
              <a:spcBef>
                <a:spcPts val="0"/>
              </a:spcBef>
              <a:spcAft>
                <a:spcPts val="0"/>
              </a:spcAft>
              <a:buSzPts val="1800"/>
              <a:buChar char="●"/>
            </a:pPr>
            <a:r>
              <a:rPr lang="en"/>
              <a:t>Hash of official name is hashed to a digest to initialize the starting handshake state:</a:t>
            </a:r>
            <a:endParaRPr/>
          </a:p>
          <a:p>
            <a:pPr indent="-317500" lvl="1" marL="914400" marR="0" rtl="0" algn="l">
              <a:lnSpc>
                <a:spcPct val="115000"/>
              </a:lnSpc>
              <a:spcBef>
                <a:spcPts val="0"/>
              </a:spcBef>
              <a:spcAft>
                <a:spcPts val="0"/>
              </a:spcAft>
              <a:buSzPts val="1400"/>
              <a:buChar char="○"/>
            </a:pPr>
            <a:r>
              <a:rPr lang="en"/>
              <a:t>h = 0x2640f52eebcd9e882958951c794250eedb28002c05d7dc2ea0f195406042caf1</a:t>
            </a:r>
            <a:endParaRPr/>
          </a:p>
          <a:p>
            <a:pPr indent="-342900" lvl="0" marL="457200" marR="0" rtl="0" algn="l">
              <a:lnSpc>
                <a:spcPct val="115000"/>
              </a:lnSpc>
              <a:spcBef>
                <a:spcPts val="0"/>
              </a:spcBef>
              <a:spcAft>
                <a:spcPts val="0"/>
              </a:spcAft>
              <a:buSzPts val="1800"/>
              <a:buChar char="●"/>
            </a:pPr>
            <a:r>
              <a:rPr lang="en"/>
              <a:t>ck = h </a:t>
            </a:r>
            <a:endParaRPr/>
          </a:p>
          <a:p>
            <a:pPr indent="-342900" lvl="0" marL="457200" marR="0" rtl="0" algn="l">
              <a:lnSpc>
                <a:spcPct val="115000"/>
              </a:lnSpc>
              <a:spcBef>
                <a:spcPts val="0"/>
              </a:spcBef>
              <a:spcAft>
                <a:spcPts val="0"/>
              </a:spcAft>
              <a:buSzPts val="1800"/>
              <a:buChar char="●"/>
            </a:pPr>
            <a:r>
              <a:rPr lang="en"/>
              <a:t>h = sha( h || "lightning" )</a:t>
            </a:r>
            <a:endParaRPr/>
          </a:p>
          <a:p>
            <a:pPr indent="0" lvl="0" marL="457200" marR="0" rtl="0" algn="l">
              <a:lnSpc>
                <a:spcPct val="115000"/>
              </a:lnSpc>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3">
                                            <p:txEl>
                                              <p:pRg end="0" st="0"/>
                                            </p:txEl>
                                          </p:spTgt>
                                        </p:tgtEl>
                                        <p:attrNameLst>
                                          <p:attrName>style.visibility</p:attrName>
                                        </p:attrNameLst>
                                      </p:cBhvr>
                                      <p:to>
                                        <p:strVal val="visible"/>
                                      </p:to>
                                    </p:set>
                                    <p:animEffect filter="fade" transition="in">
                                      <p:cBhvr>
                                        <p:cTn dur="1000"/>
                                        <p:tgtEl>
                                          <p:spTgt spid="171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3">
                                            <p:txEl>
                                              <p:pRg end="1" st="1"/>
                                            </p:txEl>
                                          </p:spTgt>
                                        </p:tgtEl>
                                        <p:attrNameLst>
                                          <p:attrName>style.visibility</p:attrName>
                                        </p:attrNameLst>
                                      </p:cBhvr>
                                      <p:to>
                                        <p:strVal val="visible"/>
                                      </p:to>
                                    </p:set>
                                    <p:animEffect filter="fade" transition="in">
                                      <p:cBhvr>
                                        <p:cTn dur="1000"/>
                                        <p:tgtEl>
                                          <p:spTgt spid="171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3">
                                            <p:txEl>
                                              <p:pRg end="2" st="2"/>
                                            </p:txEl>
                                          </p:spTgt>
                                        </p:tgtEl>
                                        <p:attrNameLst>
                                          <p:attrName>style.visibility</p:attrName>
                                        </p:attrNameLst>
                                      </p:cBhvr>
                                      <p:to>
                                        <p:strVal val="visible"/>
                                      </p:to>
                                    </p:set>
                                    <p:animEffect filter="fade" transition="in">
                                      <p:cBhvr>
                                        <p:cTn dur="1000"/>
                                        <p:tgtEl>
                                          <p:spTgt spid="171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3">
                                            <p:txEl>
                                              <p:pRg end="3" st="3"/>
                                            </p:txEl>
                                          </p:spTgt>
                                        </p:tgtEl>
                                        <p:attrNameLst>
                                          <p:attrName>style.visibility</p:attrName>
                                        </p:attrNameLst>
                                      </p:cBhvr>
                                      <p:to>
                                        <p:strVal val="visible"/>
                                      </p:to>
                                    </p:set>
                                    <p:animEffect filter="fade" transition="in">
                                      <p:cBhvr>
                                        <p:cTn dur="1000"/>
                                        <p:tgtEl>
                                          <p:spTgt spid="171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3">
                                            <p:txEl>
                                              <p:pRg end="4" st="4"/>
                                            </p:txEl>
                                          </p:spTgt>
                                        </p:tgtEl>
                                        <p:attrNameLst>
                                          <p:attrName>style.visibility</p:attrName>
                                        </p:attrNameLst>
                                      </p:cBhvr>
                                      <p:to>
                                        <p:strVal val="visible"/>
                                      </p:to>
                                    </p:set>
                                    <p:animEffect filter="fade" transition="in">
                                      <p:cBhvr>
                                        <p:cTn dur="1000"/>
                                        <p:tgtEl>
                                          <p:spTgt spid="171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3">
                                            <p:txEl>
                                              <p:pRg end="5" st="5"/>
                                            </p:txEl>
                                          </p:spTgt>
                                        </p:tgtEl>
                                        <p:attrNameLst>
                                          <p:attrName>style.visibility</p:attrName>
                                        </p:attrNameLst>
                                      </p:cBhvr>
                                      <p:to>
                                        <p:strVal val="visible"/>
                                      </p:to>
                                    </p:set>
                                    <p:animEffect filter="fade" transition="in">
                                      <p:cBhvr>
                                        <p:cTn dur="1000"/>
                                        <p:tgtEl>
                                          <p:spTgt spid="171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3">
                                            <p:txEl>
                                              <p:pRg end="6" st="6"/>
                                            </p:txEl>
                                          </p:spTgt>
                                        </p:tgtEl>
                                        <p:attrNameLst>
                                          <p:attrName>style.visibility</p:attrName>
                                        </p:attrNameLst>
                                      </p:cBhvr>
                                      <p:to>
                                        <p:strVal val="visible"/>
                                      </p:to>
                                    </p:set>
                                    <p:animEffect filter="fade" transition="in">
                                      <p:cBhvr>
                                        <p:cTn dur="1000"/>
                                        <p:tgtEl>
                                          <p:spTgt spid="171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3">
                                            <p:txEl>
                                              <p:pRg end="7" st="7"/>
                                            </p:txEl>
                                          </p:spTgt>
                                        </p:tgtEl>
                                        <p:attrNameLst>
                                          <p:attrName>style.visibility</p:attrName>
                                        </p:attrNameLst>
                                      </p:cBhvr>
                                      <p:to>
                                        <p:strVal val="visible"/>
                                      </p:to>
                                    </p:set>
                                    <p:animEffect filter="fade" transition="in">
                                      <p:cBhvr>
                                        <p:cTn dur="1000"/>
                                        <p:tgtEl>
                                          <p:spTgt spid="171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3">
                                            <p:txEl>
                                              <p:pRg end="8" st="8"/>
                                            </p:txEl>
                                          </p:spTgt>
                                        </p:tgtEl>
                                        <p:attrNameLst>
                                          <p:attrName>style.visibility</p:attrName>
                                        </p:attrNameLst>
                                      </p:cBhvr>
                                      <p:to>
                                        <p:strVal val="visible"/>
                                      </p:to>
                                    </p:set>
                                    <p:animEffect filter="fade" transition="in">
                                      <p:cBhvr>
                                        <p:cTn dur="1000"/>
                                        <p:tgtEl>
                                          <p:spTgt spid="1713">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3">
                                            <p:txEl>
                                              <p:pRg end="9" st="9"/>
                                            </p:txEl>
                                          </p:spTgt>
                                        </p:tgtEl>
                                        <p:attrNameLst>
                                          <p:attrName>style.visibility</p:attrName>
                                        </p:attrNameLst>
                                      </p:cBhvr>
                                      <p:to>
                                        <p:strVal val="visible"/>
                                      </p:to>
                                    </p:set>
                                    <p:animEffect filter="fade" transition="in">
                                      <p:cBhvr>
                                        <p:cTn dur="1000"/>
                                        <p:tgtEl>
                                          <p:spTgt spid="1713">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3">
                                            <p:txEl>
                                              <p:pRg end="10" st="10"/>
                                            </p:txEl>
                                          </p:spTgt>
                                        </p:tgtEl>
                                        <p:attrNameLst>
                                          <p:attrName>style.visibility</p:attrName>
                                        </p:attrNameLst>
                                      </p:cBhvr>
                                      <p:to>
                                        <p:strVal val="visible"/>
                                      </p:to>
                                    </p:set>
                                    <p:animEffect filter="fade" transition="in">
                                      <p:cBhvr>
                                        <p:cTn dur="1000"/>
                                        <p:tgtEl>
                                          <p:spTgt spid="1713">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3">
                                            <p:txEl>
                                              <p:pRg end="11" st="11"/>
                                            </p:txEl>
                                          </p:spTgt>
                                        </p:tgtEl>
                                        <p:attrNameLst>
                                          <p:attrName>style.visibility</p:attrName>
                                        </p:attrNameLst>
                                      </p:cBhvr>
                                      <p:to>
                                        <p:strVal val="visible"/>
                                      </p:to>
                                    </p:set>
                                    <p:animEffect filter="fade" transition="in">
                                      <p:cBhvr>
                                        <p:cTn dur="1000"/>
                                        <p:tgtEl>
                                          <p:spTgt spid="1713">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7" name="Shape 1717"/>
        <p:cNvGrpSpPr/>
        <p:nvPr/>
      </p:nvGrpSpPr>
      <p:grpSpPr>
        <a:xfrm>
          <a:off x="0" y="0"/>
          <a:ext cx="0" cy="0"/>
          <a:chOff x="0" y="0"/>
          <a:chExt cx="0" cy="0"/>
        </a:xfrm>
      </p:grpSpPr>
      <p:sp>
        <p:nvSpPr>
          <p:cNvPr id="1718" name="Google Shape;1718;p1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Noise protocol setup: Act 1  --&gt; e, es (50 bytes)</a:t>
            </a:r>
            <a:endParaRPr/>
          </a:p>
        </p:txBody>
      </p:sp>
      <p:sp>
        <p:nvSpPr>
          <p:cNvPr id="1719" name="Google Shape;1719;p126"/>
          <p:cNvSpPr txBox="1"/>
          <p:nvPr>
            <p:ph idx="1" type="body"/>
          </p:nvPr>
        </p:nvSpPr>
        <p:spPr>
          <a:xfrm>
            <a:off x="311700" y="1121450"/>
            <a:ext cx="43881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e = genKey()</a:t>
            </a:r>
            <a:endParaRPr/>
          </a:p>
          <a:p>
            <a:pPr indent="-342900" lvl="0" marL="457200" marR="0" rtl="0" algn="l">
              <a:lnSpc>
                <a:spcPct val="115000"/>
              </a:lnSpc>
              <a:spcBef>
                <a:spcPts val="0"/>
              </a:spcBef>
              <a:spcAft>
                <a:spcPts val="0"/>
              </a:spcAft>
              <a:buSzPts val="1800"/>
              <a:buChar char="●"/>
            </a:pPr>
            <a:r>
              <a:rPr lang="en"/>
              <a:t>h = SHA-256(h || e.pub.serialize())</a:t>
            </a:r>
            <a:endParaRPr/>
          </a:p>
          <a:p>
            <a:pPr indent="-342900" lvl="0" marL="457200" marR="0" rtl="0" algn="l">
              <a:lnSpc>
                <a:spcPct val="115000"/>
              </a:lnSpc>
              <a:spcBef>
                <a:spcPts val="0"/>
              </a:spcBef>
              <a:spcAft>
                <a:spcPts val="0"/>
              </a:spcAft>
              <a:buSzPts val="1800"/>
              <a:buChar char="●"/>
            </a:pPr>
            <a:r>
              <a:rPr lang="en"/>
              <a:t>es = ECDH(e.priv, rs)</a:t>
            </a:r>
            <a:endParaRPr/>
          </a:p>
          <a:p>
            <a:pPr indent="-342900" lvl="0" marL="457200" marR="0" rtl="0" algn="l">
              <a:lnSpc>
                <a:spcPct val="115000"/>
              </a:lnSpc>
              <a:spcBef>
                <a:spcPts val="0"/>
              </a:spcBef>
              <a:spcAft>
                <a:spcPts val="0"/>
              </a:spcAft>
              <a:buSzPts val="1800"/>
              <a:buChar char="●"/>
            </a:pPr>
            <a:r>
              <a:rPr lang="en"/>
              <a:t>ck,tmp_k1 = HKDF(ck, es)</a:t>
            </a:r>
            <a:endParaRPr/>
          </a:p>
          <a:p>
            <a:pPr indent="-342900" lvl="0" marL="457200" marR="0" rtl="0" algn="l">
              <a:lnSpc>
                <a:spcPct val="115000"/>
              </a:lnSpc>
              <a:spcBef>
                <a:spcPts val="0"/>
              </a:spcBef>
              <a:spcAft>
                <a:spcPts val="0"/>
              </a:spcAft>
              <a:buSzPts val="1800"/>
              <a:buChar char="●"/>
            </a:pPr>
            <a:r>
              <a:rPr lang="en"/>
              <a:t>c = encrypt(tmp_k1,0,h,"")</a:t>
            </a:r>
            <a:endParaRPr/>
          </a:p>
          <a:p>
            <a:pPr indent="-342900" lvl="0" marL="457200" marR="0" rtl="0" algn="l">
              <a:lnSpc>
                <a:spcPct val="115000"/>
              </a:lnSpc>
              <a:spcBef>
                <a:spcPts val="0"/>
              </a:spcBef>
              <a:spcAft>
                <a:spcPts val="0"/>
              </a:spcAft>
              <a:buSzPts val="1800"/>
              <a:buChar char="●"/>
            </a:pPr>
            <a:r>
              <a:rPr lang="en"/>
              <a:t>h = SHA-256(h || c)</a:t>
            </a:r>
            <a:endParaRPr/>
          </a:p>
          <a:p>
            <a:pPr indent="0" lvl="0" marL="0" marR="0" rtl="0" algn="l">
              <a:lnSpc>
                <a:spcPct val="115000"/>
              </a:lnSpc>
              <a:spcBef>
                <a:spcPts val="1600"/>
              </a:spcBef>
              <a:spcAft>
                <a:spcPts val="0"/>
              </a:spcAft>
              <a:buNone/>
            </a:pPr>
            <a:r>
              <a:rPr lang="en"/>
              <a:t>Send m =0 || e.pub.serialize() || c</a:t>
            </a:r>
            <a:endParaRPr/>
          </a:p>
          <a:p>
            <a:pPr indent="0" lvl="0" marL="457200" marR="0" rtl="0" algn="l">
              <a:lnSpc>
                <a:spcPct val="115000"/>
              </a:lnSpc>
              <a:spcBef>
                <a:spcPts val="1600"/>
              </a:spcBef>
              <a:spcAft>
                <a:spcPts val="1600"/>
              </a:spcAft>
              <a:buNone/>
            </a:pPr>
            <a:r>
              <a:t/>
            </a:r>
            <a:endParaRPr/>
          </a:p>
        </p:txBody>
      </p:sp>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9">
                                            <p:txEl>
                                              <p:pRg end="0" st="0"/>
                                            </p:txEl>
                                          </p:spTgt>
                                        </p:tgtEl>
                                        <p:attrNameLst>
                                          <p:attrName>style.visibility</p:attrName>
                                        </p:attrNameLst>
                                      </p:cBhvr>
                                      <p:to>
                                        <p:strVal val="visible"/>
                                      </p:to>
                                    </p:set>
                                    <p:animEffect filter="fade" transition="in">
                                      <p:cBhvr>
                                        <p:cTn dur="1000"/>
                                        <p:tgtEl>
                                          <p:spTgt spid="17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9">
                                            <p:txEl>
                                              <p:pRg end="1" st="1"/>
                                            </p:txEl>
                                          </p:spTgt>
                                        </p:tgtEl>
                                        <p:attrNameLst>
                                          <p:attrName>style.visibility</p:attrName>
                                        </p:attrNameLst>
                                      </p:cBhvr>
                                      <p:to>
                                        <p:strVal val="visible"/>
                                      </p:to>
                                    </p:set>
                                    <p:animEffect filter="fade" transition="in">
                                      <p:cBhvr>
                                        <p:cTn dur="1000"/>
                                        <p:tgtEl>
                                          <p:spTgt spid="17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9">
                                            <p:txEl>
                                              <p:pRg end="2" st="2"/>
                                            </p:txEl>
                                          </p:spTgt>
                                        </p:tgtEl>
                                        <p:attrNameLst>
                                          <p:attrName>style.visibility</p:attrName>
                                        </p:attrNameLst>
                                      </p:cBhvr>
                                      <p:to>
                                        <p:strVal val="visible"/>
                                      </p:to>
                                    </p:set>
                                    <p:animEffect filter="fade" transition="in">
                                      <p:cBhvr>
                                        <p:cTn dur="1000"/>
                                        <p:tgtEl>
                                          <p:spTgt spid="171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9">
                                            <p:txEl>
                                              <p:pRg end="3" st="3"/>
                                            </p:txEl>
                                          </p:spTgt>
                                        </p:tgtEl>
                                        <p:attrNameLst>
                                          <p:attrName>style.visibility</p:attrName>
                                        </p:attrNameLst>
                                      </p:cBhvr>
                                      <p:to>
                                        <p:strVal val="visible"/>
                                      </p:to>
                                    </p:set>
                                    <p:animEffect filter="fade" transition="in">
                                      <p:cBhvr>
                                        <p:cTn dur="1000"/>
                                        <p:tgtEl>
                                          <p:spTgt spid="171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9">
                                            <p:txEl>
                                              <p:pRg end="4" st="4"/>
                                            </p:txEl>
                                          </p:spTgt>
                                        </p:tgtEl>
                                        <p:attrNameLst>
                                          <p:attrName>style.visibility</p:attrName>
                                        </p:attrNameLst>
                                      </p:cBhvr>
                                      <p:to>
                                        <p:strVal val="visible"/>
                                      </p:to>
                                    </p:set>
                                    <p:animEffect filter="fade" transition="in">
                                      <p:cBhvr>
                                        <p:cTn dur="1000"/>
                                        <p:tgtEl>
                                          <p:spTgt spid="171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9">
                                            <p:txEl>
                                              <p:pRg end="5" st="5"/>
                                            </p:txEl>
                                          </p:spTgt>
                                        </p:tgtEl>
                                        <p:attrNameLst>
                                          <p:attrName>style.visibility</p:attrName>
                                        </p:attrNameLst>
                                      </p:cBhvr>
                                      <p:to>
                                        <p:strVal val="visible"/>
                                      </p:to>
                                    </p:set>
                                    <p:animEffect filter="fade" transition="in">
                                      <p:cBhvr>
                                        <p:cTn dur="1000"/>
                                        <p:tgtEl>
                                          <p:spTgt spid="171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9">
                                            <p:txEl>
                                              <p:pRg end="6" st="6"/>
                                            </p:txEl>
                                          </p:spTgt>
                                        </p:tgtEl>
                                        <p:attrNameLst>
                                          <p:attrName>style.visibility</p:attrName>
                                        </p:attrNameLst>
                                      </p:cBhvr>
                                      <p:to>
                                        <p:strVal val="visible"/>
                                      </p:to>
                                    </p:set>
                                    <p:animEffect filter="fade" transition="in">
                                      <p:cBhvr>
                                        <p:cTn dur="1000"/>
                                        <p:tgtEl>
                                          <p:spTgt spid="171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9">
                                            <p:txEl>
                                              <p:pRg end="7" st="7"/>
                                            </p:txEl>
                                          </p:spTgt>
                                        </p:tgtEl>
                                        <p:attrNameLst>
                                          <p:attrName>style.visibility</p:attrName>
                                        </p:attrNameLst>
                                      </p:cBhvr>
                                      <p:to>
                                        <p:strVal val="visible"/>
                                      </p:to>
                                    </p:set>
                                    <p:animEffect filter="fade" transition="in">
                                      <p:cBhvr>
                                        <p:cTn dur="1000"/>
                                        <p:tgtEl>
                                          <p:spTgt spid="1719">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3" name="Shape 1723"/>
        <p:cNvGrpSpPr/>
        <p:nvPr/>
      </p:nvGrpSpPr>
      <p:grpSpPr>
        <a:xfrm>
          <a:off x="0" y="0"/>
          <a:ext cx="0" cy="0"/>
          <a:chOff x="0" y="0"/>
          <a:chExt cx="0" cy="0"/>
        </a:xfrm>
      </p:grpSpPr>
      <p:sp>
        <p:nvSpPr>
          <p:cNvPr id="1724" name="Google Shape;1724;p1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Noise protocol setup: Act 1  --&gt; e, es (50 bytes)</a:t>
            </a:r>
            <a:endParaRPr/>
          </a:p>
        </p:txBody>
      </p:sp>
      <p:sp>
        <p:nvSpPr>
          <p:cNvPr id="1725" name="Google Shape;1725;p127"/>
          <p:cNvSpPr txBox="1"/>
          <p:nvPr>
            <p:ph idx="1" type="body"/>
          </p:nvPr>
        </p:nvSpPr>
        <p:spPr>
          <a:xfrm>
            <a:off x="311700" y="1121450"/>
            <a:ext cx="43881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e = genKey()</a:t>
            </a:r>
            <a:endParaRPr/>
          </a:p>
          <a:p>
            <a:pPr indent="-342900" lvl="0" marL="457200" marR="0" rtl="0" algn="l">
              <a:lnSpc>
                <a:spcPct val="115000"/>
              </a:lnSpc>
              <a:spcBef>
                <a:spcPts val="0"/>
              </a:spcBef>
              <a:spcAft>
                <a:spcPts val="0"/>
              </a:spcAft>
              <a:buSzPts val="1800"/>
              <a:buChar char="●"/>
            </a:pPr>
            <a:r>
              <a:rPr lang="en"/>
              <a:t>h = SHA-256(h || e.pub.serialize())</a:t>
            </a:r>
            <a:endParaRPr/>
          </a:p>
          <a:p>
            <a:pPr indent="-342900" lvl="0" marL="457200" marR="0" rtl="0" algn="l">
              <a:lnSpc>
                <a:spcPct val="115000"/>
              </a:lnSpc>
              <a:spcBef>
                <a:spcPts val="0"/>
              </a:spcBef>
              <a:spcAft>
                <a:spcPts val="0"/>
              </a:spcAft>
              <a:buSzPts val="1800"/>
              <a:buChar char="●"/>
            </a:pPr>
            <a:r>
              <a:rPr lang="en"/>
              <a:t>es = ECDH(e.priv, rs)</a:t>
            </a:r>
            <a:endParaRPr/>
          </a:p>
          <a:p>
            <a:pPr indent="-342900" lvl="0" marL="457200" marR="0" rtl="0" algn="l">
              <a:lnSpc>
                <a:spcPct val="115000"/>
              </a:lnSpc>
              <a:spcBef>
                <a:spcPts val="0"/>
              </a:spcBef>
              <a:spcAft>
                <a:spcPts val="0"/>
              </a:spcAft>
              <a:buSzPts val="1800"/>
              <a:buChar char="●"/>
            </a:pPr>
            <a:r>
              <a:rPr lang="en"/>
              <a:t>ck,tmp_k1 = HKDF(ck, es)</a:t>
            </a:r>
            <a:endParaRPr/>
          </a:p>
          <a:p>
            <a:pPr indent="-342900" lvl="0" marL="457200" marR="0" rtl="0" algn="l">
              <a:lnSpc>
                <a:spcPct val="115000"/>
              </a:lnSpc>
              <a:spcBef>
                <a:spcPts val="0"/>
              </a:spcBef>
              <a:spcAft>
                <a:spcPts val="0"/>
              </a:spcAft>
              <a:buSzPts val="1800"/>
              <a:buChar char="●"/>
            </a:pPr>
            <a:r>
              <a:rPr lang="en"/>
              <a:t>c = encrypt(tmp_k1,0,h,"")</a:t>
            </a:r>
            <a:endParaRPr/>
          </a:p>
          <a:p>
            <a:pPr indent="-342900" lvl="0" marL="457200" marR="0" rtl="0" algn="l">
              <a:lnSpc>
                <a:spcPct val="115000"/>
              </a:lnSpc>
              <a:spcBef>
                <a:spcPts val="0"/>
              </a:spcBef>
              <a:spcAft>
                <a:spcPts val="0"/>
              </a:spcAft>
              <a:buSzPts val="1800"/>
              <a:buChar char="●"/>
            </a:pPr>
            <a:r>
              <a:rPr lang="en"/>
              <a:t>h = SHA-256(h || c)</a:t>
            </a:r>
            <a:endParaRPr/>
          </a:p>
          <a:p>
            <a:pPr indent="0" lvl="0" marL="0" marR="0" rtl="0" algn="l">
              <a:lnSpc>
                <a:spcPct val="115000"/>
              </a:lnSpc>
              <a:spcBef>
                <a:spcPts val="1600"/>
              </a:spcBef>
              <a:spcAft>
                <a:spcPts val="0"/>
              </a:spcAft>
              <a:buNone/>
            </a:pPr>
            <a:r>
              <a:rPr lang="en"/>
              <a:t>Send m =0 || e.pub.serialize() || c</a:t>
            </a:r>
            <a:endParaRPr/>
          </a:p>
          <a:p>
            <a:pPr indent="0" lvl="0" marL="457200" marR="0" rtl="0" algn="l">
              <a:lnSpc>
                <a:spcPct val="115000"/>
              </a:lnSpc>
              <a:spcBef>
                <a:spcPts val="1600"/>
              </a:spcBef>
              <a:spcAft>
                <a:spcPts val="1600"/>
              </a:spcAft>
              <a:buNone/>
            </a:pPr>
            <a:r>
              <a:t/>
            </a:r>
            <a:endParaRPr/>
          </a:p>
        </p:txBody>
      </p:sp>
      <p:sp>
        <p:nvSpPr>
          <p:cNvPr id="1726" name="Google Shape;1726;p127"/>
          <p:cNvSpPr txBox="1"/>
          <p:nvPr>
            <p:ph idx="1" type="body"/>
          </p:nvPr>
        </p:nvSpPr>
        <p:spPr>
          <a:xfrm>
            <a:off x="4875600" y="1121450"/>
            <a:ext cx="39567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a:t>v, re, c = read(m)</a:t>
            </a:r>
            <a:endParaRPr/>
          </a:p>
          <a:p>
            <a:pPr indent="-342900" lvl="0" marL="457200" marR="0" rtl="0" algn="l">
              <a:lnSpc>
                <a:spcPct val="115000"/>
              </a:lnSpc>
              <a:spcBef>
                <a:spcPts val="0"/>
              </a:spcBef>
              <a:spcAft>
                <a:spcPts val="0"/>
              </a:spcAft>
              <a:buSzPts val="1800"/>
              <a:buChar char="●"/>
            </a:pPr>
            <a:r>
              <a:rPr lang="en"/>
              <a:t>h = SHA-256(h || re.serialize())</a:t>
            </a:r>
            <a:endParaRPr/>
          </a:p>
          <a:p>
            <a:pPr indent="-342900" lvl="0" marL="457200" marR="0" rtl="0" algn="l">
              <a:lnSpc>
                <a:spcPct val="115000"/>
              </a:lnSpc>
              <a:spcBef>
                <a:spcPts val="0"/>
              </a:spcBef>
              <a:spcAft>
                <a:spcPts val="0"/>
              </a:spcAft>
              <a:buSzPts val="1800"/>
              <a:buChar char="●"/>
            </a:pPr>
            <a:r>
              <a:rPr lang="en"/>
              <a:t>es = ECDH(s.priv, re)</a:t>
            </a:r>
            <a:endParaRPr/>
          </a:p>
          <a:p>
            <a:pPr indent="-342900" lvl="0" marL="457200" marR="0" rtl="0" algn="l">
              <a:lnSpc>
                <a:spcPct val="115000"/>
              </a:lnSpc>
              <a:spcBef>
                <a:spcPts val="0"/>
              </a:spcBef>
              <a:spcAft>
                <a:spcPts val="0"/>
              </a:spcAft>
              <a:buSzPts val="1800"/>
              <a:buChar char="●"/>
            </a:pPr>
            <a:r>
              <a:rPr lang="en"/>
              <a:t>ck, tmp_k1 = HKDF(ck, es)</a:t>
            </a:r>
            <a:endParaRPr/>
          </a:p>
          <a:p>
            <a:pPr indent="-342900" lvl="0" marL="457200" marR="0" rtl="0" algn="l">
              <a:lnSpc>
                <a:spcPct val="115000"/>
              </a:lnSpc>
              <a:spcBef>
                <a:spcPts val="0"/>
              </a:spcBef>
              <a:spcAft>
                <a:spcPts val="0"/>
              </a:spcAft>
              <a:buSzPts val="1800"/>
              <a:buChar char="●"/>
            </a:pPr>
            <a:r>
              <a:rPr lang="en"/>
              <a:t>p = decrypt(tmp_k1, 0, h, c)</a:t>
            </a:r>
            <a:endParaRPr/>
          </a:p>
          <a:p>
            <a:pPr indent="-342900" lvl="0" marL="457200" marR="0" rtl="0" algn="l">
              <a:lnSpc>
                <a:spcPct val="115000"/>
              </a:lnSpc>
              <a:spcBef>
                <a:spcPts val="0"/>
              </a:spcBef>
              <a:spcAft>
                <a:spcPts val="0"/>
              </a:spcAft>
              <a:buSzPts val="1800"/>
              <a:buChar char="●"/>
            </a:pPr>
            <a:r>
              <a:rPr lang="en"/>
              <a:t>h = SHA-256(h || c)</a:t>
            </a:r>
            <a:endParaRPr/>
          </a:p>
          <a:p>
            <a:pPr indent="0" lvl="0" marL="0" marR="0" rtl="0" algn="l">
              <a:lnSpc>
                <a:spcPct val="115000"/>
              </a:lnSpc>
              <a:spcBef>
                <a:spcPts val="1600"/>
              </a:spcBef>
              <a:spcAft>
                <a:spcPts val="0"/>
              </a:spcAft>
              <a:buNone/>
            </a:pPr>
            <a:r>
              <a:rPr lang="en"/>
              <a:t>Important! MAC check in decrypt. This allows us to know the authenticity of the ephemeral key e.</a:t>
            </a:r>
            <a:endParaRPr/>
          </a:p>
          <a:p>
            <a:pPr indent="0" lvl="0" marL="457200" marR="0" rtl="0" algn="l">
              <a:lnSpc>
                <a:spcPct val="115000"/>
              </a:lnSpc>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6">
                                            <p:txEl>
                                              <p:pRg end="0" st="0"/>
                                            </p:txEl>
                                          </p:spTgt>
                                        </p:tgtEl>
                                        <p:attrNameLst>
                                          <p:attrName>style.visibility</p:attrName>
                                        </p:attrNameLst>
                                      </p:cBhvr>
                                      <p:to>
                                        <p:strVal val="visible"/>
                                      </p:to>
                                    </p:set>
                                    <p:animEffect filter="fade" transition="in">
                                      <p:cBhvr>
                                        <p:cTn dur="1000"/>
                                        <p:tgtEl>
                                          <p:spTgt spid="172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6">
                                            <p:txEl>
                                              <p:pRg end="1" st="1"/>
                                            </p:txEl>
                                          </p:spTgt>
                                        </p:tgtEl>
                                        <p:attrNameLst>
                                          <p:attrName>style.visibility</p:attrName>
                                        </p:attrNameLst>
                                      </p:cBhvr>
                                      <p:to>
                                        <p:strVal val="visible"/>
                                      </p:to>
                                    </p:set>
                                    <p:animEffect filter="fade" transition="in">
                                      <p:cBhvr>
                                        <p:cTn dur="1000"/>
                                        <p:tgtEl>
                                          <p:spTgt spid="172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6">
                                            <p:txEl>
                                              <p:pRg end="2" st="2"/>
                                            </p:txEl>
                                          </p:spTgt>
                                        </p:tgtEl>
                                        <p:attrNameLst>
                                          <p:attrName>style.visibility</p:attrName>
                                        </p:attrNameLst>
                                      </p:cBhvr>
                                      <p:to>
                                        <p:strVal val="visible"/>
                                      </p:to>
                                    </p:set>
                                    <p:animEffect filter="fade" transition="in">
                                      <p:cBhvr>
                                        <p:cTn dur="1000"/>
                                        <p:tgtEl>
                                          <p:spTgt spid="172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6">
                                            <p:txEl>
                                              <p:pRg end="3" st="3"/>
                                            </p:txEl>
                                          </p:spTgt>
                                        </p:tgtEl>
                                        <p:attrNameLst>
                                          <p:attrName>style.visibility</p:attrName>
                                        </p:attrNameLst>
                                      </p:cBhvr>
                                      <p:to>
                                        <p:strVal val="visible"/>
                                      </p:to>
                                    </p:set>
                                    <p:animEffect filter="fade" transition="in">
                                      <p:cBhvr>
                                        <p:cTn dur="1000"/>
                                        <p:tgtEl>
                                          <p:spTgt spid="172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6">
                                            <p:txEl>
                                              <p:pRg end="4" st="4"/>
                                            </p:txEl>
                                          </p:spTgt>
                                        </p:tgtEl>
                                        <p:attrNameLst>
                                          <p:attrName>style.visibility</p:attrName>
                                        </p:attrNameLst>
                                      </p:cBhvr>
                                      <p:to>
                                        <p:strVal val="visible"/>
                                      </p:to>
                                    </p:set>
                                    <p:animEffect filter="fade" transition="in">
                                      <p:cBhvr>
                                        <p:cTn dur="1000"/>
                                        <p:tgtEl>
                                          <p:spTgt spid="172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6">
                                            <p:txEl>
                                              <p:pRg end="5" st="5"/>
                                            </p:txEl>
                                          </p:spTgt>
                                        </p:tgtEl>
                                        <p:attrNameLst>
                                          <p:attrName>style.visibility</p:attrName>
                                        </p:attrNameLst>
                                      </p:cBhvr>
                                      <p:to>
                                        <p:strVal val="visible"/>
                                      </p:to>
                                    </p:set>
                                    <p:animEffect filter="fade" transition="in">
                                      <p:cBhvr>
                                        <p:cTn dur="1000"/>
                                        <p:tgtEl>
                                          <p:spTgt spid="172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6">
                                            <p:txEl>
                                              <p:pRg end="6" st="6"/>
                                            </p:txEl>
                                          </p:spTgt>
                                        </p:tgtEl>
                                        <p:attrNameLst>
                                          <p:attrName>style.visibility</p:attrName>
                                        </p:attrNameLst>
                                      </p:cBhvr>
                                      <p:to>
                                        <p:strVal val="visible"/>
                                      </p:to>
                                    </p:set>
                                    <p:animEffect filter="fade" transition="in">
                                      <p:cBhvr>
                                        <p:cTn dur="1000"/>
                                        <p:tgtEl>
                                          <p:spTgt spid="172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6">
                                            <p:txEl>
                                              <p:pRg end="7" st="7"/>
                                            </p:txEl>
                                          </p:spTgt>
                                        </p:tgtEl>
                                        <p:attrNameLst>
                                          <p:attrName>style.visibility</p:attrName>
                                        </p:attrNameLst>
                                      </p:cBhvr>
                                      <p:to>
                                        <p:strVal val="visible"/>
                                      </p:to>
                                    </p:set>
                                    <p:animEffect filter="fade" transition="in">
                                      <p:cBhvr>
                                        <p:cTn dur="1000"/>
                                        <p:tgtEl>
                                          <p:spTgt spid="1726">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0" name="Shape 1730"/>
        <p:cNvGrpSpPr/>
        <p:nvPr/>
      </p:nvGrpSpPr>
      <p:grpSpPr>
        <a:xfrm>
          <a:off x="0" y="0"/>
          <a:ext cx="0" cy="0"/>
          <a:chOff x="0" y="0"/>
          <a:chExt cx="0" cy="0"/>
        </a:xfrm>
      </p:grpSpPr>
      <p:sp>
        <p:nvSpPr>
          <p:cNvPr id="1731" name="Google Shape;1731;p1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Remember senders e and receivers re are the same</a:t>
            </a:r>
            <a:endParaRPr/>
          </a:p>
        </p:txBody>
      </p:sp>
      <p:sp>
        <p:nvSpPr>
          <p:cNvPr id="1732" name="Google Shape;1732;p128"/>
          <p:cNvSpPr txBox="1"/>
          <p:nvPr>
            <p:ph idx="1" type="body"/>
          </p:nvPr>
        </p:nvSpPr>
        <p:spPr>
          <a:xfrm>
            <a:off x="311700" y="1121450"/>
            <a:ext cx="43881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e = genKey()</a:t>
            </a:r>
            <a:endParaRPr/>
          </a:p>
          <a:p>
            <a:pPr indent="-342900" lvl="0" marL="457200" marR="0" rtl="0" algn="l">
              <a:lnSpc>
                <a:spcPct val="115000"/>
              </a:lnSpc>
              <a:spcBef>
                <a:spcPts val="0"/>
              </a:spcBef>
              <a:spcAft>
                <a:spcPts val="0"/>
              </a:spcAft>
              <a:buSzPts val="1800"/>
              <a:buChar char="●"/>
            </a:pPr>
            <a:r>
              <a:rPr lang="en"/>
              <a:t>h = SHA-256(h || e.pub.serialize())</a:t>
            </a:r>
            <a:endParaRPr/>
          </a:p>
          <a:p>
            <a:pPr indent="-342900" lvl="0" marL="457200" marR="0" rtl="0" algn="l">
              <a:lnSpc>
                <a:spcPct val="115000"/>
              </a:lnSpc>
              <a:spcBef>
                <a:spcPts val="0"/>
              </a:spcBef>
              <a:spcAft>
                <a:spcPts val="0"/>
              </a:spcAft>
              <a:buSzPts val="1800"/>
              <a:buChar char="●"/>
            </a:pPr>
            <a:r>
              <a:rPr lang="en"/>
              <a:t>es = ECDH(e.priv, rs)</a:t>
            </a:r>
            <a:endParaRPr/>
          </a:p>
          <a:p>
            <a:pPr indent="-342900" lvl="0" marL="457200" marR="0" rtl="0" algn="l">
              <a:lnSpc>
                <a:spcPct val="115000"/>
              </a:lnSpc>
              <a:spcBef>
                <a:spcPts val="0"/>
              </a:spcBef>
              <a:spcAft>
                <a:spcPts val="0"/>
              </a:spcAft>
              <a:buSzPts val="1800"/>
              <a:buChar char="●"/>
            </a:pPr>
            <a:r>
              <a:rPr lang="en"/>
              <a:t>ck,tmp_k1 = HKDF(ck, es)</a:t>
            </a:r>
            <a:endParaRPr/>
          </a:p>
          <a:p>
            <a:pPr indent="-342900" lvl="0" marL="457200" marR="0" rtl="0" algn="l">
              <a:lnSpc>
                <a:spcPct val="115000"/>
              </a:lnSpc>
              <a:spcBef>
                <a:spcPts val="0"/>
              </a:spcBef>
              <a:spcAft>
                <a:spcPts val="0"/>
              </a:spcAft>
              <a:buSzPts val="1800"/>
              <a:buChar char="●"/>
            </a:pPr>
            <a:r>
              <a:rPr lang="en"/>
              <a:t>c = encrypt(tmp_k1,0,h,"")</a:t>
            </a:r>
            <a:endParaRPr/>
          </a:p>
          <a:p>
            <a:pPr indent="-342900" lvl="0" marL="457200" marR="0" rtl="0" algn="l">
              <a:lnSpc>
                <a:spcPct val="115000"/>
              </a:lnSpc>
              <a:spcBef>
                <a:spcPts val="0"/>
              </a:spcBef>
              <a:spcAft>
                <a:spcPts val="0"/>
              </a:spcAft>
              <a:buSzPts val="1800"/>
              <a:buChar char="●"/>
            </a:pPr>
            <a:r>
              <a:rPr lang="en"/>
              <a:t>h = SHA-256(h || c)</a:t>
            </a:r>
            <a:endParaRPr/>
          </a:p>
          <a:p>
            <a:pPr indent="0" lvl="0" marL="0" marR="0" rtl="0" algn="l">
              <a:lnSpc>
                <a:spcPct val="115000"/>
              </a:lnSpc>
              <a:spcBef>
                <a:spcPts val="1600"/>
              </a:spcBef>
              <a:spcAft>
                <a:spcPts val="0"/>
              </a:spcAft>
              <a:buNone/>
            </a:pPr>
            <a:r>
              <a:rPr lang="en"/>
              <a:t>Send m =0 || e.pub.serialize() || c</a:t>
            </a:r>
            <a:endParaRPr/>
          </a:p>
          <a:p>
            <a:pPr indent="0" lvl="0" marL="457200" marR="0" rtl="0" algn="l">
              <a:lnSpc>
                <a:spcPct val="115000"/>
              </a:lnSpc>
              <a:spcBef>
                <a:spcPts val="1600"/>
              </a:spcBef>
              <a:spcAft>
                <a:spcPts val="1600"/>
              </a:spcAft>
              <a:buNone/>
            </a:pPr>
            <a:r>
              <a:t/>
            </a:r>
            <a:endParaRPr/>
          </a:p>
        </p:txBody>
      </p:sp>
      <p:sp>
        <p:nvSpPr>
          <p:cNvPr id="1733" name="Google Shape;1733;p128"/>
          <p:cNvSpPr txBox="1"/>
          <p:nvPr>
            <p:ph idx="1" type="body"/>
          </p:nvPr>
        </p:nvSpPr>
        <p:spPr>
          <a:xfrm>
            <a:off x="4875600" y="1121450"/>
            <a:ext cx="39567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a:t>v, re, c = read(m)</a:t>
            </a:r>
            <a:endParaRPr/>
          </a:p>
          <a:p>
            <a:pPr indent="-342900" lvl="0" marL="457200" marR="0" rtl="0" algn="l">
              <a:lnSpc>
                <a:spcPct val="115000"/>
              </a:lnSpc>
              <a:spcBef>
                <a:spcPts val="0"/>
              </a:spcBef>
              <a:spcAft>
                <a:spcPts val="0"/>
              </a:spcAft>
              <a:buSzPts val="1800"/>
              <a:buChar char="●"/>
            </a:pPr>
            <a:r>
              <a:rPr lang="en"/>
              <a:t>h = SHA-256(h || re.serialize())</a:t>
            </a:r>
            <a:endParaRPr/>
          </a:p>
          <a:p>
            <a:pPr indent="-342900" lvl="0" marL="457200" marR="0" rtl="0" algn="l">
              <a:lnSpc>
                <a:spcPct val="115000"/>
              </a:lnSpc>
              <a:spcBef>
                <a:spcPts val="0"/>
              </a:spcBef>
              <a:spcAft>
                <a:spcPts val="0"/>
              </a:spcAft>
              <a:buSzPts val="1800"/>
              <a:buChar char="●"/>
            </a:pPr>
            <a:r>
              <a:rPr lang="en"/>
              <a:t>es = ECDH(s.priv, re)</a:t>
            </a:r>
            <a:endParaRPr/>
          </a:p>
          <a:p>
            <a:pPr indent="-342900" lvl="0" marL="457200" marR="0" rtl="0" algn="l">
              <a:lnSpc>
                <a:spcPct val="115000"/>
              </a:lnSpc>
              <a:spcBef>
                <a:spcPts val="0"/>
              </a:spcBef>
              <a:spcAft>
                <a:spcPts val="0"/>
              </a:spcAft>
              <a:buSzPts val="1800"/>
              <a:buChar char="●"/>
            </a:pPr>
            <a:r>
              <a:rPr lang="en"/>
              <a:t>ck, tmp_k1 = HKDF(ck, es)</a:t>
            </a:r>
            <a:endParaRPr/>
          </a:p>
          <a:p>
            <a:pPr indent="-342900" lvl="0" marL="457200" marR="0" rtl="0" algn="l">
              <a:lnSpc>
                <a:spcPct val="115000"/>
              </a:lnSpc>
              <a:spcBef>
                <a:spcPts val="0"/>
              </a:spcBef>
              <a:spcAft>
                <a:spcPts val="0"/>
              </a:spcAft>
              <a:buSzPts val="1800"/>
              <a:buChar char="●"/>
            </a:pPr>
            <a:r>
              <a:rPr lang="en"/>
              <a:t>p = decrypt(tmp_k1, 0, h, c)</a:t>
            </a:r>
            <a:endParaRPr/>
          </a:p>
          <a:p>
            <a:pPr indent="-342900" lvl="0" marL="457200" marR="0" rtl="0" algn="l">
              <a:lnSpc>
                <a:spcPct val="115000"/>
              </a:lnSpc>
              <a:spcBef>
                <a:spcPts val="0"/>
              </a:spcBef>
              <a:spcAft>
                <a:spcPts val="0"/>
              </a:spcAft>
              <a:buSzPts val="1800"/>
              <a:buChar char="●"/>
            </a:pPr>
            <a:r>
              <a:rPr lang="en"/>
              <a:t>h = SHA-256(h || c)</a:t>
            </a:r>
            <a:endParaRPr/>
          </a:p>
          <a:p>
            <a:pPr indent="0" lvl="0" marL="0" marR="0" rtl="0" algn="l">
              <a:lnSpc>
                <a:spcPct val="115000"/>
              </a:lnSpc>
              <a:spcBef>
                <a:spcPts val="1600"/>
              </a:spcBef>
              <a:spcAft>
                <a:spcPts val="0"/>
              </a:spcAft>
              <a:buNone/>
            </a:pPr>
            <a:r>
              <a:rPr lang="en"/>
              <a:t>Important! MAC check in decrypt. This allows us to know the authenticity of the ephemeral key e.</a:t>
            </a:r>
            <a:endParaRPr/>
          </a:p>
          <a:p>
            <a:pPr indent="0" lvl="0" marL="457200" marR="0" rtl="0" algn="l">
              <a:lnSpc>
                <a:spcPct val="115000"/>
              </a:lnSpc>
              <a:spcBef>
                <a:spcPts val="1600"/>
              </a:spcBef>
              <a:spcAft>
                <a:spcPts val="1600"/>
              </a:spcAft>
              <a:buNone/>
            </a:pPr>
            <a:r>
              <a:t/>
            </a:r>
            <a:endParaRPr/>
          </a:p>
        </p:txBody>
      </p:sp>
      <p:sp>
        <p:nvSpPr>
          <p:cNvPr id="1734" name="Google Shape;1734;p128"/>
          <p:cNvSpPr/>
          <p:nvPr/>
        </p:nvSpPr>
        <p:spPr>
          <a:xfrm>
            <a:off x="5617250" y="1182625"/>
            <a:ext cx="271200" cy="3780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28"/>
          <p:cNvSpPr/>
          <p:nvPr/>
        </p:nvSpPr>
        <p:spPr>
          <a:xfrm>
            <a:off x="766775" y="1182625"/>
            <a:ext cx="271200" cy="3780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9" name="Shape 1739"/>
        <p:cNvGrpSpPr/>
        <p:nvPr/>
      </p:nvGrpSpPr>
      <p:grpSpPr>
        <a:xfrm>
          <a:off x="0" y="0"/>
          <a:ext cx="0" cy="0"/>
          <a:chOff x="0" y="0"/>
          <a:chExt cx="0" cy="0"/>
        </a:xfrm>
      </p:grpSpPr>
      <p:sp>
        <p:nvSpPr>
          <p:cNvPr id="1740" name="Google Shape;1740;p1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That is exactly the DH-Key exchange</a:t>
            </a:r>
            <a:endParaRPr/>
          </a:p>
        </p:txBody>
      </p:sp>
      <p:sp>
        <p:nvSpPr>
          <p:cNvPr id="1741" name="Google Shape;1741;p129"/>
          <p:cNvSpPr txBox="1"/>
          <p:nvPr>
            <p:ph idx="1" type="body"/>
          </p:nvPr>
        </p:nvSpPr>
        <p:spPr>
          <a:xfrm>
            <a:off x="311700" y="1121450"/>
            <a:ext cx="43881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e = genKey()</a:t>
            </a:r>
            <a:endParaRPr/>
          </a:p>
          <a:p>
            <a:pPr indent="-342900" lvl="0" marL="457200" marR="0" rtl="0" algn="l">
              <a:lnSpc>
                <a:spcPct val="115000"/>
              </a:lnSpc>
              <a:spcBef>
                <a:spcPts val="0"/>
              </a:spcBef>
              <a:spcAft>
                <a:spcPts val="0"/>
              </a:spcAft>
              <a:buSzPts val="1800"/>
              <a:buChar char="●"/>
            </a:pPr>
            <a:r>
              <a:rPr lang="en"/>
              <a:t>h = SHA-256(h || e.pub.serialize())</a:t>
            </a:r>
            <a:endParaRPr/>
          </a:p>
          <a:p>
            <a:pPr indent="-342900" lvl="0" marL="457200" marR="0" rtl="0" algn="l">
              <a:lnSpc>
                <a:spcPct val="115000"/>
              </a:lnSpc>
              <a:spcBef>
                <a:spcPts val="0"/>
              </a:spcBef>
              <a:spcAft>
                <a:spcPts val="0"/>
              </a:spcAft>
              <a:buSzPts val="1800"/>
              <a:buChar char="●"/>
            </a:pPr>
            <a:r>
              <a:rPr lang="en"/>
              <a:t>es = ECDH(e.priv, rs)</a:t>
            </a:r>
            <a:endParaRPr/>
          </a:p>
          <a:p>
            <a:pPr indent="-342900" lvl="0" marL="457200" marR="0" rtl="0" algn="l">
              <a:lnSpc>
                <a:spcPct val="115000"/>
              </a:lnSpc>
              <a:spcBef>
                <a:spcPts val="0"/>
              </a:spcBef>
              <a:spcAft>
                <a:spcPts val="0"/>
              </a:spcAft>
              <a:buSzPts val="1800"/>
              <a:buChar char="●"/>
            </a:pPr>
            <a:r>
              <a:rPr lang="en"/>
              <a:t>ck,tmp_k1 = HKDF(ck, es)</a:t>
            </a:r>
            <a:endParaRPr/>
          </a:p>
          <a:p>
            <a:pPr indent="-342900" lvl="0" marL="457200" marR="0" rtl="0" algn="l">
              <a:lnSpc>
                <a:spcPct val="115000"/>
              </a:lnSpc>
              <a:spcBef>
                <a:spcPts val="0"/>
              </a:spcBef>
              <a:spcAft>
                <a:spcPts val="0"/>
              </a:spcAft>
              <a:buSzPts val="1800"/>
              <a:buChar char="●"/>
            </a:pPr>
            <a:r>
              <a:rPr lang="en"/>
              <a:t>c = encrypt(tmp_k1,0,h,"")</a:t>
            </a:r>
            <a:endParaRPr/>
          </a:p>
          <a:p>
            <a:pPr indent="-342900" lvl="0" marL="457200" marR="0" rtl="0" algn="l">
              <a:lnSpc>
                <a:spcPct val="115000"/>
              </a:lnSpc>
              <a:spcBef>
                <a:spcPts val="0"/>
              </a:spcBef>
              <a:spcAft>
                <a:spcPts val="0"/>
              </a:spcAft>
              <a:buSzPts val="1800"/>
              <a:buChar char="●"/>
            </a:pPr>
            <a:r>
              <a:rPr lang="en"/>
              <a:t>h = SHA-256(h || c)</a:t>
            </a:r>
            <a:endParaRPr/>
          </a:p>
          <a:p>
            <a:pPr indent="0" lvl="0" marL="0" marR="0" rtl="0" algn="l">
              <a:lnSpc>
                <a:spcPct val="115000"/>
              </a:lnSpc>
              <a:spcBef>
                <a:spcPts val="1600"/>
              </a:spcBef>
              <a:spcAft>
                <a:spcPts val="0"/>
              </a:spcAft>
              <a:buNone/>
            </a:pPr>
            <a:r>
              <a:rPr lang="en"/>
              <a:t>Send m =0 || e.pub.serialize() || c</a:t>
            </a:r>
            <a:endParaRPr/>
          </a:p>
          <a:p>
            <a:pPr indent="0" lvl="0" marL="457200" marR="0" rtl="0" algn="l">
              <a:lnSpc>
                <a:spcPct val="115000"/>
              </a:lnSpc>
              <a:spcBef>
                <a:spcPts val="1600"/>
              </a:spcBef>
              <a:spcAft>
                <a:spcPts val="1600"/>
              </a:spcAft>
              <a:buNone/>
            </a:pPr>
            <a:r>
              <a:t/>
            </a:r>
            <a:endParaRPr/>
          </a:p>
        </p:txBody>
      </p:sp>
      <p:sp>
        <p:nvSpPr>
          <p:cNvPr id="1742" name="Google Shape;1742;p129"/>
          <p:cNvSpPr txBox="1"/>
          <p:nvPr>
            <p:ph idx="1" type="body"/>
          </p:nvPr>
        </p:nvSpPr>
        <p:spPr>
          <a:xfrm>
            <a:off x="4875600" y="1121450"/>
            <a:ext cx="39567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a:t>v, re, c = read(m)</a:t>
            </a:r>
            <a:endParaRPr/>
          </a:p>
          <a:p>
            <a:pPr indent="-342900" lvl="0" marL="457200" marR="0" rtl="0" algn="l">
              <a:lnSpc>
                <a:spcPct val="115000"/>
              </a:lnSpc>
              <a:spcBef>
                <a:spcPts val="0"/>
              </a:spcBef>
              <a:spcAft>
                <a:spcPts val="0"/>
              </a:spcAft>
              <a:buSzPts val="1800"/>
              <a:buChar char="●"/>
            </a:pPr>
            <a:r>
              <a:rPr lang="en"/>
              <a:t>h = SHA-256(h || re.serialize())</a:t>
            </a:r>
            <a:endParaRPr/>
          </a:p>
          <a:p>
            <a:pPr indent="-342900" lvl="0" marL="457200" marR="0" rtl="0" algn="l">
              <a:lnSpc>
                <a:spcPct val="115000"/>
              </a:lnSpc>
              <a:spcBef>
                <a:spcPts val="0"/>
              </a:spcBef>
              <a:spcAft>
                <a:spcPts val="0"/>
              </a:spcAft>
              <a:buSzPts val="1800"/>
              <a:buChar char="●"/>
            </a:pPr>
            <a:r>
              <a:rPr lang="en"/>
              <a:t>es = ECDH(s.priv, re)</a:t>
            </a:r>
            <a:endParaRPr/>
          </a:p>
          <a:p>
            <a:pPr indent="-342900" lvl="0" marL="457200" marR="0" rtl="0" algn="l">
              <a:lnSpc>
                <a:spcPct val="115000"/>
              </a:lnSpc>
              <a:spcBef>
                <a:spcPts val="0"/>
              </a:spcBef>
              <a:spcAft>
                <a:spcPts val="0"/>
              </a:spcAft>
              <a:buSzPts val="1800"/>
              <a:buChar char="●"/>
            </a:pPr>
            <a:r>
              <a:rPr lang="en"/>
              <a:t>ck, tmp_k1 = HKDF(ck, es)</a:t>
            </a:r>
            <a:endParaRPr/>
          </a:p>
          <a:p>
            <a:pPr indent="-342900" lvl="0" marL="457200" marR="0" rtl="0" algn="l">
              <a:lnSpc>
                <a:spcPct val="115000"/>
              </a:lnSpc>
              <a:spcBef>
                <a:spcPts val="0"/>
              </a:spcBef>
              <a:spcAft>
                <a:spcPts val="0"/>
              </a:spcAft>
              <a:buSzPts val="1800"/>
              <a:buChar char="●"/>
            </a:pPr>
            <a:r>
              <a:rPr lang="en"/>
              <a:t>p = decrypt(tmp_k1, 0, h, c)</a:t>
            </a:r>
            <a:endParaRPr/>
          </a:p>
          <a:p>
            <a:pPr indent="-342900" lvl="0" marL="457200" marR="0" rtl="0" algn="l">
              <a:lnSpc>
                <a:spcPct val="115000"/>
              </a:lnSpc>
              <a:spcBef>
                <a:spcPts val="0"/>
              </a:spcBef>
              <a:spcAft>
                <a:spcPts val="0"/>
              </a:spcAft>
              <a:buSzPts val="1800"/>
              <a:buChar char="●"/>
            </a:pPr>
            <a:r>
              <a:rPr lang="en"/>
              <a:t>h = SHA-256(h || c)</a:t>
            </a:r>
            <a:endParaRPr/>
          </a:p>
          <a:p>
            <a:pPr indent="0" lvl="0" marL="0" marR="0" rtl="0" algn="l">
              <a:lnSpc>
                <a:spcPct val="115000"/>
              </a:lnSpc>
              <a:spcBef>
                <a:spcPts val="1600"/>
              </a:spcBef>
              <a:spcAft>
                <a:spcPts val="0"/>
              </a:spcAft>
              <a:buNone/>
            </a:pPr>
            <a:r>
              <a:rPr lang="en"/>
              <a:t>Important! MAC check in decrypt. This allows us to know the authenticity of the ephemeral key e.</a:t>
            </a:r>
            <a:endParaRPr/>
          </a:p>
          <a:p>
            <a:pPr indent="0" lvl="0" marL="457200" marR="0" rtl="0" algn="l">
              <a:lnSpc>
                <a:spcPct val="115000"/>
              </a:lnSpc>
              <a:spcBef>
                <a:spcPts val="1600"/>
              </a:spcBef>
              <a:spcAft>
                <a:spcPts val="1600"/>
              </a:spcAft>
              <a:buNone/>
            </a:pPr>
            <a:r>
              <a:t/>
            </a:r>
            <a:endParaRPr/>
          </a:p>
        </p:txBody>
      </p:sp>
      <p:sp>
        <p:nvSpPr>
          <p:cNvPr id="1743" name="Google Shape;1743;p129"/>
          <p:cNvSpPr/>
          <p:nvPr/>
        </p:nvSpPr>
        <p:spPr>
          <a:xfrm>
            <a:off x="5377900" y="1797000"/>
            <a:ext cx="2401800" cy="3780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29"/>
          <p:cNvSpPr/>
          <p:nvPr/>
        </p:nvSpPr>
        <p:spPr>
          <a:xfrm>
            <a:off x="758775" y="1797000"/>
            <a:ext cx="2440800" cy="3780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8" name="Shape 1748"/>
        <p:cNvGrpSpPr/>
        <p:nvPr/>
      </p:nvGrpSpPr>
      <p:grpSpPr>
        <a:xfrm>
          <a:off x="0" y="0"/>
          <a:ext cx="0" cy="0"/>
          <a:chOff x="0" y="0"/>
          <a:chExt cx="0" cy="0"/>
        </a:xfrm>
      </p:grpSpPr>
      <p:sp>
        <p:nvSpPr>
          <p:cNvPr id="1749" name="Google Shape;1749;p1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Noise protocol setup: Act 2  &lt;-- e, ee (50 bytes)</a:t>
            </a:r>
            <a:endParaRPr/>
          </a:p>
        </p:txBody>
      </p:sp>
      <p:sp>
        <p:nvSpPr>
          <p:cNvPr id="1750" name="Google Shape;1750;p130"/>
          <p:cNvSpPr txBox="1"/>
          <p:nvPr>
            <p:ph idx="1" type="body"/>
          </p:nvPr>
        </p:nvSpPr>
        <p:spPr>
          <a:xfrm>
            <a:off x="4875600" y="1136525"/>
            <a:ext cx="39567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e = genKey()</a:t>
            </a:r>
            <a:endParaRPr/>
          </a:p>
          <a:p>
            <a:pPr indent="-317500" lvl="1" marL="914400" marR="0" rtl="0" algn="l">
              <a:lnSpc>
                <a:spcPct val="115000"/>
              </a:lnSpc>
              <a:spcBef>
                <a:spcPts val="0"/>
              </a:spcBef>
              <a:spcAft>
                <a:spcPts val="0"/>
              </a:spcAft>
              <a:buSzPts val="1400"/>
              <a:buChar char="○"/>
            </a:pPr>
            <a:r>
              <a:rPr lang="en"/>
              <a:t>H = SHA-256(h || e.pub.serialize())</a:t>
            </a:r>
            <a:endParaRPr/>
          </a:p>
          <a:p>
            <a:pPr indent="-342900" lvl="0" marL="457200" marR="0" rtl="0" algn="l">
              <a:lnSpc>
                <a:spcPct val="115000"/>
              </a:lnSpc>
              <a:spcBef>
                <a:spcPts val="0"/>
              </a:spcBef>
              <a:spcAft>
                <a:spcPts val="0"/>
              </a:spcAft>
              <a:buSzPts val="1800"/>
              <a:buChar char="●"/>
            </a:pPr>
            <a:r>
              <a:rPr lang="en"/>
              <a:t>ee = ECDH(e.priv, re)</a:t>
            </a:r>
            <a:endParaRPr/>
          </a:p>
          <a:p>
            <a:pPr indent="-342900" lvl="0" marL="457200" marR="0" rtl="0" algn="l">
              <a:lnSpc>
                <a:spcPct val="115000"/>
              </a:lnSpc>
              <a:spcBef>
                <a:spcPts val="0"/>
              </a:spcBef>
              <a:spcAft>
                <a:spcPts val="0"/>
              </a:spcAft>
              <a:buSzPts val="1800"/>
              <a:buChar char="●"/>
            </a:pPr>
            <a:r>
              <a:rPr lang="en"/>
              <a:t>ck,tmp_k2 = HKDF(ck, ee)</a:t>
            </a:r>
            <a:endParaRPr/>
          </a:p>
          <a:p>
            <a:pPr indent="-342900" lvl="0" marL="457200" marR="0" rtl="0" algn="l">
              <a:lnSpc>
                <a:spcPct val="115000"/>
              </a:lnSpc>
              <a:spcBef>
                <a:spcPts val="0"/>
              </a:spcBef>
              <a:spcAft>
                <a:spcPts val="0"/>
              </a:spcAft>
              <a:buSzPts val="1800"/>
              <a:buChar char="●"/>
            </a:pPr>
            <a:r>
              <a:rPr lang="en"/>
              <a:t>c = encrypt(tmp_k2,0,h,"")</a:t>
            </a:r>
            <a:endParaRPr/>
          </a:p>
          <a:p>
            <a:pPr indent="-342900" lvl="0" marL="457200" marR="0" rtl="0" algn="l">
              <a:lnSpc>
                <a:spcPct val="115000"/>
              </a:lnSpc>
              <a:spcBef>
                <a:spcPts val="0"/>
              </a:spcBef>
              <a:spcAft>
                <a:spcPts val="0"/>
              </a:spcAft>
              <a:buSzPts val="1800"/>
              <a:buChar char="●"/>
            </a:pPr>
            <a:r>
              <a:rPr lang="en"/>
              <a:t>h = SHA-256(h || c)</a:t>
            </a:r>
            <a:endParaRPr/>
          </a:p>
          <a:p>
            <a:pPr indent="0" lvl="0" marL="0" marR="0" rtl="0" algn="l">
              <a:lnSpc>
                <a:spcPct val="115000"/>
              </a:lnSpc>
              <a:spcBef>
                <a:spcPts val="1600"/>
              </a:spcBef>
              <a:spcAft>
                <a:spcPts val="0"/>
              </a:spcAft>
              <a:buNone/>
            </a:pPr>
            <a:r>
              <a:rPr lang="en"/>
              <a:t>Send m =0 || e.pub.serialize() || c</a:t>
            </a:r>
            <a:endParaRPr/>
          </a:p>
          <a:p>
            <a:pPr indent="0" lvl="0" marL="457200" marR="0" rtl="0" algn="l">
              <a:lnSpc>
                <a:spcPct val="115000"/>
              </a:lnSpc>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0">
                                            <p:txEl>
                                              <p:pRg end="0" st="0"/>
                                            </p:txEl>
                                          </p:spTgt>
                                        </p:tgtEl>
                                        <p:attrNameLst>
                                          <p:attrName>style.visibility</p:attrName>
                                        </p:attrNameLst>
                                      </p:cBhvr>
                                      <p:to>
                                        <p:strVal val="visible"/>
                                      </p:to>
                                    </p:set>
                                    <p:animEffect filter="fade" transition="in">
                                      <p:cBhvr>
                                        <p:cTn dur="1000"/>
                                        <p:tgtEl>
                                          <p:spTgt spid="175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0">
                                            <p:txEl>
                                              <p:pRg end="1" st="1"/>
                                            </p:txEl>
                                          </p:spTgt>
                                        </p:tgtEl>
                                        <p:attrNameLst>
                                          <p:attrName>style.visibility</p:attrName>
                                        </p:attrNameLst>
                                      </p:cBhvr>
                                      <p:to>
                                        <p:strVal val="visible"/>
                                      </p:to>
                                    </p:set>
                                    <p:animEffect filter="fade" transition="in">
                                      <p:cBhvr>
                                        <p:cTn dur="1000"/>
                                        <p:tgtEl>
                                          <p:spTgt spid="175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0">
                                            <p:txEl>
                                              <p:pRg end="2" st="2"/>
                                            </p:txEl>
                                          </p:spTgt>
                                        </p:tgtEl>
                                        <p:attrNameLst>
                                          <p:attrName>style.visibility</p:attrName>
                                        </p:attrNameLst>
                                      </p:cBhvr>
                                      <p:to>
                                        <p:strVal val="visible"/>
                                      </p:to>
                                    </p:set>
                                    <p:animEffect filter="fade" transition="in">
                                      <p:cBhvr>
                                        <p:cTn dur="1000"/>
                                        <p:tgtEl>
                                          <p:spTgt spid="175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0">
                                            <p:txEl>
                                              <p:pRg end="3" st="3"/>
                                            </p:txEl>
                                          </p:spTgt>
                                        </p:tgtEl>
                                        <p:attrNameLst>
                                          <p:attrName>style.visibility</p:attrName>
                                        </p:attrNameLst>
                                      </p:cBhvr>
                                      <p:to>
                                        <p:strVal val="visible"/>
                                      </p:to>
                                    </p:set>
                                    <p:animEffect filter="fade" transition="in">
                                      <p:cBhvr>
                                        <p:cTn dur="1000"/>
                                        <p:tgtEl>
                                          <p:spTgt spid="175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0">
                                            <p:txEl>
                                              <p:pRg end="4" st="4"/>
                                            </p:txEl>
                                          </p:spTgt>
                                        </p:tgtEl>
                                        <p:attrNameLst>
                                          <p:attrName>style.visibility</p:attrName>
                                        </p:attrNameLst>
                                      </p:cBhvr>
                                      <p:to>
                                        <p:strVal val="visible"/>
                                      </p:to>
                                    </p:set>
                                    <p:animEffect filter="fade" transition="in">
                                      <p:cBhvr>
                                        <p:cTn dur="1000"/>
                                        <p:tgtEl>
                                          <p:spTgt spid="175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0">
                                            <p:txEl>
                                              <p:pRg end="5" st="5"/>
                                            </p:txEl>
                                          </p:spTgt>
                                        </p:tgtEl>
                                        <p:attrNameLst>
                                          <p:attrName>style.visibility</p:attrName>
                                        </p:attrNameLst>
                                      </p:cBhvr>
                                      <p:to>
                                        <p:strVal val="visible"/>
                                      </p:to>
                                    </p:set>
                                    <p:animEffect filter="fade" transition="in">
                                      <p:cBhvr>
                                        <p:cTn dur="1000"/>
                                        <p:tgtEl>
                                          <p:spTgt spid="175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0">
                                            <p:txEl>
                                              <p:pRg end="6" st="6"/>
                                            </p:txEl>
                                          </p:spTgt>
                                        </p:tgtEl>
                                        <p:attrNameLst>
                                          <p:attrName>style.visibility</p:attrName>
                                        </p:attrNameLst>
                                      </p:cBhvr>
                                      <p:to>
                                        <p:strVal val="visible"/>
                                      </p:to>
                                    </p:set>
                                    <p:animEffect filter="fade" transition="in">
                                      <p:cBhvr>
                                        <p:cTn dur="1000"/>
                                        <p:tgtEl>
                                          <p:spTgt spid="175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0">
                                            <p:txEl>
                                              <p:pRg end="7" st="7"/>
                                            </p:txEl>
                                          </p:spTgt>
                                        </p:tgtEl>
                                        <p:attrNameLst>
                                          <p:attrName>style.visibility</p:attrName>
                                        </p:attrNameLst>
                                      </p:cBhvr>
                                      <p:to>
                                        <p:strVal val="visible"/>
                                      </p:to>
                                    </p:set>
                                    <p:animEffect filter="fade" transition="in">
                                      <p:cBhvr>
                                        <p:cTn dur="1000"/>
                                        <p:tgtEl>
                                          <p:spTgt spid="1750">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4" name="Shape 1754"/>
        <p:cNvGrpSpPr/>
        <p:nvPr/>
      </p:nvGrpSpPr>
      <p:grpSpPr>
        <a:xfrm>
          <a:off x="0" y="0"/>
          <a:ext cx="0" cy="0"/>
          <a:chOff x="0" y="0"/>
          <a:chExt cx="0" cy="0"/>
        </a:xfrm>
      </p:grpSpPr>
      <p:sp>
        <p:nvSpPr>
          <p:cNvPr id="1755" name="Google Shape;1755;p1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Noise protocol setup: Act 2  &lt;-- e, ee (50 bytes)</a:t>
            </a:r>
            <a:endParaRPr/>
          </a:p>
        </p:txBody>
      </p:sp>
      <p:sp>
        <p:nvSpPr>
          <p:cNvPr id="1756" name="Google Shape;1756;p131"/>
          <p:cNvSpPr txBox="1"/>
          <p:nvPr>
            <p:ph idx="1" type="body"/>
          </p:nvPr>
        </p:nvSpPr>
        <p:spPr>
          <a:xfrm>
            <a:off x="4875600" y="1136525"/>
            <a:ext cx="39567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e = genKey()</a:t>
            </a:r>
            <a:endParaRPr/>
          </a:p>
          <a:p>
            <a:pPr indent="-317500" lvl="1" marL="914400" marR="0" rtl="0" algn="l">
              <a:lnSpc>
                <a:spcPct val="115000"/>
              </a:lnSpc>
              <a:spcBef>
                <a:spcPts val="0"/>
              </a:spcBef>
              <a:spcAft>
                <a:spcPts val="0"/>
              </a:spcAft>
              <a:buSzPts val="1400"/>
              <a:buChar char="○"/>
            </a:pPr>
            <a:r>
              <a:rPr lang="en"/>
              <a:t>H = SHA-256(h || e.pub.serialize())</a:t>
            </a:r>
            <a:endParaRPr/>
          </a:p>
          <a:p>
            <a:pPr indent="-342900" lvl="0" marL="457200" marR="0" rtl="0" algn="l">
              <a:lnSpc>
                <a:spcPct val="115000"/>
              </a:lnSpc>
              <a:spcBef>
                <a:spcPts val="0"/>
              </a:spcBef>
              <a:spcAft>
                <a:spcPts val="0"/>
              </a:spcAft>
              <a:buSzPts val="1800"/>
              <a:buChar char="●"/>
            </a:pPr>
            <a:r>
              <a:rPr lang="en"/>
              <a:t>ee = ECDH(e.priv, re)</a:t>
            </a:r>
            <a:endParaRPr/>
          </a:p>
          <a:p>
            <a:pPr indent="-342900" lvl="0" marL="457200" marR="0" rtl="0" algn="l">
              <a:lnSpc>
                <a:spcPct val="115000"/>
              </a:lnSpc>
              <a:spcBef>
                <a:spcPts val="0"/>
              </a:spcBef>
              <a:spcAft>
                <a:spcPts val="0"/>
              </a:spcAft>
              <a:buSzPts val="1800"/>
              <a:buChar char="●"/>
            </a:pPr>
            <a:r>
              <a:rPr lang="en"/>
              <a:t>ck,tmp_k2 = HKDF(ck, ee)</a:t>
            </a:r>
            <a:endParaRPr/>
          </a:p>
          <a:p>
            <a:pPr indent="-342900" lvl="0" marL="457200" marR="0" rtl="0" algn="l">
              <a:lnSpc>
                <a:spcPct val="115000"/>
              </a:lnSpc>
              <a:spcBef>
                <a:spcPts val="0"/>
              </a:spcBef>
              <a:spcAft>
                <a:spcPts val="0"/>
              </a:spcAft>
              <a:buSzPts val="1800"/>
              <a:buChar char="●"/>
            </a:pPr>
            <a:r>
              <a:rPr lang="en"/>
              <a:t>c = encrypt(tmp_k2,0,h,"")</a:t>
            </a:r>
            <a:endParaRPr/>
          </a:p>
          <a:p>
            <a:pPr indent="-342900" lvl="0" marL="457200" marR="0" rtl="0" algn="l">
              <a:lnSpc>
                <a:spcPct val="115000"/>
              </a:lnSpc>
              <a:spcBef>
                <a:spcPts val="0"/>
              </a:spcBef>
              <a:spcAft>
                <a:spcPts val="0"/>
              </a:spcAft>
              <a:buSzPts val="1800"/>
              <a:buChar char="●"/>
            </a:pPr>
            <a:r>
              <a:rPr lang="en"/>
              <a:t>h = SHA-256(h || c)</a:t>
            </a:r>
            <a:endParaRPr/>
          </a:p>
          <a:p>
            <a:pPr indent="0" lvl="0" marL="0" marR="0" rtl="0" algn="l">
              <a:lnSpc>
                <a:spcPct val="115000"/>
              </a:lnSpc>
              <a:spcBef>
                <a:spcPts val="1600"/>
              </a:spcBef>
              <a:spcAft>
                <a:spcPts val="0"/>
              </a:spcAft>
              <a:buNone/>
            </a:pPr>
            <a:r>
              <a:rPr lang="en"/>
              <a:t>Send m =0 || e.pub.serialize() || c</a:t>
            </a:r>
            <a:endParaRPr/>
          </a:p>
          <a:p>
            <a:pPr indent="0" lvl="0" marL="457200" marR="0" rtl="0" algn="l">
              <a:lnSpc>
                <a:spcPct val="115000"/>
              </a:lnSpc>
              <a:spcBef>
                <a:spcPts val="1600"/>
              </a:spcBef>
              <a:spcAft>
                <a:spcPts val="1600"/>
              </a:spcAft>
              <a:buNone/>
            </a:pPr>
            <a:r>
              <a:t/>
            </a:r>
            <a:endParaRPr/>
          </a:p>
        </p:txBody>
      </p:sp>
      <p:sp>
        <p:nvSpPr>
          <p:cNvPr id="1757" name="Google Shape;1757;p131"/>
          <p:cNvSpPr txBox="1"/>
          <p:nvPr>
            <p:ph idx="1" type="body"/>
          </p:nvPr>
        </p:nvSpPr>
        <p:spPr>
          <a:xfrm>
            <a:off x="311700" y="1136525"/>
            <a:ext cx="39567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a:t>v, re, c = read(m)</a:t>
            </a:r>
            <a:endParaRPr/>
          </a:p>
          <a:p>
            <a:pPr indent="-342900" lvl="0" marL="457200" marR="0" rtl="0" algn="l">
              <a:lnSpc>
                <a:spcPct val="115000"/>
              </a:lnSpc>
              <a:spcBef>
                <a:spcPts val="0"/>
              </a:spcBef>
              <a:spcAft>
                <a:spcPts val="0"/>
              </a:spcAft>
              <a:buSzPts val="1800"/>
              <a:buChar char="●"/>
            </a:pPr>
            <a:r>
              <a:rPr lang="en"/>
              <a:t>h = SHA-256(h || re.serialize())</a:t>
            </a:r>
            <a:endParaRPr/>
          </a:p>
          <a:p>
            <a:pPr indent="-342900" lvl="0" marL="457200" marR="0" rtl="0" algn="l">
              <a:lnSpc>
                <a:spcPct val="115000"/>
              </a:lnSpc>
              <a:spcBef>
                <a:spcPts val="0"/>
              </a:spcBef>
              <a:spcAft>
                <a:spcPts val="0"/>
              </a:spcAft>
              <a:buSzPts val="1800"/>
              <a:buChar char="●"/>
            </a:pPr>
            <a:r>
              <a:rPr lang="en"/>
              <a:t>ee = ECDH(e.priv, re)</a:t>
            </a:r>
            <a:endParaRPr/>
          </a:p>
          <a:p>
            <a:pPr indent="-342900" lvl="0" marL="457200" marR="0" rtl="0" algn="l">
              <a:lnSpc>
                <a:spcPct val="115000"/>
              </a:lnSpc>
              <a:spcBef>
                <a:spcPts val="0"/>
              </a:spcBef>
              <a:spcAft>
                <a:spcPts val="0"/>
              </a:spcAft>
              <a:buSzPts val="1800"/>
              <a:buChar char="●"/>
            </a:pPr>
            <a:r>
              <a:rPr lang="en"/>
              <a:t>ck, tmp_k2 = HKDF(ck, ee)</a:t>
            </a:r>
            <a:endParaRPr/>
          </a:p>
          <a:p>
            <a:pPr indent="-342900" lvl="0" marL="457200" marR="0" rtl="0" algn="l">
              <a:lnSpc>
                <a:spcPct val="115000"/>
              </a:lnSpc>
              <a:spcBef>
                <a:spcPts val="0"/>
              </a:spcBef>
              <a:spcAft>
                <a:spcPts val="0"/>
              </a:spcAft>
              <a:buSzPts val="1800"/>
              <a:buChar char="●"/>
            </a:pPr>
            <a:r>
              <a:rPr lang="en"/>
              <a:t>p = decrypt(tmp_k2, 0, h, c)</a:t>
            </a:r>
            <a:endParaRPr/>
          </a:p>
          <a:p>
            <a:pPr indent="-342900" lvl="0" marL="457200" marR="0" rtl="0" algn="l">
              <a:lnSpc>
                <a:spcPct val="115000"/>
              </a:lnSpc>
              <a:spcBef>
                <a:spcPts val="0"/>
              </a:spcBef>
              <a:spcAft>
                <a:spcPts val="0"/>
              </a:spcAft>
              <a:buSzPts val="1800"/>
              <a:buChar char="●"/>
            </a:pPr>
            <a:r>
              <a:rPr lang="en"/>
              <a:t>h = SHA-256(h || c)</a:t>
            </a:r>
            <a:endParaRPr/>
          </a:p>
          <a:p>
            <a:pPr indent="0" lvl="0" marL="0" marR="0" rtl="0" algn="l">
              <a:lnSpc>
                <a:spcPct val="115000"/>
              </a:lnSpc>
              <a:spcBef>
                <a:spcPts val="1600"/>
              </a:spcBef>
              <a:spcAft>
                <a:spcPts val="0"/>
              </a:spcAft>
              <a:buNone/>
            </a:pPr>
            <a:r>
              <a:rPr lang="en"/>
              <a:t>Important! MAC check in decrypt. This allows us to know the authenticity of the ephemeral key of the responder e.</a:t>
            </a:r>
            <a:endParaRPr/>
          </a:p>
          <a:p>
            <a:pPr indent="0" lvl="0" marL="457200" marR="0" rtl="0" algn="l">
              <a:lnSpc>
                <a:spcPct val="115000"/>
              </a:lnSpc>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7">
                                            <p:txEl>
                                              <p:pRg end="0" st="0"/>
                                            </p:txEl>
                                          </p:spTgt>
                                        </p:tgtEl>
                                        <p:attrNameLst>
                                          <p:attrName>style.visibility</p:attrName>
                                        </p:attrNameLst>
                                      </p:cBhvr>
                                      <p:to>
                                        <p:strVal val="visible"/>
                                      </p:to>
                                    </p:set>
                                    <p:animEffect filter="fade" transition="in">
                                      <p:cBhvr>
                                        <p:cTn dur="1000"/>
                                        <p:tgtEl>
                                          <p:spTgt spid="17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7">
                                            <p:txEl>
                                              <p:pRg end="1" st="1"/>
                                            </p:txEl>
                                          </p:spTgt>
                                        </p:tgtEl>
                                        <p:attrNameLst>
                                          <p:attrName>style.visibility</p:attrName>
                                        </p:attrNameLst>
                                      </p:cBhvr>
                                      <p:to>
                                        <p:strVal val="visible"/>
                                      </p:to>
                                    </p:set>
                                    <p:animEffect filter="fade" transition="in">
                                      <p:cBhvr>
                                        <p:cTn dur="1000"/>
                                        <p:tgtEl>
                                          <p:spTgt spid="17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7">
                                            <p:txEl>
                                              <p:pRg end="2" st="2"/>
                                            </p:txEl>
                                          </p:spTgt>
                                        </p:tgtEl>
                                        <p:attrNameLst>
                                          <p:attrName>style.visibility</p:attrName>
                                        </p:attrNameLst>
                                      </p:cBhvr>
                                      <p:to>
                                        <p:strVal val="visible"/>
                                      </p:to>
                                    </p:set>
                                    <p:animEffect filter="fade" transition="in">
                                      <p:cBhvr>
                                        <p:cTn dur="1000"/>
                                        <p:tgtEl>
                                          <p:spTgt spid="175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7">
                                            <p:txEl>
                                              <p:pRg end="3" st="3"/>
                                            </p:txEl>
                                          </p:spTgt>
                                        </p:tgtEl>
                                        <p:attrNameLst>
                                          <p:attrName>style.visibility</p:attrName>
                                        </p:attrNameLst>
                                      </p:cBhvr>
                                      <p:to>
                                        <p:strVal val="visible"/>
                                      </p:to>
                                    </p:set>
                                    <p:animEffect filter="fade" transition="in">
                                      <p:cBhvr>
                                        <p:cTn dur="1000"/>
                                        <p:tgtEl>
                                          <p:spTgt spid="175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7">
                                            <p:txEl>
                                              <p:pRg end="4" st="4"/>
                                            </p:txEl>
                                          </p:spTgt>
                                        </p:tgtEl>
                                        <p:attrNameLst>
                                          <p:attrName>style.visibility</p:attrName>
                                        </p:attrNameLst>
                                      </p:cBhvr>
                                      <p:to>
                                        <p:strVal val="visible"/>
                                      </p:to>
                                    </p:set>
                                    <p:animEffect filter="fade" transition="in">
                                      <p:cBhvr>
                                        <p:cTn dur="1000"/>
                                        <p:tgtEl>
                                          <p:spTgt spid="175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7">
                                            <p:txEl>
                                              <p:pRg end="5" st="5"/>
                                            </p:txEl>
                                          </p:spTgt>
                                        </p:tgtEl>
                                        <p:attrNameLst>
                                          <p:attrName>style.visibility</p:attrName>
                                        </p:attrNameLst>
                                      </p:cBhvr>
                                      <p:to>
                                        <p:strVal val="visible"/>
                                      </p:to>
                                    </p:set>
                                    <p:animEffect filter="fade" transition="in">
                                      <p:cBhvr>
                                        <p:cTn dur="1000"/>
                                        <p:tgtEl>
                                          <p:spTgt spid="175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7">
                                            <p:txEl>
                                              <p:pRg end="6" st="6"/>
                                            </p:txEl>
                                          </p:spTgt>
                                        </p:tgtEl>
                                        <p:attrNameLst>
                                          <p:attrName>style.visibility</p:attrName>
                                        </p:attrNameLst>
                                      </p:cBhvr>
                                      <p:to>
                                        <p:strVal val="visible"/>
                                      </p:to>
                                    </p:set>
                                    <p:animEffect filter="fade" transition="in">
                                      <p:cBhvr>
                                        <p:cTn dur="1000"/>
                                        <p:tgtEl>
                                          <p:spTgt spid="175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7">
                                            <p:txEl>
                                              <p:pRg end="7" st="7"/>
                                            </p:txEl>
                                          </p:spTgt>
                                        </p:tgtEl>
                                        <p:attrNameLst>
                                          <p:attrName>style.visibility</p:attrName>
                                        </p:attrNameLst>
                                      </p:cBhvr>
                                      <p:to>
                                        <p:strVal val="visible"/>
                                      </p:to>
                                    </p:set>
                                    <p:animEffect filter="fade" transition="in">
                                      <p:cBhvr>
                                        <p:cTn dur="1000"/>
                                        <p:tgtEl>
                                          <p:spTgt spid="1757">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1" name="Shape 1761"/>
        <p:cNvGrpSpPr/>
        <p:nvPr/>
      </p:nvGrpSpPr>
      <p:grpSpPr>
        <a:xfrm>
          <a:off x="0" y="0"/>
          <a:ext cx="0" cy="0"/>
          <a:chOff x="0" y="0"/>
          <a:chExt cx="0" cy="0"/>
        </a:xfrm>
      </p:grpSpPr>
      <p:sp>
        <p:nvSpPr>
          <p:cNvPr id="1762" name="Google Shape;1762;p132"/>
          <p:cNvSpPr/>
          <p:nvPr/>
        </p:nvSpPr>
        <p:spPr>
          <a:xfrm>
            <a:off x="255325" y="1787300"/>
            <a:ext cx="8657400" cy="359100"/>
          </a:xfrm>
          <a:prstGeom prst="rect">
            <a:avLst/>
          </a:prstGeom>
          <a:solidFill>
            <a:srgbClr val="F3F3F3"/>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Pay attention to the notation of e, re and ee</a:t>
            </a:r>
            <a:endParaRPr/>
          </a:p>
        </p:txBody>
      </p:sp>
      <p:sp>
        <p:nvSpPr>
          <p:cNvPr id="1764" name="Google Shape;1764;p132"/>
          <p:cNvSpPr txBox="1"/>
          <p:nvPr>
            <p:ph idx="1" type="body"/>
          </p:nvPr>
        </p:nvSpPr>
        <p:spPr>
          <a:xfrm>
            <a:off x="4875600" y="1136525"/>
            <a:ext cx="39567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e = genKey()</a:t>
            </a:r>
            <a:endParaRPr/>
          </a:p>
          <a:p>
            <a:pPr indent="-317500" lvl="1" marL="914400" marR="0" rtl="0" algn="l">
              <a:lnSpc>
                <a:spcPct val="115000"/>
              </a:lnSpc>
              <a:spcBef>
                <a:spcPts val="0"/>
              </a:spcBef>
              <a:spcAft>
                <a:spcPts val="0"/>
              </a:spcAft>
              <a:buSzPts val="1400"/>
              <a:buChar char="○"/>
            </a:pPr>
            <a:r>
              <a:rPr lang="en"/>
              <a:t>H = SHA-256(h || e.pub.serialize())</a:t>
            </a:r>
            <a:endParaRPr/>
          </a:p>
          <a:p>
            <a:pPr indent="-342900" lvl="0" marL="457200" marR="0" rtl="0" algn="l">
              <a:lnSpc>
                <a:spcPct val="115000"/>
              </a:lnSpc>
              <a:spcBef>
                <a:spcPts val="0"/>
              </a:spcBef>
              <a:spcAft>
                <a:spcPts val="0"/>
              </a:spcAft>
              <a:buSzPts val="1800"/>
              <a:buChar char="●"/>
            </a:pPr>
            <a:r>
              <a:rPr lang="en"/>
              <a:t>ee = ECDH(e.priv, re)</a:t>
            </a:r>
            <a:endParaRPr/>
          </a:p>
          <a:p>
            <a:pPr indent="-342900" lvl="0" marL="457200" marR="0" rtl="0" algn="l">
              <a:lnSpc>
                <a:spcPct val="115000"/>
              </a:lnSpc>
              <a:spcBef>
                <a:spcPts val="0"/>
              </a:spcBef>
              <a:spcAft>
                <a:spcPts val="0"/>
              </a:spcAft>
              <a:buSzPts val="1800"/>
              <a:buChar char="●"/>
            </a:pPr>
            <a:r>
              <a:rPr lang="en"/>
              <a:t>ck,tmp_k2 = HKDF(ck, ee)</a:t>
            </a:r>
            <a:endParaRPr/>
          </a:p>
          <a:p>
            <a:pPr indent="-342900" lvl="0" marL="457200" marR="0" rtl="0" algn="l">
              <a:lnSpc>
                <a:spcPct val="115000"/>
              </a:lnSpc>
              <a:spcBef>
                <a:spcPts val="0"/>
              </a:spcBef>
              <a:spcAft>
                <a:spcPts val="0"/>
              </a:spcAft>
              <a:buSzPts val="1800"/>
              <a:buChar char="●"/>
            </a:pPr>
            <a:r>
              <a:rPr lang="en"/>
              <a:t>c = encrypt(tmp_k2,0,h,"")</a:t>
            </a:r>
            <a:endParaRPr/>
          </a:p>
          <a:p>
            <a:pPr indent="-342900" lvl="0" marL="457200" marR="0" rtl="0" algn="l">
              <a:lnSpc>
                <a:spcPct val="115000"/>
              </a:lnSpc>
              <a:spcBef>
                <a:spcPts val="0"/>
              </a:spcBef>
              <a:spcAft>
                <a:spcPts val="0"/>
              </a:spcAft>
              <a:buSzPts val="1800"/>
              <a:buChar char="●"/>
            </a:pPr>
            <a:r>
              <a:rPr lang="en"/>
              <a:t>h = SHA-256(h || c)</a:t>
            </a:r>
            <a:endParaRPr/>
          </a:p>
          <a:p>
            <a:pPr indent="0" lvl="0" marL="0" marR="0" rtl="0" algn="l">
              <a:lnSpc>
                <a:spcPct val="115000"/>
              </a:lnSpc>
              <a:spcBef>
                <a:spcPts val="1600"/>
              </a:spcBef>
              <a:spcAft>
                <a:spcPts val="0"/>
              </a:spcAft>
              <a:buNone/>
            </a:pPr>
            <a:r>
              <a:rPr lang="en"/>
              <a:t>Send m =0 || e.pub.serialize() || c</a:t>
            </a:r>
            <a:endParaRPr/>
          </a:p>
          <a:p>
            <a:pPr indent="0" lvl="0" marL="457200" marR="0" rtl="0" algn="l">
              <a:lnSpc>
                <a:spcPct val="115000"/>
              </a:lnSpc>
              <a:spcBef>
                <a:spcPts val="1600"/>
              </a:spcBef>
              <a:spcAft>
                <a:spcPts val="1600"/>
              </a:spcAft>
              <a:buNone/>
            </a:pPr>
            <a:r>
              <a:t/>
            </a:r>
            <a:endParaRPr/>
          </a:p>
        </p:txBody>
      </p:sp>
      <p:sp>
        <p:nvSpPr>
          <p:cNvPr id="1765" name="Google Shape;1765;p132"/>
          <p:cNvSpPr txBox="1"/>
          <p:nvPr>
            <p:ph idx="1" type="body"/>
          </p:nvPr>
        </p:nvSpPr>
        <p:spPr>
          <a:xfrm>
            <a:off x="311700" y="1136525"/>
            <a:ext cx="39567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a:t>v, re, c = read(m)</a:t>
            </a:r>
            <a:endParaRPr/>
          </a:p>
          <a:p>
            <a:pPr indent="-342900" lvl="0" marL="457200" marR="0" rtl="0" algn="l">
              <a:lnSpc>
                <a:spcPct val="115000"/>
              </a:lnSpc>
              <a:spcBef>
                <a:spcPts val="0"/>
              </a:spcBef>
              <a:spcAft>
                <a:spcPts val="0"/>
              </a:spcAft>
              <a:buSzPts val="1800"/>
              <a:buChar char="●"/>
            </a:pPr>
            <a:r>
              <a:rPr lang="en"/>
              <a:t>h = SHA-256(h || re.serialize())</a:t>
            </a:r>
            <a:endParaRPr/>
          </a:p>
          <a:p>
            <a:pPr indent="-342900" lvl="0" marL="457200" marR="0" rtl="0" algn="l">
              <a:lnSpc>
                <a:spcPct val="115000"/>
              </a:lnSpc>
              <a:spcBef>
                <a:spcPts val="0"/>
              </a:spcBef>
              <a:spcAft>
                <a:spcPts val="0"/>
              </a:spcAft>
              <a:buSzPts val="1800"/>
              <a:buChar char="●"/>
            </a:pPr>
            <a:r>
              <a:rPr lang="en"/>
              <a:t>ee = ECDH(e.priv, re)</a:t>
            </a:r>
            <a:endParaRPr/>
          </a:p>
          <a:p>
            <a:pPr indent="-342900" lvl="0" marL="457200" marR="0" rtl="0" algn="l">
              <a:lnSpc>
                <a:spcPct val="115000"/>
              </a:lnSpc>
              <a:spcBef>
                <a:spcPts val="0"/>
              </a:spcBef>
              <a:spcAft>
                <a:spcPts val="0"/>
              </a:spcAft>
              <a:buSzPts val="1800"/>
              <a:buChar char="●"/>
            </a:pPr>
            <a:r>
              <a:rPr lang="en"/>
              <a:t>ck, tmp_k2 = HKDF(ck, ee)</a:t>
            </a:r>
            <a:endParaRPr/>
          </a:p>
          <a:p>
            <a:pPr indent="-342900" lvl="0" marL="457200" marR="0" rtl="0" algn="l">
              <a:lnSpc>
                <a:spcPct val="115000"/>
              </a:lnSpc>
              <a:spcBef>
                <a:spcPts val="0"/>
              </a:spcBef>
              <a:spcAft>
                <a:spcPts val="0"/>
              </a:spcAft>
              <a:buSzPts val="1800"/>
              <a:buChar char="●"/>
            </a:pPr>
            <a:r>
              <a:rPr lang="en"/>
              <a:t>p = decrypt(tmp_k2, 0, h, c)</a:t>
            </a:r>
            <a:endParaRPr/>
          </a:p>
          <a:p>
            <a:pPr indent="-342900" lvl="0" marL="457200" marR="0" rtl="0" algn="l">
              <a:lnSpc>
                <a:spcPct val="115000"/>
              </a:lnSpc>
              <a:spcBef>
                <a:spcPts val="0"/>
              </a:spcBef>
              <a:spcAft>
                <a:spcPts val="0"/>
              </a:spcAft>
              <a:buSzPts val="1800"/>
              <a:buChar char="●"/>
            </a:pPr>
            <a:r>
              <a:rPr lang="en"/>
              <a:t>h = SHA-256(h || c)</a:t>
            </a:r>
            <a:endParaRPr/>
          </a:p>
          <a:p>
            <a:pPr indent="0" lvl="0" marL="0" marR="0" rtl="0" algn="l">
              <a:lnSpc>
                <a:spcPct val="115000"/>
              </a:lnSpc>
              <a:spcBef>
                <a:spcPts val="1600"/>
              </a:spcBef>
              <a:spcAft>
                <a:spcPts val="0"/>
              </a:spcAft>
              <a:buNone/>
            </a:pPr>
            <a:r>
              <a:rPr lang="en"/>
              <a:t>Important! MAC check in decrypt. This allows us to know the authenticity of the ephemeral key of the responder e.</a:t>
            </a:r>
            <a:endParaRPr/>
          </a:p>
          <a:p>
            <a:pPr indent="0" lvl="0" marL="457200" marR="0" rtl="0" algn="l">
              <a:lnSpc>
                <a:spcPct val="115000"/>
              </a:lnSpc>
              <a:spcBef>
                <a:spcPts val="1600"/>
              </a:spcBef>
              <a:spcAft>
                <a:spcPts val="1600"/>
              </a:spcAft>
              <a:buNone/>
            </a:pPr>
            <a:r>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9" name="Shape 1769"/>
        <p:cNvGrpSpPr/>
        <p:nvPr/>
      </p:nvGrpSpPr>
      <p:grpSpPr>
        <a:xfrm>
          <a:off x="0" y="0"/>
          <a:ext cx="0" cy="0"/>
          <a:chOff x="0" y="0"/>
          <a:chExt cx="0" cy="0"/>
        </a:xfrm>
      </p:grpSpPr>
      <p:sp>
        <p:nvSpPr>
          <p:cNvPr id="1770" name="Google Shape;1770;p1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Noise protocol setup: Act 3  --&gt; s, se (66 bytes)</a:t>
            </a:r>
            <a:endParaRPr/>
          </a:p>
        </p:txBody>
      </p:sp>
      <p:sp>
        <p:nvSpPr>
          <p:cNvPr id="1771" name="Google Shape;1771;p133"/>
          <p:cNvSpPr txBox="1"/>
          <p:nvPr>
            <p:ph idx="1" type="body"/>
          </p:nvPr>
        </p:nvSpPr>
        <p:spPr>
          <a:xfrm>
            <a:off x="0" y="1416675"/>
            <a:ext cx="51714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c = encrypt(tmp_k2, 1, h, s.pub.serialize())</a:t>
            </a:r>
            <a:endParaRPr/>
          </a:p>
          <a:p>
            <a:pPr indent="-342900" lvl="0" marL="457200" marR="0" rtl="0" algn="l">
              <a:lnSpc>
                <a:spcPct val="115000"/>
              </a:lnSpc>
              <a:spcBef>
                <a:spcPts val="0"/>
              </a:spcBef>
              <a:spcAft>
                <a:spcPts val="0"/>
              </a:spcAft>
              <a:buSzPts val="1800"/>
              <a:buChar char="●"/>
            </a:pPr>
            <a:r>
              <a:rPr lang="en"/>
              <a:t>h = SHA-256(h || c)</a:t>
            </a:r>
            <a:endParaRPr/>
          </a:p>
          <a:p>
            <a:pPr indent="-342900" lvl="0" marL="457200" rtl="0" algn="l">
              <a:spcBef>
                <a:spcPts val="0"/>
              </a:spcBef>
              <a:spcAft>
                <a:spcPts val="0"/>
              </a:spcAft>
              <a:buSzPts val="1800"/>
              <a:buChar char="●"/>
            </a:pPr>
            <a:r>
              <a:rPr lang="en"/>
              <a:t>se = ECDH(s.priv, re)</a:t>
            </a:r>
            <a:endParaRPr/>
          </a:p>
          <a:p>
            <a:pPr indent="-342900" lvl="0" marL="457200" rtl="0" algn="l">
              <a:spcBef>
                <a:spcPts val="0"/>
              </a:spcBef>
              <a:spcAft>
                <a:spcPts val="0"/>
              </a:spcAft>
              <a:buSzPts val="1800"/>
              <a:buChar char="●"/>
            </a:pPr>
            <a:r>
              <a:rPr lang="en"/>
              <a:t>ck,tmp_k3 = HKDF(ck, se)</a:t>
            </a:r>
            <a:endParaRPr/>
          </a:p>
          <a:p>
            <a:pPr indent="-342900" lvl="0" marL="457200" rtl="0" algn="l">
              <a:spcBef>
                <a:spcPts val="0"/>
              </a:spcBef>
              <a:spcAft>
                <a:spcPts val="0"/>
              </a:spcAft>
              <a:buSzPts val="1800"/>
              <a:buChar char="●"/>
            </a:pPr>
            <a:r>
              <a:rPr lang="en"/>
              <a:t>t = encrypt(temp_k3, 0, h, "")</a:t>
            </a:r>
            <a:endParaRPr/>
          </a:p>
          <a:p>
            <a:pPr indent="-342900" lvl="0" marL="457200" rtl="0" algn="l">
              <a:spcBef>
                <a:spcPts val="0"/>
              </a:spcBef>
              <a:spcAft>
                <a:spcPts val="0"/>
              </a:spcAft>
              <a:buSzPts val="1800"/>
              <a:buChar char="●"/>
            </a:pPr>
            <a:r>
              <a:rPr lang="en"/>
              <a:t>sk,rk = HKDF(ck, "")</a:t>
            </a:r>
            <a:endParaRPr/>
          </a:p>
          <a:p>
            <a:pPr indent="-342900" lvl="0" marL="457200" rtl="0" algn="l">
              <a:spcBef>
                <a:spcPts val="0"/>
              </a:spcBef>
              <a:spcAft>
                <a:spcPts val="0"/>
              </a:spcAft>
              <a:buSzPts val="1800"/>
              <a:buChar char="●"/>
            </a:pPr>
            <a:r>
              <a:rPr lang="en"/>
              <a:t>c = encrypt(tmp_k1, 0, h, "")</a:t>
            </a:r>
            <a:endParaRPr/>
          </a:p>
          <a:p>
            <a:pPr indent="-342900" lvl="0" marL="457200" marR="0" rtl="0" algn="l">
              <a:lnSpc>
                <a:spcPct val="115000"/>
              </a:lnSpc>
              <a:spcBef>
                <a:spcPts val="0"/>
              </a:spcBef>
              <a:spcAft>
                <a:spcPts val="0"/>
              </a:spcAft>
              <a:buSzPts val="1800"/>
              <a:buChar char="●"/>
            </a:pPr>
            <a:r>
              <a:rPr lang="en"/>
              <a:t>rn = 0, sn = 0</a:t>
            </a:r>
            <a:endParaRPr/>
          </a:p>
          <a:p>
            <a:pPr indent="0" lvl="0" marL="0" marR="0" rtl="0" algn="l">
              <a:lnSpc>
                <a:spcPct val="115000"/>
              </a:lnSpc>
              <a:spcBef>
                <a:spcPts val="1600"/>
              </a:spcBef>
              <a:spcAft>
                <a:spcPts val="0"/>
              </a:spcAft>
              <a:buNone/>
            </a:pPr>
            <a:r>
              <a:rPr lang="en"/>
              <a:t>Send m =0 || c || t</a:t>
            </a:r>
            <a:endParaRPr/>
          </a:p>
          <a:p>
            <a:pPr indent="0" lvl="0" marL="457200" marR="0" rtl="0" algn="l">
              <a:lnSpc>
                <a:spcPct val="115000"/>
              </a:lnSpc>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1">
                                            <p:txEl>
                                              <p:pRg end="0" st="0"/>
                                            </p:txEl>
                                          </p:spTgt>
                                        </p:tgtEl>
                                        <p:attrNameLst>
                                          <p:attrName>style.visibility</p:attrName>
                                        </p:attrNameLst>
                                      </p:cBhvr>
                                      <p:to>
                                        <p:strVal val="visible"/>
                                      </p:to>
                                    </p:set>
                                    <p:animEffect filter="fade" transition="in">
                                      <p:cBhvr>
                                        <p:cTn dur="1000"/>
                                        <p:tgtEl>
                                          <p:spTgt spid="177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1">
                                            <p:txEl>
                                              <p:pRg end="1" st="1"/>
                                            </p:txEl>
                                          </p:spTgt>
                                        </p:tgtEl>
                                        <p:attrNameLst>
                                          <p:attrName>style.visibility</p:attrName>
                                        </p:attrNameLst>
                                      </p:cBhvr>
                                      <p:to>
                                        <p:strVal val="visible"/>
                                      </p:to>
                                    </p:set>
                                    <p:animEffect filter="fade" transition="in">
                                      <p:cBhvr>
                                        <p:cTn dur="1000"/>
                                        <p:tgtEl>
                                          <p:spTgt spid="177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1">
                                            <p:txEl>
                                              <p:pRg end="2" st="2"/>
                                            </p:txEl>
                                          </p:spTgt>
                                        </p:tgtEl>
                                        <p:attrNameLst>
                                          <p:attrName>style.visibility</p:attrName>
                                        </p:attrNameLst>
                                      </p:cBhvr>
                                      <p:to>
                                        <p:strVal val="visible"/>
                                      </p:to>
                                    </p:set>
                                    <p:animEffect filter="fade" transition="in">
                                      <p:cBhvr>
                                        <p:cTn dur="1000"/>
                                        <p:tgtEl>
                                          <p:spTgt spid="177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1">
                                            <p:txEl>
                                              <p:pRg end="3" st="3"/>
                                            </p:txEl>
                                          </p:spTgt>
                                        </p:tgtEl>
                                        <p:attrNameLst>
                                          <p:attrName>style.visibility</p:attrName>
                                        </p:attrNameLst>
                                      </p:cBhvr>
                                      <p:to>
                                        <p:strVal val="visible"/>
                                      </p:to>
                                    </p:set>
                                    <p:animEffect filter="fade" transition="in">
                                      <p:cBhvr>
                                        <p:cTn dur="1000"/>
                                        <p:tgtEl>
                                          <p:spTgt spid="177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1">
                                            <p:txEl>
                                              <p:pRg end="4" st="4"/>
                                            </p:txEl>
                                          </p:spTgt>
                                        </p:tgtEl>
                                        <p:attrNameLst>
                                          <p:attrName>style.visibility</p:attrName>
                                        </p:attrNameLst>
                                      </p:cBhvr>
                                      <p:to>
                                        <p:strVal val="visible"/>
                                      </p:to>
                                    </p:set>
                                    <p:animEffect filter="fade" transition="in">
                                      <p:cBhvr>
                                        <p:cTn dur="1000"/>
                                        <p:tgtEl>
                                          <p:spTgt spid="177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1">
                                            <p:txEl>
                                              <p:pRg end="5" st="5"/>
                                            </p:txEl>
                                          </p:spTgt>
                                        </p:tgtEl>
                                        <p:attrNameLst>
                                          <p:attrName>style.visibility</p:attrName>
                                        </p:attrNameLst>
                                      </p:cBhvr>
                                      <p:to>
                                        <p:strVal val="visible"/>
                                      </p:to>
                                    </p:set>
                                    <p:animEffect filter="fade" transition="in">
                                      <p:cBhvr>
                                        <p:cTn dur="1000"/>
                                        <p:tgtEl>
                                          <p:spTgt spid="177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1">
                                            <p:txEl>
                                              <p:pRg end="6" st="6"/>
                                            </p:txEl>
                                          </p:spTgt>
                                        </p:tgtEl>
                                        <p:attrNameLst>
                                          <p:attrName>style.visibility</p:attrName>
                                        </p:attrNameLst>
                                      </p:cBhvr>
                                      <p:to>
                                        <p:strVal val="visible"/>
                                      </p:to>
                                    </p:set>
                                    <p:animEffect filter="fade" transition="in">
                                      <p:cBhvr>
                                        <p:cTn dur="1000"/>
                                        <p:tgtEl>
                                          <p:spTgt spid="177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1">
                                            <p:txEl>
                                              <p:pRg end="7" st="7"/>
                                            </p:txEl>
                                          </p:spTgt>
                                        </p:tgtEl>
                                        <p:attrNameLst>
                                          <p:attrName>style.visibility</p:attrName>
                                        </p:attrNameLst>
                                      </p:cBhvr>
                                      <p:to>
                                        <p:strVal val="visible"/>
                                      </p:to>
                                    </p:set>
                                    <p:animEffect filter="fade" transition="in">
                                      <p:cBhvr>
                                        <p:cTn dur="1000"/>
                                        <p:tgtEl>
                                          <p:spTgt spid="177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1">
                                            <p:txEl>
                                              <p:pRg end="8" st="8"/>
                                            </p:txEl>
                                          </p:spTgt>
                                        </p:tgtEl>
                                        <p:attrNameLst>
                                          <p:attrName>style.visibility</p:attrName>
                                        </p:attrNameLst>
                                      </p:cBhvr>
                                      <p:to>
                                        <p:strVal val="visible"/>
                                      </p:to>
                                    </p:set>
                                    <p:animEffect filter="fade" transition="in">
                                      <p:cBhvr>
                                        <p:cTn dur="1000"/>
                                        <p:tgtEl>
                                          <p:spTgt spid="177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1">
                                            <p:txEl>
                                              <p:pRg end="9" st="9"/>
                                            </p:txEl>
                                          </p:spTgt>
                                        </p:tgtEl>
                                        <p:attrNameLst>
                                          <p:attrName>style.visibility</p:attrName>
                                        </p:attrNameLst>
                                      </p:cBhvr>
                                      <p:to>
                                        <p:strVal val="visible"/>
                                      </p:to>
                                    </p:set>
                                    <p:animEffect filter="fade" transition="in">
                                      <p:cBhvr>
                                        <p:cTn dur="1000"/>
                                        <p:tgtEl>
                                          <p:spTgt spid="1771">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comparison with HTTP</a:t>
            </a:r>
            <a:endParaRPr/>
          </a:p>
        </p:txBody>
      </p:sp>
      <p:sp>
        <p:nvSpPr>
          <p:cNvPr id="239" name="Google Shape;239;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HTTP is a Request Response Protocol by design</a:t>
            </a:r>
            <a:endParaRPr/>
          </a:p>
          <a:p>
            <a:pPr indent="-317500" lvl="1" marL="914400" marR="0" rtl="0" algn="l">
              <a:lnSpc>
                <a:spcPct val="115000"/>
              </a:lnSpc>
              <a:spcBef>
                <a:spcPts val="0"/>
              </a:spcBef>
              <a:spcAft>
                <a:spcPts val="0"/>
              </a:spcAft>
              <a:buSzPts val="1400"/>
              <a:buChar char="○"/>
            </a:pPr>
            <a:r>
              <a:rPr lang="en"/>
              <a:t>You (the client / Browser) can make a request</a:t>
            </a:r>
            <a:endParaRPr/>
          </a:p>
          <a:p>
            <a:pPr indent="-317500" lvl="1" marL="914400" marR="0" rtl="0" algn="l">
              <a:lnSpc>
                <a:spcPct val="115000"/>
              </a:lnSpc>
              <a:spcBef>
                <a:spcPts val="0"/>
              </a:spcBef>
              <a:spcAft>
                <a:spcPts val="0"/>
              </a:spcAft>
              <a:buSzPts val="1400"/>
              <a:buChar char="○"/>
            </a:pPr>
            <a:r>
              <a:rPr lang="en"/>
              <a:t>The server gives you a response</a:t>
            </a:r>
            <a:endParaRPr/>
          </a:p>
          <a:p>
            <a:pPr indent="-342900" lvl="0" marL="457200" marR="0" rtl="0" algn="l">
              <a:lnSpc>
                <a:spcPct val="115000"/>
              </a:lnSpc>
              <a:spcBef>
                <a:spcPts val="0"/>
              </a:spcBef>
              <a:spcAft>
                <a:spcPts val="0"/>
              </a:spcAft>
              <a:buSzPts val="1800"/>
              <a:buChar char="●"/>
            </a:pPr>
            <a:r>
              <a:rPr lang="en"/>
              <a:t>According to the protocol a server cannot initiate communication with a client</a:t>
            </a:r>
            <a:endParaRPr/>
          </a:p>
          <a:p>
            <a:pPr indent="0" lvl="0" marL="457200" marR="0" rtl="0" algn="l">
              <a:lnSpc>
                <a:spcPct val="115000"/>
              </a:lnSpc>
              <a:spcBef>
                <a:spcPts val="1600"/>
              </a:spcBef>
              <a:spcAft>
                <a:spcPts val="0"/>
              </a:spcAft>
              <a:buNone/>
            </a:pPr>
            <a:r>
              <a:t/>
            </a:r>
            <a:endParaRPr/>
          </a:p>
          <a:p>
            <a:pPr indent="-342900" lvl="0" marL="457200" marR="0" rtl="0" algn="l">
              <a:lnSpc>
                <a:spcPct val="115000"/>
              </a:lnSpc>
              <a:spcBef>
                <a:spcPts val="1600"/>
              </a:spcBef>
              <a:spcAft>
                <a:spcPts val="0"/>
              </a:spcAft>
              <a:buSzPts val="1800"/>
              <a:buChar char="●"/>
            </a:pPr>
            <a:r>
              <a:rPr lang="en"/>
              <a:t>How can a website (e.g. Twitter) give us a notification that some new data is there? </a:t>
            </a:r>
            <a:endParaRPr/>
          </a:p>
          <a:p>
            <a:pPr indent="-317500" lvl="1" marL="914400" marR="0" rtl="0" algn="l">
              <a:lnSpc>
                <a:spcPct val="115000"/>
              </a:lnSpc>
              <a:spcBef>
                <a:spcPts val="0"/>
              </a:spcBef>
              <a:spcAft>
                <a:spcPts val="0"/>
              </a:spcAft>
              <a:buSzPts val="1400"/>
              <a:buChar char="○"/>
            </a:pPr>
            <a:r>
              <a:rPr lang="en"/>
              <a:t>By abusing the protocol </a:t>
            </a:r>
            <a:endParaRPr/>
          </a:p>
          <a:p>
            <a:pPr indent="-317500" lvl="1" marL="914400" marR="0" rtl="0" algn="l">
              <a:lnSpc>
                <a:spcPct val="115000"/>
              </a:lnSpc>
              <a:spcBef>
                <a:spcPts val="0"/>
              </a:spcBef>
              <a:spcAft>
                <a:spcPts val="0"/>
              </a:spcAft>
              <a:buSzPts val="1400"/>
              <a:buChar char="○"/>
            </a:pPr>
            <a:r>
              <a:rPr lang="en"/>
              <a:t>aka: Server push, long polling, </a:t>
            </a:r>
            <a:endParaRPr/>
          </a:p>
          <a:p>
            <a:pPr indent="-317500" lvl="1" marL="914400" marR="0" rtl="0" algn="l">
              <a:lnSpc>
                <a:spcPct val="115000"/>
              </a:lnSpc>
              <a:spcBef>
                <a:spcPts val="0"/>
              </a:spcBef>
              <a:spcAft>
                <a:spcPts val="0"/>
              </a:spcAft>
              <a:buSzPts val="1400"/>
              <a:buChar char="○"/>
            </a:pPr>
            <a:r>
              <a:rPr lang="en"/>
              <a:t>Took us about 10 years to figure that out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xEl>
                                              <p:pRg end="0" st="0"/>
                                            </p:txEl>
                                          </p:spTgt>
                                        </p:tgtEl>
                                        <p:attrNameLst>
                                          <p:attrName>style.visibility</p:attrName>
                                        </p:attrNameLst>
                                      </p:cBhvr>
                                      <p:to>
                                        <p:strVal val="visible"/>
                                      </p:to>
                                    </p:set>
                                    <p:animEffect filter="fade" transition="in">
                                      <p:cBhvr>
                                        <p:cTn dur="1000"/>
                                        <p:tgtEl>
                                          <p:spTgt spid="2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xEl>
                                              <p:pRg end="1" st="1"/>
                                            </p:txEl>
                                          </p:spTgt>
                                        </p:tgtEl>
                                        <p:attrNameLst>
                                          <p:attrName>style.visibility</p:attrName>
                                        </p:attrNameLst>
                                      </p:cBhvr>
                                      <p:to>
                                        <p:strVal val="visible"/>
                                      </p:to>
                                    </p:set>
                                    <p:animEffect filter="fade" transition="in">
                                      <p:cBhvr>
                                        <p:cTn dur="1000"/>
                                        <p:tgtEl>
                                          <p:spTgt spid="23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xEl>
                                              <p:pRg end="2" st="2"/>
                                            </p:txEl>
                                          </p:spTgt>
                                        </p:tgtEl>
                                        <p:attrNameLst>
                                          <p:attrName>style.visibility</p:attrName>
                                        </p:attrNameLst>
                                      </p:cBhvr>
                                      <p:to>
                                        <p:strVal val="visible"/>
                                      </p:to>
                                    </p:set>
                                    <p:animEffect filter="fade" transition="in">
                                      <p:cBhvr>
                                        <p:cTn dur="1000"/>
                                        <p:tgtEl>
                                          <p:spTgt spid="23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xEl>
                                              <p:pRg end="3" st="3"/>
                                            </p:txEl>
                                          </p:spTgt>
                                        </p:tgtEl>
                                        <p:attrNameLst>
                                          <p:attrName>style.visibility</p:attrName>
                                        </p:attrNameLst>
                                      </p:cBhvr>
                                      <p:to>
                                        <p:strVal val="visible"/>
                                      </p:to>
                                    </p:set>
                                    <p:animEffect filter="fade" transition="in">
                                      <p:cBhvr>
                                        <p:cTn dur="1000"/>
                                        <p:tgtEl>
                                          <p:spTgt spid="23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xEl>
                                              <p:pRg end="4" st="4"/>
                                            </p:txEl>
                                          </p:spTgt>
                                        </p:tgtEl>
                                        <p:attrNameLst>
                                          <p:attrName>style.visibility</p:attrName>
                                        </p:attrNameLst>
                                      </p:cBhvr>
                                      <p:to>
                                        <p:strVal val="visible"/>
                                      </p:to>
                                    </p:set>
                                    <p:animEffect filter="fade" transition="in">
                                      <p:cBhvr>
                                        <p:cTn dur="1000"/>
                                        <p:tgtEl>
                                          <p:spTgt spid="23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xEl>
                                              <p:pRg end="5" st="5"/>
                                            </p:txEl>
                                          </p:spTgt>
                                        </p:tgtEl>
                                        <p:attrNameLst>
                                          <p:attrName>style.visibility</p:attrName>
                                        </p:attrNameLst>
                                      </p:cBhvr>
                                      <p:to>
                                        <p:strVal val="visible"/>
                                      </p:to>
                                    </p:set>
                                    <p:animEffect filter="fade" transition="in">
                                      <p:cBhvr>
                                        <p:cTn dur="1000"/>
                                        <p:tgtEl>
                                          <p:spTgt spid="23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xEl>
                                              <p:pRg end="6" st="6"/>
                                            </p:txEl>
                                          </p:spTgt>
                                        </p:tgtEl>
                                        <p:attrNameLst>
                                          <p:attrName>style.visibility</p:attrName>
                                        </p:attrNameLst>
                                      </p:cBhvr>
                                      <p:to>
                                        <p:strVal val="visible"/>
                                      </p:to>
                                    </p:set>
                                    <p:animEffect filter="fade" transition="in">
                                      <p:cBhvr>
                                        <p:cTn dur="1000"/>
                                        <p:tgtEl>
                                          <p:spTgt spid="23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xEl>
                                              <p:pRg end="7" st="7"/>
                                            </p:txEl>
                                          </p:spTgt>
                                        </p:tgtEl>
                                        <p:attrNameLst>
                                          <p:attrName>style.visibility</p:attrName>
                                        </p:attrNameLst>
                                      </p:cBhvr>
                                      <p:to>
                                        <p:strVal val="visible"/>
                                      </p:to>
                                    </p:set>
                                    <p:animEffect filter="fade" transition="in">
                                      <p:cBhvr>
                                        <p:cTn dur="1000"/>
                                        <p:tgtEl>
                                          <p:spTgt spid="23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xEl>
                                              <p:pRg end="8" st="8"/>
                                            </p:txEl>
                                          </p:spTgt>
                                        </p:tgtEl>
                                        <p:attrNameLst>
                                          <p:attrName>style.visibility</p:attrName>
                                        </p:attrNameLst>
                                      </p:cBhvr>
                                      <p:to>
                                        <p:strVal val="visible"/>
                                      </p:to>
                                    </p:set>
                                    <p:animEffect filter="fade" transition="in">
                                      <p:cBhvr>
                                        <p:cTn dur="1000"/>
                                        <p:tgtEl>
                                          <p:spTgt spid="239">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5" name="Shape 1775"/>
        <p:cNvGrpSpPr/>
        <p:nvPr/>
      </p:nvGrpSpPr>
      <p:grpSpPr>
        <a:xfrm>
          <a:off x="0" y="0"/>
          <a:ext cx="0" cy="0"/>
          <a:chOff x="0" y="0"/>
          <a:chExt cx="0" cy="0"/>
        </a:xfrm>
      </p:grpSpPr>
      <p:sp>
        <p:nvSpPr>
          <p:cNvPr id="1776" name="Google Shape;1776;p1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Noise protocol setup: Act 3  --&gt; s, se (66 bytes)</a:t>
            </a:r>
            <a:endParaRPr/>
          </a:p>
        </p:txBody>
      </p:sp>
      <p:sp>
        <p:nvSpPr>
          <p:cNvPr id="1777" name="Google Shape;1777;p134"/>
          <p:cNvSpPr txBox="1"/>
          <p:nvPr>
            <p:ph idx="1" type="body"/>
          </p:nvPr>
        </p:nvSpPr>
        <p:spPr>
          <a:xfrm>
            <a:off x="0" y="1416675"/>
            <a:ext cx="51714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c = encrypt(tmp_k2, 1, h, s.pub.serialize())</a:t>
            </a:r>
            <a:endParaRPr/>
          </a:p>
          <a:p>
            <a:pPr indent="-342900" lvl="0" marL="457200" marR="0" rtl="0" algn="l">
              <a:lnSpc>
                <a:spcPct val="115000"/>
              </a:lnSpc>
              <a:spcBef>
                <a:spcPts val="0"/>
              </a:spcBef>
              <a:spcAft>
                <a:spcPts val="0"/>
              </a:spcAft>
              <a:buSzPts val="1800"/>
              <a:buChar char="●"/>
            </a:pPr>
            <a:r>
              <a:rPr lang="en"/>
              <a:t>h = SHA-256(h || c)</a:t>
            </a:r>
            <a:endParaRPr/>
          </a:p>
          <a:p>
            <a:pPr indent="-342900" lvl="0" marL="457200" rtl="0" algn="l">
              <a:spcBef>
                <a:spcPts val="0"/>
              </a:spcBef>
              <a:spcAft>
                <a:spcPts val="0"/>
              </a:spcAft>
              <a:buSzPts val="1800"/>
              <a:buChar char="●"/>
            </a:pPr>
            <a:r>
              <a:rPr lang="en"/>
              <a:t>se = ECDH(s.priv, re)</a:t>
            </a:r>
            <a:endParaRPr/>
          </a:p>
          <a:p>
            <a:pPr indent="-342900" lvl="0" marL="457200" rtl="0" algn="l">
              <a:spcBef>
                <a:spcPts val="0"/>
              </a:spcBef>
              <a:spcAft>
                <a:spcPts val="0"/>
              </a:spcAft>
              <a:buSzPts val="1800"/>
              <a:buChar char="●"/>
            </a:pPr>
            <a:r>
              <a:rPr lang="en"/>
              <a:t>ck,tmp_k3 = HKDF(ck, se)</a:t>
            </a:r>
            <a:endParaRPr/>
          </a:p>
          <a:p>
            <a:pPr indent="-342900" lvl="0" marL="457200" rtl="0" algn="l">
              <a:spcBef>
                <a:spcPts val="0"/>
              </a:spcBef>
              <a:spcAft>
                <a:spcPts val="0"/>
              </a:spcAft>
              <a:buSzPts val="1800"/>
              <a:buChar char="●"/>
            </a:pPr>
            <a:r>
              <a:rPr lang="en"/>
              <a:t>t = encrypt(temp_k3, 0, h, "")</a:t>
            </a:r>
            <a:endParaRPr/>
          </a:p>
          <a:p>
            <a:pPr indent="-342900" lvl="0" marL="457200" rtl="0" algn="l">
              <a:spcBef>
                <a:spcPts val="0"/>
              </a:spcBef>
              <a:spcAft>
                <a:spcPts val="0"/>
              </a:spcAft>
              <a:buSzPts val="1800"/>
              <a:buChar char="●"/>
            </a:pPr>
            <a:r>
              <a:rPr lang="en"/>
              <a:t>sk,rk = HKDF(ck, "")</a:t>
            </a:r>
            <a:endParaRPr/>
          </a:p>
          <a:p>
            <a:pPr indent="-342900" lvl="0" marL="457200" rtl="0" algn="l">
              <a:spcBef>
                <a:spcPts val="0"/>
              </a:spcBef>
              <a:spcAft>
                <a:spcPts val="0"/>
              </a:spcAft>
              <a:buSzPts val="1800"/>
              <a:buChar char="●"/>
            </a:pPr>
            <a:r>
              <a:rPr lang="en"/>
              <a:t>c = encrypt(tmp_k1, 0, h, "")</a:t>
            </a:r>
            <a:endParaRPr/>
          </a:p>
          <a:p>
            <a:pPr indent="-342900" lvl="0" marL="457200" marR="0" rtl="0" algn="l">
              <a:lnSpc>
                <a:spcPct val="115000"/>
              </a:lnSpc>
              <a:spcBef>
                <a:spcPts val="0"/>
              </a:spcBef>
              <a:spcAft>
                <a:spcPts val="0"/>
              </a:spcAft>
              <a:buSzPts val="1800"/>
              <a:buChar char="●"/>
            </a:pPr>
            <a:r>
              <a:rPr lang="en"/>
              <a:t>rn = 0, sn = 0</a:t>
            </a:r>
            <a:endParaRPr/>
          </a:p>
          <a:p>
            <a:pPr indent="0" lvl="0" marL="0" marR="0" rtl="0" algn="l">
              <a:lnSpc>
                <a:spcPct val="115000"/>
              </a:lnSpc>
              <a:spcBef>
                <a:spcPts val="1600"/>
              </a:spcBef>
              <a:spcAft>
                <a:spcPts val="0"/>
              </a:spcAft>
              <a:buNone/>
            </a:pPr>
            <a:r>
              <a:rPr lang="en"/>
              <a:t>Send m =0 || c || t</a:t>
            </a:r>
            <a:endParaRPr/>
          </a:p>
          <a:p>
            <a:pPr indent="0" lvl="0" marL="457200" marR="0" rtl="0" algn="l">
              <a:lnSpc>
                <a:spcPct val="115000"/>
              </a:lnSpc>
              <a:spcBef>
                <a:spcPts val="1600"/>
              </a:spcBef>
              <a:spcAft>
                <a:spcPts val="1600"/>
              </a:spcAft>
              <a:buNone/>
            </a:pPr>
            <a:r>
              <a:t/>
            </a:r>
            <a:endParaRPr/>
          </a:p>
        </p:txBody>
      </p:sp>
      <p:sp>
        <p:nvSpPr>
          <p:cNvPr id="1778" name="Google Shape;1778;p134"/>
          <p:cNvSpPr txBox="1"/>
          <p:nvPr>
            <p:ph idx="1" type="body"/>
          </p:nvPr>
        </p:nvSpPr>
        <p:spPr>
          <a:xfrm>
            <a:off x="4875600" y="1121450"/>
            <a:ext cx="39567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a:t>v, c, t = read(m)</a:t>
            </a:r>
            <a:endParaRPr/>
          </a:p>
          <a:p>
            <a:pPr indent="-342900" lvl="0" marL="457200" marR="0" rtl="0" algn="l">
              <a:lnSpc>
                <a:spcPct val="115000"/>
              </a:lnSpc>
              <a:spcBef>
                <a:spcPts val="0"/>
              </a:spcBef>
              <a:spcAft>
                <a:spcPts val="0"/>
              </a:spcAft>
              <a:buSzPts val="1800"/>
              <a:buChar char="●"/>
            </a:pPr>
            <a:r>
              <a:rPr lang="en"/>
              <a:t>rs = decrypt(tmp_k2, 1, h, c)</a:t>
            </a:r>
            <a:endParaRPr/>
          </a:p>
          <a:p>
            <a:pPr indent="-342900" lvl="0" marL="457200" marR="0" rtl="0" algn="l">
              <a:lnSpc>
                <a:spcPct val="115000"/>
              </a:lnSpc>
              <a:spcBef>
                <a:spcPts val="0"/>
              </a:spcBef>
              <a:spcAft>
                <a:spcPts val="0"/>
              </a:spcAft>
              <a:buSzPts val="1800"/>
              <a:buChar char="●"/>
            </a:pPr>
            <a:r>
              <a:rPr lang="en"/>
              <a:t>h = SHA-256(h || c)</a:t>
            </a:r>
            <a:endParaRPr/>
          </a:p>
          <a:p>
            <a:pPr indent="-342900" lvl="0" marL="457200" marR="0" rtl="0" algn="l">
              <a:lnSpc>
                <a:spcPct val="115000"/>
              </a:lnSpc>
              <a:spcBef>
                <a:spcPts val="0"/>
              </a:spcBef>
              <a:spcAft>
                <a:spcPts val="0"/>
              </a:spcAft>
              <a:buSzPts val="1800"/>
              <a:buChar char="●"/>
            </a:pPr>
            <a:r>
              <a:rPr lang="en"/>
              <a:t>se = ECDH(e.priv, rs)</a:t>
            </a:r>
            <a:endParaRPr/>
          </a:p>
          <a:p>
            <a:pPr indent="-342900" lvl="0" marL="457200" marR="0" rtl="0" algn="l">
              <a:lnSpc>
                <a:spcPct val="115000"/>
              </a:lnSpc>
              <a:spcBef>
                <a:spcPts val="0"/>
              </a:spcBef>
              <a:spcAft>
                <a:spcPts val="0"/>
              </a:spcAft>
              <a:buSzPts val="1800"/>
              <a:buChar char="●"/>
            </a:pPr>
            <a:r>
              <a:rPr lang="en"/>
              <a:t>ck, tmp_k3 = HKDF(ck, se)</a:t>
            </a:r>
            <a:endParaRPr/>
          </a:p>
          <a:p>
            <a:pPr indent="-342900" lvl="0" marL="457200" marR="0" rtl="0" algn="l">
              <a:lnSpc>
                <a:spcPct val="115000"/>
              </a:lnSpc>
              <a:spcBef>
                <a:spcPts val="0"/>
              </a:spcBef>
              <a:spcAft>
                <a:spcPts val="0"/>
              </a:spcAft>
              <a:buSzPts val="1800"/>
              <a:buChar char="●"/>
            </a:pPr>
            <a:r>
              <a:rPr lang="en"/>
              <a:t>p = decrypt(tmp_k3, 0, h, t)</a:t>
            </a:r>
            <a:endParaRPr/>
          </a:p>
          <a:p>
            <a:pPr indent="-342900" lvl="0" marL="457200" marR="0" rtl="0" algn="l">
              <a:lnSpc>
                <a:spcPct val="115000"/>
              </a:lnSpc>
              <a:spcBef>
                <a:spcPts val="0"/>
              </a:spcBef>
              <a:spcAft>
                <a:spcPts val="0"/>
              </a:spcAft>
              <a:buSzPts val="1800"/>
              <a:buChar char="●"/>
            </a:pPr>
            <a:r>
              <a:rPr lang="en"/>
              <a:t>rk, sk = HKDF(ck, se)</a:t>
            </a:r>
            <a:endParaRPr/>
          </a:p>
          <a:p>
            <a:pPr indent="-342900" lvl="0" marL="457200" marR="0" rtl="0" algn="l">
              <a:lnSpc>
                <a:spcPct val="115000"/>
              </a:lnSpc>
              <a:spcBef>
                <a:spcPts val="0"/>
              </a:spcBef>
              <a:spcAft>
                <a:spcPts val="0"/>
              </a:spcAft>
              <a:buSzPts val="1800"/>
              <a:buChar char="●"/>
            </a:pPr>
            <a:r>
              <a:rPr lang="en"/>
              <a:t>rn = 0, sn = 0</a:t>
            </a:r>
            <a:endParaRPr/>
          </a:p>
          <a:p>
            <a:pPr indent="0" lvl="0" marL="0" marR="0" rtl="0" algn="l">
              <a:lnSpc>
                <a:spcPct val="115000"/>
              </a:lnSpc>
              <a:spcBef>
                <a:spcPts val="1600"/>
              </a:spcBef>
              <a:spcAft>
                <a:spcPts val="0"/>
              </a:spcAft>
              <a:buNone/>
            </a:pPr>
            <a:r>
              <a:t/>
            </a:r>
            <a:endParaRPr/>
          </a:p>
          <a:p>
            <a:pPr indent="0" lvl="0" marL="457200" marR="0" rtl="0" algn="l">
              <a:lnSpc>
                <a:spcPct val="115000"/>
              </a:lnSpc>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8">
                                            <p:txEl>
                                              <p:pRg end="0" st="0"/>
                                            </p:txEl>
                                          </p:spTgt>
                                        </p:tgtEl>
                                        <p:attrNameLst>
                                          <p:attrName>style.visibility</p:attrName>
                                        </p:attrNameLst>
                                      </p:cBhvr>
                                      <p:to>
                                        <p:strVal val="visible"/>
                                      </p:to>
                                    </p:set>
                                    <p:animEffect filter="fade" transition="in">
                                      <p:cBhvr>
                                        <p:cTn dur="1000"/>
                                        <p:tgtEl>
                                          <p:spTgt spid="17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8">
                                            <p:txEl>
                                              <p:pRg end="1" st="1"/>
                                            </p:txEl>
                                          </p:spTgt>
                                        </p:tgtEl>
                                        <p:attrNameLst>
                                          <p:attrName>style.visibility</p:attrName>
                                        </p:attrNameLst>
                                      </p:cBhvr>
                                      <p:to>
                                        <p:strVal val="visible"/>
                                      </p:to>
                                    </p:set>
                                    <p:animEffect filter="fade" transition="in">
                                      <p:cBhvr>
                                        <p:cTn dur="1000"/>
                                        <p:tgtEl>
                                          <p:spTgt spid="177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8">
                                            <p:txEl>
                                              <p:pRg end="2" st="2"/>
                                            </p:txEl>
                                          </p:spTgt>
                                        </p:tgtEl>
                                        <p:attrNameLst>
                                          <p:attrName>style.visibility</p:attrName>
                                        </p:attrNameLst>
                                      </p:cBhvr>
                                      <p:to>
                                        <p:strVal val="visible"/>
                                      </p:to>
                                    </p:set>
                                    <p:animEffect filter="fade" transition="in">
                                      <p:cBhvr>
                                        <p:cTn dur="1000"/>
                                        <p:tgtEl>
                                          <p:spTgt spid="177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8">
                                            <p:txEl>
                                              <p:pRg end="3" st="3"/>
                                            </p:txEl>
                                          </p:spTgt>
                                        </p:tgtEl>
                                        <p:attrNameLst>
                                          <p:attrName>style.visibility</p:attrName>
                                        </p:attrNameLst>
                                      </p:cBhvr>
                                      <p:to>
                                        <p:strVal val="visible"/>
                                      </p:to>
                                    </p:set>
                                    <p:animEffect filter="fade" transition="in">
                                      <p:cBhvr>
                                        <p:cTn dur="1000"/>
                                        <p:tgtEl>
                                          <p:spTgt spid="177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8">
                                            <p:txEl>
                                              <p:pRg end="4" st="4"/>
                                            </p:txEl>
                                          </p:spTgt>
                                        </p:tgtEl>
                                        <p:attrNameLst>
                                          <p:attrName>style.visibility</p:attrName>
                                        </p:attrNameLst>
                                      </p:cBhvr>
                                      <p:to>
                                        <p:strVal val="visible"/>
                                      </p:to>
                                    </p:set>
                                    <p:animEffect filter="fade" transition="in">
                                      <p:cBhvr>
                                        <p:cTn dur="1000"/>
                                        <p:tgtEl>
                                          <p:spTgt spid="177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8">
                                            <p:txEl>
                                              <p:pRg end="5" st="5"/>
                                            </p:txEl>
                                          </p:spTgt>
                                        </p:tgtEl>
                                        <p:attrNameLst>
                                          <p:attrName>style.visibility</p:attrName>
                                        </p:attrNameLst>
                                      </p:cBhvr>
                                      <p:to>
                                        <p:strVal val="visible"/>
                                      </p:to>
                                    </p:set>
                                    <p:animEffect filter="fade" transition="in">
                                      <p:cBhvr>
                                        <p:cTn dur="1000"/>
                                        <p:tgtEl>
                                          <p:spTgt spid="177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8">
                                            <p:txEl>
                                              <p:pRg end="6" st="6"/>
                                            </p:txEl>
                                          </p:spTgt>
                                        </p:tgtEl>
                                        <p:attrNameLst>
                                          <p:attrName>style.visibility</p:attrName>
                                        </p:attrNameLst>
                                      </p:cBhvr>
                                      <p:to>
                                        <p:strVal val="visible"/>
                                      </p:to>
                                    </p:set>
                                    <p:animEffect filter="fade" transition="in">
                                      <p:cBhvr>
                                        <p:cTn dur="1000"/>
                                        <p:tgtEl>
                                          <p:spTgt spid="177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8">
                                            <p:txEl>
                                              <p:pRg end="7" st="7"/>
                                            </p:txEl>
                                          </p:spTgt>
                                        </p:tgtEl>
                                        <p:attrNameLst>
                                          <p:attrName>style.visibility</p:attrName>
                                        </p:attrNameLst>
                                      </p:cBhvr>
                                      <p:to>
                                        <p:strVal val="visible"/>
                                      </p:to>
                                    </p:set>
                                    <p:animEffect filter="fade" transition="in">
                                      <p:cBhvr>
                                        <p:cTn dur="1000"/>
                                        <p:tgtEl>
                                          <p:spTgt spid="177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8">
                                            <p:txEl>
                                              <p:pRg end="8" st="8"/>
                                            </p:txEl>
                                          </p:spTgt>
                                        </p:tgtEl>
                                        <p:attrNameLst>
                                          <p:attrName>style.visibility</p:attrName>
                                        </p:attrNameLst>
                                      </p:cBhvr>
                                      <p:to>
                                        <p:strVal val="visible"/>
                                      </p:to>
                                    </p:set>
                                    <p:animEffect filter="fade" transition="in">
                                      <p:cBhvr>
                                        <p:cTn dur="1000"/>
                                        <p:tgtEl>
                                          <p:spTgt spid="177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8">
                                            <p:txEl>
                                              <p:pRg end="9" st="9"/>
                                            </p:txEl>
                                          </p:spTgt>
                                        </p:tgtEl>
                                        <p:attrNameLst>
                                          <p:attrName>style.visibility</p:attrName>
                                        </p:attrNameLst>
                                      </p:cBhvr>
                                      <p:to>
                                        <p:strVal val="visible"/>
                                      </p:to>
                                    </p:set>
                                    <p:animEffect filter="fade" transition="in">
                                      <p:cBhvr>
                                        <p:cTn dur="1000"/>
                                        <p:tgtEl>
                                          <p:spTgt spid="1778">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2" name="Shape 1782"/>
        <p:cNvGrpSpPr/>
        <p:nvPr/>
      </p:nvGrpSpPr>
      <p:grpSpPr>
        <a:xfrm>
          <a:off x="0" y="0"/>
          <a:ext cx="0" cy="0"/>
          <a:chOff x="0" y="0"/>
          <a:chExt cx="0" cy="0"/>
        </a:xfrm>
      </p:grpSpPr>
      <p:sp>
        <p:nvSpPr>
          <p:cNvPr id="1783" name="Google Shape;1783;p1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Encrypting Messages</a:t>
            </a:r>
            <a:endParaRPr/>
          </a:p>
        </p:txBody>
      </p:sp>
      <p:sp>
        <p:nvSpPr>
          <p:cNvPr id="1784" name="Google Shape;1784;p1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a:t>Message m with sendingkey sk and nonce sn</a:t>
            </a:r>
            <a:endParaRPr/>
          </a:p>
          <a:p>
            <a:pPr indent="-342900" lvl="0" marL="457200" marR="0" rtl="0" algn="l">
              <a:lnSpc>
                <a:spcPct val="115000"/>
              </a:lnSpc>
              <a:spcBef>
                <a:spcPts val="0"/>
              </a:spcBef>
              <a:spcAft>
                <a:spcPts val="0"/>
              </a:spcAft>
              <a:buSzPts val="1800"/>
              <a:buChar char="●"/>
            </a:pPr>
            <a:r>
              <a:rPr lang="en"/>
              <a:t>l = len(m)</a:t>
            </a:r>
            <a:endParaRPr/>
          </a:p>
          <a:p>
            <a:pPr indent="-342900" lvl="0" marL="457200" marR="0" rtl="0" algn="l">
              <a:lnSpc>
                <a:spcPct val="115000"/>
              </a:lnSpc>
              <a:spcBef>
                <a:spcPts val="0"/>
              </a:spcBef>
              <a:spcAft>
                <a:spcPts val="0"/>
              </a:spcAft>
              <a:buSzPts val="1800"/>
              <a:buChar char="●"/>
            </a:pPr>
            <a:r>
              <a:rPr lang="en"/>
              <a:t>Serialize l into 2 byte big-endian integer</a:t>
            </a:r>
            <a:endParaRPr/>
          </a:p>
          <a:p>
            <a:pPr indent="-342900" lvl="0" marL="457200" marR="0" rtl="0" algn="l">
              <a:lnSpc>
                <a:spcPct val="115000"/>
              </a:lnSpc>
              <a:spcBef>
                <a:spcPts val="0"/>
              </a:spcBef>
              <a:spcAft>
                <a:spcPts val="0"/>
              </a:spcAft>
              <a:buSzPts val="1800"/>
              <a:buChar char="●"/>
            </a:pPr>
            <a:r>
              <a:rPr lang="en"/>
              <a:t>Encrypt l (using ChaChaPoly-1305, sn, sk) to obtain HMAC lc</a:t>
            </a:r>
            <a:endParaRPr/>
          </a:p>
          <a:p>
            <a:pPr indent="-317500" lvl="1" marL="914400" marR="0" rtl="0" algn="l">
              <a:lnSpc>
                <a:spcPct val="115000"/>
              </a:lnSpc>
              <a:spcBef>
                <a:spcPts val="0"/>
              </a:spcBef>
              <a:spcAft>
                <a:spcPts val="0"/>
              </a:spcAft>
              <a:buSzPts val="1400"/>
              <a:buChar char="○"/>
            </a:pPr>
            <a:r>
              <a:rPr lang="en"/>
              <a:t>sn = sn + 1</a:t>
            </a:r>
            <a:endParaRPr/>
          </a:p>
          <a:p>
            <a:pPr indent="-342900" lvl="0" marL="457200" marR="0" rtl="0" algn="l">
              <a:lnSpc>
                <a:spcPct val="115000"/>
              </a:lnSpc>
              <a:spcBef>
                <a:spcPts val="0"/>
              </a:spcBef>
              <a:spcAft>
                <a:spcPts val="0"/>
              </a:spcAft>
              <a:buSzPts val="1800"/>
              <a:buChar char="●"/>
            </a:pPr>
            <a:r>
              <a:rPr lang="en"/>
              <a:t>Encrypt m in the same way to receive ciphertext c</a:t>
            </a:r>
            <a:endParaRPr/>
          </a:p>
          <a:p>
            <a:pPr indent="-317500" lvl="1" marL="914400" rtl="0" algn="l">
              <a:spcBef>
                <a:spcPts val="0"/>
              </a:spcBef>
              <a:spcAft>
                <a:spcPts val="0"/>
              </a:spcAft>
              <a:buSzPts val="1400"/>
              <a:buChar char="○"/>
            </a:pPr>
            <a:r>
              <a:rPr lang="en"/>
              <a:t>sn = sn + 1</a:t>
            </a:r>
            <a:endParaRPr/>
          </a:p>
          <a:p>
            <a:pPr indent="-342900" lvl="0" marL="457200" marR="0" rtl="0" algn="l">
              <a:lnSpc>
                <a:spcPct val="115000"/>
              </a:lnSpc>
              <a:spcBef>
                <a:spcPts val="0"/>
              </a:spcBef>
              <a:spcAft>
                <a:spcPts val="0"/>
              </a:spcAft>
              <a:buSzPts val="1800"/>
              <a:buChar char="●"/>
            </a:pPr>
            <a:r>
              <a:rPr lang="en"/>
              <a:t>Send lc || c</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8" name="Shape 1788"/>
        <p:cNvGrpSpPr/>
        <p:nvPr/>
      </p:nvGrpSpPr>
      <p:grpSpPr>
        <a:xfrm>
          <a:off x="0" y="0"/>
          <a:ext cx="0" cy="0"/>
          <a:chOff x="0" y="0"/>
          <a:chExt cx="0" cy="0"/>
        </a:xfrm>
      </p:grpSpPr>
      <p:sp>
        <p:nvSpPr>
          <p:cNvPr id="1789" name="Google Shape;1789;p1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Decrypting Messages</a:t>
            </a:r>
            <a:endParaRPr/>
          </a:p>
        </p:txBody>
      </p:sp>
      <p:sp>
        <p:nvSpPr>
          <p:cNvPr id="1790" name="Google Shape;1790;p1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a:t>Read exactly 18 bytes header as lc</a:t>
            </a:r>
            <a:endParaRPr/>
          </a:p>
          <a:p>
            <a:pPr indent="-342900" lvl="0" marL="457200" marR="0" rtl="0" algn="l">
              <a:lnSpc>
                <a:spcPct val="115000"/>
              </a:lnSpc>
              <a:spcBef>
                <a:spcPts val="0"/>
              </a:spcBef>
              <a:spcAft>
                <a:spcPts val="0"/>
              </a:spcAft>
              <a:buSzPts val="1800"/>
              <a:buChar char="●"/>
            </a:pPr>
            <a:r>
              <a:rPr lang="en"/>
              <a:t>Decrypt lc (using ChaCha20-Poly1305, rn, rk) </a:t>
            </a:r>
            <a:endParaRPr/>
          </a:p>
          <a:p>
            <a:pPr indent="-317500" lvl="1" marL="914400" marR="0" rtl="0" algn="l">
              <a:lnSpc>
                <a:spcPct val="115000"/>
              </a:lnSpc>
              <a:spcBef>
                <a:spcPts val="0"/>
              </a:spcBef>
              <a:spcAft>
                <a:spcPts val="0"/>
              </a:spcAft>
              <a:buSzPts val="1400"/>
              <a:buChar char="○"/>
            </a:pPr>
            <a:r>
              <a:rPr lang="en"/>
              <a:t>Obtain size l</a:t>
            </a:r>
            <a:endParaRPr/>
          </a:p>
          <a:p>
            <a:pPr indent="-317500" lvl="1" marL="914400" marR="0" rtl="0" algn="l">
              <a:lnSpc>
                <a:spcPct val="115000"/>
              </a:lnSpc>
              <a:spcBef>
                <a:spcPts val="0"/>
              </a:spcBef>
              <a:spcAft>
                <a:spcPts val="0"/>
              </a:spcAft>
              <a:buSzPts val="1400"/>
              <a:buChar char="○"/>
            </a:pPr>
            <a:r>
              <a:rPr lang="en"/>
              <a:t>Check HMAC</a:t>
            </a:r>
            <a:endParaRPr/>
          </a:p>
          <a:p>
            <a:pPr indent="-317500" lvl="1" marL="914400" marR="0" rtl="0" algn="l">
              <a:lnSpc>
                <a:spcPct val="115000"/>
              </a:lnSpc>
              <a:spcBef>
                <a:spcPts val="0"/>
              </a:spcBef>
              <a:spcAft>
                <a:spcPts val="0"/>
              </a:spcAft>
              <a:buSzPts val="1400"/>
              <a:buChar char="○"/>
            </a:pPr>
            <a:r>
              <a:rPr lang="en"/>
              <a:t>Increment nonce rn</a:t>
            </a:r>
            <a:endParaRPr/>
          </a:p>
          <a:p>
            <a:pPr indent="-342900" lvl="0" marL="457200" marR="0" rtl="0" algn="l">
              <a:lnSpc>
                <a:spcPct val="115000"/>
              </a:lnSpc>
              <a:spcBef>
                <a:spcPts val="0"/>
              </a:spcBef>
              <a:spcAft>
                <a:spcPts val="0"/>
              </a:spcAft>
              <a:buSzPts val="1800"/>
              <a:buChar char="●"/>
            </a:pPr>
            <a:r>
              <a:rPr lang="en"/>
              <a:t>Read exactly 16 + l bytes as c</a:t>
            </a:r>
            <a:endParaRPr/>
          </a:p>
          <a:p>
            <a:pPr indent="-342900" lvl="0" marL="457200" marR="0" rtl="0" algn="l">
              <a:lnSpc>
                <a:spcPct val="115000"/>
              </a:lnSpc>
              <a:spcBef>
                <a:spcPts val="0"/>
              </a:spcBef>
              <a:spcAft>
                <a:spcPts val="0"/>
              </a:spcAft>
              <a:buSzPts val="1800"/>
              <a:buChar char="●"/>
            </a:pPr>
            <a:r>
              <a:rPr lang="en"/>
              <a:t>Decrypt c (using ChaCha20-Poly1305, rn, rk) to obtain plaintext p</a:t>
            </a:r>
            <a:endParaRPr/>
          </a:p>
          <a:p>
            <a:pPr indent="-317500" lvl="1" marL="914400" marR="0" rtl="0" algn="l">
              <a:lnSpc>
                <a:spcPct val="115000"/>
              </a:lnSpc>
              <a:spcBef>
                <a:spcPts val="0"/>
              </a:spcBef>
              <a:spcAft>
                <a:spcPts val="0"/>
              </a:spcAft>
              <a:buSzPts val="1400"/>
              <a:buChar char="○"/>
            </a:pPr>
            <a:r>
              <a:rPr lang="en"/>
              <a:t>Increase nonce rn</a:t>
            </a:r>
            <a:endParaRPr/>
          </a:p>
          <a:p>
            <a:pPr indent="-342900" lvl="0" marL="457200" marR="0" rtl="0" algn="l">
              <a:lnSpc>
                <a:spcPct val="115000"/>
              </a:lnSpc>
              <a:spcBef>
                <a:spcPts val="0"/>
              </a:spcBef>
              <a:spcAft>
                <a:spcPts val="0"/>
              </a:spcAft>
              <a:buSzPts val="1800"/>
              <a:buChar char="●"/>
            </a:pPr>
            <a:r>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4" name="Shape 1794"/>
        <p:cNvGrpSpPr/>
        <p:nvPr/>
      </p:nvGrpSpPr>
      <p:grpSpPr>
        <a:xfrm>
          <a:off x="0" y="0"/>
          <a:ext cx="0" cy="0"/>
          <a:chOff x="0" y="0"/>
          <a:chExt cx="0" cy="0"/>
        </a:xfrm>
      </p:grpSpPr>
      <p:sp>
        <p:nvSpPr>
          <p:cNvPr id="1795" name="Google Shape;1795;p1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Lightning Message Key Rotation</a:t>
            </a:r>
            <a:endParaRPr/>
          </a:p>
        </p:txBody>
      </p:sp>
      <p:sp>
        <p:nvSpPr>
          <p:cNvPr id="1796" name="Google Shape;1796;p1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a:t>Keys should be rotated regular basis</a:t>
            </a:r>
            <a:endParaRPr/>
          </a:p>
          <a:p>
            <a:pPr indent="-342900" lvl="0" marL="457200" marR="0" rtl="0" algn="l">
              <a:lnSpc>
                <a:spcPct val="115000"/>
              </a:lnSpc>
              <a:spcBef>
                <a:spcPts val="0"/>
              </a:spcBef>
              <a:spcAft>
                <a:spcPts val="0"/>
              </a:spcAft>
              <a:buSzPts val="1800"/>
              <a:buChar char="●"/>
            </a:pPr>
            <a:r>
              <a:rPr lang="en"/>
              <a:t>Every message uses a key twice</a:t>
            </a:r>
            <a:endParaRPr/>
          </a:p>
          <a:p>
            <a:pPr indent="-342900" lvl="0" marL="457200" marR="0" rtl="0" algn="l">
              <a:lnSpc>
                <a:spcPct val="115000"/>
              </a:lnSpc>
              <a:spcBef>
                <a:spcPts val="0"/>
              </a:spcBef>
              <a:spcAft>
                <a:spcPts val="0"/>
              </a:spcAft>
              <a:buSzPts val="1800"/>
              <a:buChar char="●"/>
            </a:pPr>
            <a:r>
              <a:rPr lang="en"/>
              <a:t>Keys are rotated after being used 1000 times</a:t>
            </a:r>
            <a:endParaRPr/>
          </a:p>
          <a:p>
            <a:pPr indent="-317500" lvl="1" marL="914400" marR="0" rtl="0" algn="l">
              <a:lnSpc>
                <a:spcPct val="115000"/>
              </a:lnSpc>
              <a:spcBef>
                <a:spcPts val="0"/>
              </a:spcBef>
              <a:spcAft>
                <a:spcPts val="0"/>
              </a:spcAft>
              <a:buSzPts val="1400"/>
              <a:buChar char="○"/>
            </a:pPr>
            <a:r>
              <a:rPr lang="en"/>
              <a:t>So every 500 messages</a:t>
            </a:r>
            <a:endParaRPr/>
          </a:p>
          <a:p>
            <a:pPr indent="-342900" lvl="0" marL="457200" marR="0" rtl="0" algn="l">
              <a:lnSpc>
                <a:spcPct val="115000"/>
              </a:lnSpc>
              <a:spcBef>
                <a:spcPts val="0"/>
              </a:spcBef>
              <a:spcAft>
                <a:spcPts val="0"/>
              </a:spcAft>
              <a:buSzPts val="1800"/>
              <a:buChar char="●"/>
            </a:pPr>
            <a:r>
              <a:rPr lang="en"/>
              <a:t>k is the sk or rk</a:t>
            </a:r>
            <a:endParaRPr/>
          </a:p>
          <a:p>
            <a:pPr indent="-317500" lvl="1" marL="914400" marR="0" rtl="0" algn="l">
              <a:lnSpc>
                <a:spcPct val="115000"/>
              </a:lnSpc>
              <a:spcBef>
                <a:spcPts val="0"/>
              </a:spcBef>
              <a:spcAft>
                <a:spcPts val="0"/>
              </a:spcAft>
              <a:buSzPts val="1400"/>
              <a:buChar char="○"/>
            </a:pPr>
            <a:r>
              <a:rPr lang="en"/>
              <a:t>ck from the end of ACT 3</a:t>
            </a:r>
            <a:endParaRPr/>
          </a:p>
          <a:p>
            <a:pPr indent="-317500" lvl="1" marL="914400" marR="0" rtl="0" algn="l">
              <a:lnSpc>
                <a:spcPct val="115000"/>
              </a:lnSpc>
              <a:spcBef>
                <a:spcPts val="0"/>
              </a:spcBef>
              <a:spcAft>
                <a:spcPts val="0"/>
              </a:spcAft>
              <a:buSzPts val="1400"/>
              <a:buChar char="○"/>
            </a:pPr>
            <a:r>
              <a:rPr lang="en"/>
              <a:t>ck', k' = HKDF(ck, k)</a:t>
            </a:r>
            <a:endParaRPr/>
          </a:p>
          <a:p>
            <a:pPr indent="-317500" lvl="1" marL="914400" marR="0" rtl="0" algn="l">
              <a:lnSpc>
                <a:spcPct val="115000"/>
              </a:lnSpc>
              <a:spcBef>
                <a:spcPts val="0"/>
              </a:spcBef>
              <a:spcAft>
                <a:spcPts val="0"/>
              </a:spcAft>
              <a:buSzPts val="1400"/>
              <a:buChar char="○"/>
            </a:pPr>
            <a:r>
              <a:rPr lang="en"/>
              <a:t>Reset the nonce for k to n = 0</a:t>
            </a:r>
            <a:endParaRPr/>
          </a:p>
          <a:p>
            <a:pPr indent="-317500" lvl="1" marL="914400" marR="0" rtl="0" algn="l">
              <a:lnSpc>
                <a:spcPct val="115000"/>
              </a:lnSpc>
              <a:spcBef>
                <a:spcPts val="0"/>
              </a:spcBef>
              <a:spcAft>
                <a:spcPts val="0"/>
              </a:spcAft>
              <a:buSzPts val="1400"/>
              <a:buChar char="○"/>
            </a:pPr>
            <a:r>
              <a:rPr lang="en"/>
              <a:t>k = k'</a:t>
            </a:r>
            <a:endParaRPr/>
          </a:p>
          <a:p>
            <a:pPr indent="-317500" lvl="1" marL="914400" marR="0" rtl="0" algn="l">
              <a:lnSpc>
                <a:spcPct val="115000"/>
              </a:lnSpc>
              <a:spcBef>
                <a:spcPts val="0"/>
              </a:spcBef>
              <a:spcAft>
                <a:spcPts val="0"/>
              </a:spcAft>
              <a:buSzPts val="1400"/>
              <a:buChar char="○"/>
            </a:pPr>
            <a:r>
              <a:rPr lang="en"/>
              <a:t>ck = ck'</a:t>
            </a:r>
            <a:endParaRPr/>
          </a:p>
          <a:p>
            <a:pPr indent="-342900" lvl="0" marL="457200" marR="0" rtl="0" algn="l">
              <a:lnSpc>
                <a:spcPct val="115000"/>
              </a:lnSpc>
              <a:spcBef>
                <a:spcPts val="0"/>
              </a:spcBef>
              <a:spcAft>
                <a:spcPts val="0"/>
              </a:spcAft>
              <a:buSzPts val="1800"/>
              <a:buChar char="●"/>
            </a:pPr>
            <a:r>
              <a:rPr lang="en"/>
              <a:t>Using ping and pong messages helps rotating keys more quickly</a:t>
            </a:r>
            <a:endParaRPr/>
          </a:p>
          <a:p>
            <a:pPr indent="0" lvl="0" marL="457200" marR="0" rtl="0" algn="l">
              <a:lnSpc>
                <a:spcPct val="115000"/>
              </a:lnSpc>
              <a:spcBef>
                <a:spcPts val="1600"/>
              </a:spcBef>
              <a:spcAft>
                <a:spcPts val="1600"/>
              </a:spcAft>
              <a:buNone/>
            </a:pPr>
            <a:r>
              <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0" name="Shape 1800"/>
        <p:cNvGrpSpPr/>
        <p:nvPr/>
      </p:nvGrpSpPr>
      <p:grpSpPr>
        <a:xfrm>
          <a:off x="0" y="0"/>
          <a:ext cx="0" cy="0"/>
          <a:chOff x="0" y="0"/>
          <a:chExt cx="0" cy="0"/>
        </a:xfrm>
      </p:grpSpPr>
      <p:sp>
        <p:nvSpPr>
          <p:cNvPr id="1801" name="Google Shape;1801;p13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Messaging / Peer Protocol</a:t>
            </a:r>
            <a:endParaRPr/>
          </a:p>
        </p:txBody>
      </p:sp>
      <p:sp>
        <p:nvSpPr>
          <p:cNvPr id="1802" name="Google Shape;1802;p13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(Chapter 6 / BOLT 01 / BOLT 02)</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6" name="Shape 1806"/>
        <p:cNvGrpSpPr/>
        <p:nvPr/>
      </p:nvGrpSpPr>
      <p:grpSpPr>
        <a:xfrm>
          <a:off x="0" y="0"/>
          <a:ext cx="0" cy="0"/>
          <a:chOff x="0" y="0"/>
          <a:chExt cx="0" cy="0"/>
        </a:xfrm>
      </p:grpSpPr>
      <p:sp>
        <p:nvSpPr>
          <p:cNvPr id="1807" name="Google Shape;1807;p139"/>
          <p:cNvSpPr txBox="1"/>
          <p:nvPr>
            <p:ph type="title"/>
          </p:nvPr>
        </p:nvSpPr>
        <p:spPr>
          <a:xfrm>
            <a:off x="311700" y="45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Purpose of the Peer Protocol</a:t>
            </a:r>
            <a:endParaRPr/>
          </a:p>
          <a:p>
            <a:pPr indent="0" lvl="0" marL="0" rtl="0" algn="l">
              <a:spcBef>
                <a:spcPts val="0"/>
              </a:spcBef>
              <a:spcAft>
                <a:spcPts val="0"/>
              </a:spcAft>
              <a:buNone/>
            </a:pPr>
            <a:r>
              <a:t/>
            </a:r>
            <a:endParaRPr/>
          </a:p>
        </p:txBody>
      </p:sp>
      <p:sp>
        <p:nvSpPr>
          <p:cNvPr id="1808" name="Google Shape;1808;p139"/>
          <p:cNvSpPr txBox="1"/>
          <p:nvPr>
            <p:ph idx="1" type="body"/>
          </p:nvPr>
        </p:nvSpPr>
        <p:spPr>
          <a:xfrm>
            <a:off x="311700" y="6868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Establish communication between two peers that are connected</a:t>
            </a:r>
            <a:endParaRPr/>
          </a:p>
          <a:p>
            <a:pPr indent="-342900" lvl="0" marL="457200" marR="0" rtl="0" algn="l">
              <a:lnSpc>
                <a:spcPct val="115000"/>
              </a:lnSpc>
              <a:spcBef>
                <a:spcPts val="0"/>
              </a:spcBef>
              <a:spcAft>
                <a:spcPts val="0"/>
              </a:spcAft>
              <a:buSzPts val="1800"/>
              <a:buChar char="●"/>
            </a:pPr>
            <a:r>
              <a:rPr lang="en"/>
              <a:t>Assumes a working authenticated and encrypted  Transport Layer </a:t>
            </a:r>
            <a:endParaRPr/>
          </a:p>
          <a:p>
            <a:pPr indent="-317500" lvl="1" marL="914400" marR="0" rtl="0" algn="l">
              <a:lnSpc>
                <a:spcPct val="115000"/>
              </a:lnSpc>
              <a:spcBef>
                <a:spcPts val="0"/>
              </a:spcBef>
              <a:spcAft>
                <a:spcPts val="0"/>
              </a:spcAft>
              <a:buSzPts val="1400"/>
              <a:buChar char="○"/>
            </a:pPr>
            <a:r>
              <a:rPr lang="en"/>
              <a:t>(on top of a single TCP socket)</a:t>
            </a:r>
            <a:endParaRPr/>
          </a:p>
          <a:p>
            <a:pPr indent="-342900" lvl="0" marL="457200" marR="0" rtl="0" algn="l">
              <a:lnSpc>
                <a:spcPct val="115000"/>
              </a:lnSpc>
              <a:spcBef>
                <a:spcPts val="0"/>
              </a:spcBef>
              <a:spcAft>
                <a:spcPts val="0"/>
              </a:spcAft>
              <a:buSzPts val="1800"/>
              <a:buChar char="●"/>
            </a:pPr>
            <a:r>
              <a:rPr lang="en"/>
              <a:t>How will two nodes be able to maintain a RSMC (and HTLCs)?</a:t>
            </a:r>
            <a:endParaRPr/>
          </a:p>
          <a:p>
            <a:pPr indent="-342900" lvl="0" marL="457200" marR="0" rtl="0" algn="l">
              <a:lnSpc>
                <a:spcPct val="115000"/>
              </a:lnSpc>
              <a:spcBef>
                <a:spcPts val="0"/>
              </a:spcBef>
              <a:spcAft>
                <a:spcPts val="0"/>
              </a:spcAft>
              <a:buSzPts val="1800"/>
              <a:buChar char="●"/>
            </a:pPr>
            <a:r>
              <a:rPr lang="en"/>
              <a:t>How will onion packages be sent between peers?</a:t>
            </a:r>
            <a:endParaRPr/>
          </a:p>
          <a:p>
            <a:pPr indent="-342900" lvl="0" marL="457200" marR="0" rtl="0" algn="l">
              <a:lnSpc>
                <a:spcPct val="115000"/>
              </a:lnSpc>
              <a:spcBef>
                <a:spcPts val="0"/>
              </a:spcBef>
              <a:spcAft>
                <a:spcPts val="0"/>
              </a:spcAft>
              <a:buClr>
                <a:schemeClr val="dk2"/>
              </a:buClr>
              <a:buSzPts val="1800"/>
              <a:buFont typeface="Arial"/>
              <a:buChar char="●"/>
            </a:pPr>
            <a:r>
              <a:rPr lang="en"/>
              <a:t>Channel Management and operation of the channel</a:t>
            </a:r>
            <a:endParaRPr/>
          </a:p>
          <a:p>
            <a:pPr indent="-317500" lvl="1" marL="914400" marR="0" rtl="0" algn="l">
              <a:lnSpc>
                <a:spcPct val="115000"/>
              </a:lnSpc>
              <a:spcBef>
                <a:spcPts val="0"/>
              </a:spcBef>
              <a:spcAft>
                <a:spcPts val="0"/>
              </a:spcAft>
              <a:buSzPts val="1400"/>
              <a:buChar char="○"/>
            </a:pPr>
            <a:r>
              <a:rPr lang="en"/>
              <a:t>Channel establishment</a:t>
            </a:r>
            <a:endParaRPr/>
          </a:p>
          <a:p>
            <a:pPr indent="-317500" lvl="1" marL="914400" marR="0" rtl="0" algn="l">
              <a:lnSpc>
                <a:spcPct val="115000"/>
              </a:lnSpc>
              <a:spcBef>
                <a:spcPts val="0"/>
              </a:spcBef>
              <a:spcAft>
                <a:spcPts val="0"/>
              </a:spcAft>
              <a:buSzPts val="1400"/>
              <a:buChar char="○"/>
            </a:pPr>
            <a:r>
              <a:rPr lang="en"/>
              <a:t>Channel close</a:t>
            </a:r>
            <a:endParaRPr/>
          </a:p>
          <a:p>
            <a:pPr indent="-317500" lvl="1" marL="914400" marR="0" rtl="0" algn="l">
              <a:lnSpc>
                <a:spcPct val="115000"/>
              </a:lnSpc>
              <a:spcBef>
                <a:spcPts val="0"/>
              </a:spcBef>
              <a:spcAft>
                <a:spcPts val="0"/>
              </a:spcAft>
              <a:buSzPts val="1400"/>
              <a:buChar char="○"/>
            </a:pPr>
            <a:r>
              <a:rPr lang="en"/>
              <a:t>Normal Operation</a:t>
            </a:r>
            <a:endParaRPr/>
          </a:p>
          <a:p>
            <a:pPr indent="-317500" lvl="2" marL="1371600" marR="0" rtl="0" algn="l">
              <a:lnSpc>
                <a:spcPct val="115000"/>
              </a:lnSpc>
              <a:spcBef>
                <a:spcPts val="0"/>
              </a:spcBef>
              <a:spcAft>
                <a:spcPts val="0"/>
              </a:spcAft>
              <a:buSzPts val="1400"/>
              <a:buChar char="■"/>
            </a:pPr>
            <a:r>
              <a:rPr lang="en"/>
              <a:t>Sending, accepting and forwarding payments</a:t>
            </a:r>
            <a:endParaRPr/>
          </a:p>
          <a:p>
            <a:pPr indent="-317500" lvl="2" marL="1371600" marR="0" rtl="0" algn="l">
              <a:lnSpc>
                <a:spcPct val="115000"/>
              </a:lnSpc>
              <a:spcBef>
                <a:spcPts val="0"/>
              </a:spcBef>
              <a:spcAft>
                <a:spcPts val="0"/>
              </a:spcAft>
              <a:buSzPts val="1400"/>
              <a:buChar char="■"/>
            </a:pPr>
            <a:r>
              <a:rPr lang="en"/>
              <a:t>Updating fees</a:t>
            </a:r>
            <a:endParaRPr/>
          </a:p>
          <a:p>
            <a:pPr indent="-317500" lvl="1" marL="914400" marR="0" rtl="0" algn="l">
              <a:lnSpc>
                <a:spcPct val="115000"/>
              </a:lnSpc>
              <a:spcBef>
                <a:spcPts val="0"/>
              </a:spcBef>
              <a:spcAft>
                <a:spcPts val="0"/>
              </a:spcAft>
              <a:buSzPts val="1400"/>
              <a:buChar char="○"/>
            </a:pPr>
            <a:r>
              <a:rPr lang="en"/>
              <a:t>Message Retransmission (as communication transports are unreliable)</a:t>
            </a:r>
            <a:endParaRPr/>
          </a:p>
          <a:p>
            <a:pPr indent="0" lvl="0" marL="457200" marR="0" rtl="0" algn="l">
              <a:lnSpc>
                <a:spcPct val="115000"/>
              </a:lnSpc>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8">
                                            <p:txEl>
                                              <p:pRg end="0" st="0"/>
                                            </p:txEl>
                                          </p:spTgt>
                                        </p:tgtEl>
                                        <p:attrNameLst>
                                          <p:attrName>style.visibility</p:attrName>
                                        </p:attrNameLst>
                                      </p:cBhvr>
                                      <p:to>
                                        <p:strVal val="visible"/>
                                      </p:to>
                                    </p:set>
                                    <p:animEffect filter="fade" transition="in">
                                      <p:cBhvr>
                                        <p:cTn dur="1000"/>
                                        <p:tgtEl>
                                          <p:spTgt spid="18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8">
                                            <p:txEl>
                                              <p:pRg end="1" st="1"/>
                                            </p:txEl>
                                          </p:spTgt>
                                        </p:tgtEl>
                                        <p:attrNameLst>
                                          <p:attrName>style.visibility</p:attrName>
                                        </p:attrNameLst>
                                      </p:cBhvr>
                                      <p:to>
                                        <p:strVal val="visible"/>
                                      </p:to>
                                    </p:set>
                                    <p:animEffect filter="fade" transition="in">
                                      <p:cBhvr>
                                        <p:cTn dur="1000"/>
                                        <p:tgtEl>
                                          <p:spTgt spid="180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8">
                                            <p:txEl>
                                              <p:pRg end="2" st="2"/>
                                            </p:txEl>
                                          </p:spTgt>
                                        </p:tgtEl>
                                        <p:attrNameLst>
                                          <p:attrName>style.visibility</p:attrName>
                                        </p:attrNameLst>
                                      </p:cBhvr>
                                      <p:to>
                                        <p:strVal val="visible"/>
                                      </p:to>
                                    </p:set>
                                    <p:animEffect filter="fade" transition="in">
                                      <p:cBhvr>
                                        <p:cTn dur="1000"/>
                                        <p:tgtEl>
                                          <p:spTgt spid="180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8">
                                            <p:txEl>
                                              <p:pRg end="3" st="3"/>
                                            </p:txEl>
                                          </p:spTgt>
                                        </p:tgtEl>
                                        <p:attrNameLst>
                                          <p:attrName>style.visibility</p:attrName>
                                        </p:attrNameLst>
                                      </p:cBhvr>
                                      <p:to>
                                        <p:strVal val="visible"/>
                                      </p:to>
                                    </p:set>
                                    <p:animEffect filter="fade" transition="in">
                                      <p:cBhvr>
                                        <p:cTn dur="1000"/>
                                        <p:tgtEl>
                                          <p:spTgt spid="180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8">
                                            <p:txEl>
                                              <p:pRg end="4" st="4"/>
                                            </p:txEl>
                                          </p:spTgt>
                                        </p:tgtEl>
                                        <p:attrNameLst>
                                          <p:attrName>style.visibility</p:attrName>
                                        </p:attrNameLst>
                                      </p:cBhvr>
                                      <p:to>
                                        <p:strVal val="visible"/>
                                      </p:to>
                                    </p:set>
                                    <p:animEffect filter="fade" transition="in">
                                      <p:cBhvr>
                                        <p:cTn dur="1000"/>
                                        <p:tgtEl>
                                          <p:spTgt spid="180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8">
                                            <p:txEl>
                                              <p:pRg end="5" st="5"/>
                                            </p:txEl>
                                          </p:spTgt>
                                        </p:tgtEl>
                                        <p:attrNameLst>
                                          <p:attrName>style.visibility</p:attrName>
                                        </p:attrNameLst>
                                      </p:cBhvr>
                                      <p:to>
                                        <p:strVal val="visible"/>
                                      </p:to>
                                    </p:set>
                                    <p:animEffect filter="fade" transition="in">
                                      <p:cBhvr>
                                        <p:cTn dur="1000"/>
                                        <p:tgtEl>
                                          <p:spTgt spid="180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8">
                                            <p:txEl>
                                              <p:pRg end="6" st="6"/>
                                            </p:txEl>
                                          </p:spTgt>
                                        </p:tgtEl>
                                        <p:attrNameLst>
                                          <p:attrName>style.visibility</p:attrName>
                                        </p:attrNameLst>
                                      </p:cBhvr>
                                      <p:to>
                                        <p:strVal val="visible"/>
                                      </p:to>
                                    </p:set>
                                    <p:animEffect filter="fade" transition="in">
                                      <p:cBhvr>
                                        <p:cTn dur="1000"/>
                                        <p:tgtEl>
                                          <p:spTgt spid="180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8">
                                            <p:txEl>
                                              <p:pRg end="7" st="7"/>
                                            </p:txEl>
                                          </p:spTgt>
                                        </p:tgtEl>
                                        <p:attrNameLst>
                                          <p:attrName>style.visibility</p:attrName>
                                        </p:attrNameLst>
                                      </p:cBhvr>
                                      <p:to>
                                        <p:strVal val="visible"/>
                                      </p:to>
                                    </p:set>
                                    <p:animEffect filter="fade" transition="in">
                                      <p:cBhvr>
                                        <p:cTn dur="1000"/>
                                        <p:tgtEl>
                                          <p:spTgt spid="180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8">
                                            <p:txEl>
                                              <p:pRg end="8" st="8"/>
                                            </p:txEl>
                                          </p:spTgt>
                                        </p:tgtEl>
                                        <p:attrNameLst>
                                          <p:attrName>style.visibility</p:attrName>
                                        </p:attrNameLst>
                                      </p:cBhvr>
                                      <p:to>
                                        <p:strVal val="visible"/>
                                      </p:to>
                                    </p:set>
                                    <p:animEffect filter="fade" transition="in">
                                      <p:cBhvr>
                                        <p:cTn dur="1000"/>
                                        <p:tgtEl>
                                          <p:spTgt spid="180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8">
                                            <p:txEl>
                                              <p:pRg end="9" st="9"/>
                                            </p:txEl>
                                          </p:spTgt>
                                        </p:tgtEl>
                                        <p:attrNameLst>
                                          <p:attrName>style.visibility</p:attrName>
                                        </p:attrNameLst>
                                      </p:cBhvr>
                                      <p:to>
                                        <p:strVal val="visible"/>
                                      </p:to>
                                    </p:set>
                                    <p:animEffect filter="fade" transition="in">
                                      <p:cBhvr>
                                        <p:cTn dur="1000"/>
                                        <p:tgtEl>
                                          <p:spTgt spid="1808">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8">
                                            <p:txEl>
                                              <p:pRg end="10" st="10"/>
                                            </p:txEl>
                                          </p:spTgt>
                                        </p:tgtEl>
                                        <p:attrNameLst>
                                          <p:attrName>style.visibility</p:attrName>
                                        </p:attrNameLst>
                                      </p:cBhvr>
                                      <p:to>
                                        <p:strVal val="visible"/>
                                      </p:to>
                                    </p:set>
                                    <p:animEffect filter="fade" transition="in">
                                      <p:cBhvr>
                                        <p:cTn dur="1000"/>
                                        <p:tgtEl>
                                          <p:spTgt spid="1808">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8">
                                            <p:txEl>
                                              <p:pRg end="11" st="11"/>
                                            </p:txEl>
                                          </p:spTgt>
                                        </p:tgtEl>
                                        <p:attrNameLst>
                                          <p:attrName>style.visibility</p:attrName>
                                        </p:attrNameLst>
                                      </p:cBhvr>
                                      <p:to>
                                        <p:strVal val="visible"/>
                                      </p:to>
                                    </p:set>
                                    <p:animEffect filter="fade" transition="in">
                                      <p:cBhvr>
                                        <p:cTn dur="1000"/>
                                        <p:tgtEl>
                                          <p:spTgt spid="1808">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8">
                                            <p:txEl>
                                              <p:pRg end="12" st="12"/>
                                            </p:txEl>
                                          </p:spTgt>
                                        </p:tgtEl>
                                        <p:attrNameLst>
                                          <p:attrName>style.visibility</p:attrName>
                                        </p:attrNameLst>
                                      </p:cBhvr>
                                      <p:to>
                                        <p:strVal val="visible"/>
                                      </p:to>
                                    </p:set>
                                    <p:animEffect filter="fade" transition="in">
                                      <p:cBhvr>
                                        <p:cTn dur="1000"/>
                                        <p:tgtEl>
                                          <p:spTgt spid="1808">
                                            <p:txEl>
                                              <p:pRg end="12" st="1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2" name="Shape 1812"/>
        <p:cNvGrpSpPr/>
        <p:nvPr/>
      </p:nvGrpSpPr>
      <p:grpSpPr>
        <a:xfrm>
          <a:off x="0" y="0"/>
          <a:ext cx="0" cy="0"/>
          <a:chOff x="0" y="0"/>
          <a:chExt cx="0" cy="0"/>
        </a:xfrm>
      </p:grpSpPr>
      <p:sp>
        <p:nvSpPr>
          <p:cNvPr id="1813" name="Google Shape;1813;p140"/>
          <p:cNvSpPr txBox="1"/>
          <p:nvPr>
            <p:ph type="title"/>
          </p:nvPr>
        </p:nvSpPr>
        <p:spPr>
          <a:xfrm>
            <a:off x="311700" y="45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Format of Lightning messages</a:t>
            </a:r>
            <a:endParaRPr/>
          </a:p>
          <a:p>
            <a:pPr indent="0" lvl="0" marL="0" rtl="0" algn="l">
              <a:spcBef>
                <a:spcPts val="0"/>
              </a:spcBef>
              <a:spcAft>
                <a:spcPts val="0"/>
              </a:spcAft>
              <a:buNone/>
            </a:pPr>
            <a:r>
              <a:t/>
            </a:r>
            <a:endParaRPr/>
          </a:p>
        </p:txBody>
      </p:sp>
      <p:sp>
        <p:nvSpPr>
          <p:cNvPr id="1814" name="Google Shape;1814;p140"/>
          <p:cNvSpPr txBox="1"/>
          <p:nvPr>
            <p:ph idx="1" type="body"/>
          </p:nvPr>
        </p:nvSpPr>
        <p:spPr>
          <a:xfrm>
            <a:off x="311700" y="6868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2 byte type field (big endian)</a:t>
            </a:r>
            <a:endParaRPr/>
          </a:p>
          <a:p>
            <a:pPr indent="-342900" lvl="0" marL="457200" marR="0" rtl="0" algn="l">
              <a:lnSpc>
                <a:spcPct val="115000"/>
              </a:lnSpc>
              <a:spcBef>
                <a:spcPts val="0"/>
              </a:spcBef>
              <a:spcAft>
                <a:spcPts val="0"/>
              </a:spcAft>
              <a:buSzPts val="1800"/>
              <a:buChar char="●"/>
            </a:pPr>
            <a:r>
              <a:rPr lang="en"/>
              <a:t>Variable length payload</a:t>
            </a:r>
            <a:endParaRPr/>
          </a:p>
          <a:p>
            <a:pPr indent="-317500" lvl="1" marL="914400" marR="0" rtl="0" algn="l">
              <a:lnSpc>
                <a:spcPct val="115000"/>
              </a:lnSpc>
              <a:spcBef>
                <a:spcPts val="0"/>
              </a:spcBef>
              <a:spcAft>
                <a:spcPts val="0"/>
              </a:spcAft>
              <a:buSzPts val="1400"/>
              <a:buChar char="○"/>
            </a:pPr>
            <a:r>
              <a:rPr lang="en"/>
              <a:t>Max: 65535 Byte </a:t>
            </a:r>
            <a:endParaRPr/>
          </a:p>
          <a:p>
            <a:pPr indent="-342900" lvl="0" marL="457200" marR="0" rtl="0" algn="l">
              <a:lnSpc>
                <a:spcPct val="115000"/>
              </a:lnSpc>
              <a:spcBef>
                <a:spcPts val="0"/>
              </a:spcBef>
              <a:spcAft>
                <a:spcPts val="0"/>
              </a:spcAft>
              <a:buSzPts val="1800"/>
              <a:buChar char="●"/>
            </a:pPr>
            <a:r>
              <a:rPr lang="en"/>
              <a:t>Format of the payload confirms to the type</a:t>
            </a:r>
            <a:endParaRPr/>
          </a:p>
          <a:p>
            <a:pPr indent="-342900" lvl="0" marL="457200" marR="0" rtl="0" algn="l">
              <a:lnSpc>
                <a:spcPct val="115000"/>
              </a:lnSpc>
              <a:spcBef>
                <a:spcPts val="0"/>
              </a:spcBef>
              <a:spcAft>
                <a:spcPts val="0"/>
              </a:spcAft>
              <a:buSzPts val="1800"/>
              <a:buChar char="●"/>
            </a:pPr>
            <a:r>
              <a:rPr lang="en"/>
              <a:t>Even typed messages MUST be specified and MUST NOT be sent otherwise</a:t>
            </a:r>
            <a:endParaRPr/>
          </a:p>
          <a:p>
            <a:pPr indent="-342900" lvl="0" marL="457200" marR="0" rtl="0" algn="l">
              <a:lnSpc>
                <a:spcPct val="115000"/>
              </a:lnSpc>
              <a:spcBef>
                <a:spcPts val="0"/>
              </a:spcBef>
              <a:spcAft>
                <a:spcPts val="0"/>
              </a:spcAft>
              <a:buSzPts val="1800"/>
              <a:buChar char="●"/>
            </a:pPr>
            <a:r>
              <a:rPr lang="en"/>
              <a:t>It's ok to be odd</a:t>
            </a:r>
            <a:endParaRPr/>
          </a:p>
          <a:p>
            <a:pPr indent="-342900" lvl="0" marL="457200" marR="0" rtl="0" algn="l">
              <a:lnSpc>
                <a:spcPct val="115000"/>
              </a:lnSpc>
              <a:spcBef>
                <a:spcPts val="0"/>
              </a:spcBef>
              <a:spcAft>
                <a:spcPts val="0"/>
              </a:spcAft>
              <a:buSzPts val="1800"/>
              <a:buChar char="●"/>
            </a:pPr>
            <a:r>
              <a:rPr lang="en"/>
              <a:t>Logical groups of types</a:t>
            </a:r>
            <a:endParaRPr/>
          </a:p>
          <a:p>
            <a:pPr indent="-317500" lvl="1" marL="914400" marR="0" rtl="0" algn="l">
              <a:lnSpc>
                <a:spcPct val="115000"/>
              </a:lnSpc>
              <a:spcBef>
                <a:spcPts val="0"/>
              </a:spcBef>
              <a:spcAft>
                <a:spcPts val="0"/>
              </a:spcAft>
              <a:buSzPts val="1400"/>
              <a:buChar char="○"/>
            </a:pPr>
            <a:r>
              <a:rPr lang="en"/>
              <a:t>0 - 31 Setup &amp; Control</a:t>
            </a:r>
            <a:endParaRPr/>
          </a:p>
          <a:p>
            <a:pPr indent="-317500" lvl="1" marL="914400" marR="0" rtl="0" algn="l">
              <a:lnSpc>
                <a:spcPct val="115000"/>
              </a:lnSpc>
              <a:spcBef>
                <a:spcPts val="0"/>
              </a:spcBef>
              <a:spcAft>
                <a:spcPts val="0"/>
              </a:spcAft>
              <a:buSzPts val="1400"/>
              <a:buChar char="○"/>
            </a:pPr>
            <a:r>
              <a:rPr lang="en"/>
              <a:t>32-127 Channel establishment and closure</a:t>
            </a:r>
            <a:endParaRPr/>
          </a:p>
          <a:p>
            <a:pPr indent="-317500" lvl="1" marL="914400" marR="0" rtl="0" algn="l">
              <a:lnSpc>
                <a:spcPct val="115000"/>
              </a:lnSpc>
              <a:spcBef>
                <a:spcPts val="0"/>
              </a:spcBef>
              <a:spcAft>
                <a:spcPts val="0"/>
              </a:spcAft>
              <a:buSzPts val="1400"/>
              <a:buChar char="○"/>
            </a:pPr>
            <a:r>
              <a:rPr lang="en"/>
              <a:t>128-255 channel operation including setup and settlement of htlcs</a:t>
            </a:r>
            <a:endParaRPr/>
          </a:p>
          <a:p>
            <a:pPr indent="-317500" lvl="1" marL="914400" marR="0" rtl="0" algn="l">
              <a:lnSpc>
                <a:spcPct val="115000"/>
              </a:lnSpc>
              <a:spcBef>
                <a:spcPts val="0"/>
              </a:spcBef>
              <a:spcAft>
                <a:spcPts val="0"/>
              </a:spcAft>
              <a:buSzPts val="1400"/>
              <a:buChar char="○"/>
            </a:pPr>
            <a:r>
              <a:rPr lang="en"/>
              <a:t>256-511 gossip protocol </a:t>
            </a:r>
            <a:endParaRPr/>
          </a:p>
          <a:p>
            <a:pPr indent="0" lvl="0" marL="457200" marR="0" rtl="0" algn="l">
              <a:lnSpc>
                <a:spcPct val="115000"/>
              </a:lnSpc>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4">
                                            <p:txEl>
                                              <p:pRg end="0" st="0"/>
                                            </p:txEl>
                                          </p:spTgt>
                                        </p:tgtEl>
                                        <p:attrNameLst>
                                          <p:attrName>style.visibility</p:attrName>
                                        </p:attrNameLst>
                                      </p:cBhvr>
                                      <p:to>
                                        <p:strVal val="visible"/>
                                      </p:to>
                                    </p:set>
                                    <p:animEffect filter="fade" transition="in">
                                      <p:cBhvr>
                                        <p:cTn dur="1000"/>
                                        <p:tgtEl>
                                          <p:spTgt spid="18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4">
                                            <p:txEl>
                                              <p:pRg end="1" st="1"/>
                                            </p:txEl>
                                          </p:spTgt>
                                        </p:tgtEl>
                                        <p:attrNameLst>
                                          <p:attrName>style.visibility</p:attrName>
                                        </p:attrNameLst>
                                      </p:cBhvr>
                                      <p:to>
                                        <p:strVal val="visible"/>
                                      </p:to>
                                    </p:set>
                                    <p:animEffect filter="fade" transition="in">
                                      <p:cBhvr>
                                        <p:cTn dur="1000"/>
                                        <p:tgtEl>
                                          <p:spTgt spid="181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4">
                                            <p:txEl>
                                              <p:pRg end="2" st="2"/>
                                            </p:txEl>
                                          </p:spTgt>
                                        </p:tgtEl>
                                        <p:attrNameLst>
                                          <p:attrName>style.visibility</p:attrName>
                                        </p:attrNameLst>
                                      </p:cBhvr>
                                      <p:to>
                                        <p:strVal val="visible"/>
                                      </p:to>
                                    </p:set>
                                    <p:animEffect filter="fade" transition="in">
                                      <p:cBhvr>
                                        <p:cTn dur="1000"/>
                                        <p:tgtEl>
                                          <p:spTgt spid="181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4">
                                            <p:txEl>
                                              <p:pRg end="3" st="3"/>
                                            </p:txEl>
                                          </p:spTgt>
                                        </p:tgtEl>
                                        <p:attrNameLst>
                                          <p:attrName>style.visibility</p:attrName>
                                        </p:attrNameLst>
                                      </p:cBhvr>
                                      <p:to>
                                        <p:strVal val="visible"/>
                                      </p:to>
                                    </p:set>
                                    <p:animEffect filter="fade" transition="in">
                                      <p:cBhvr>
                                        <p:cTn dur="1000"/>
                                        <p:tgtEl>
                                          <p:spTgt spid="181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4">
                                            <p:txEl>
                                              <p:pRg end="4" st="4"/>
                                            </p:txEl>
                                          </p:spTgt>
                                        </p:tgtEl>
                                        <p:attrNameLst>
                                          <p:attrName>style.visibility</p:attrName>
                                        </p:attrNameLst>
                                      </p:cBhvr>
                                      <p:to>
                                        <p:strVal val="visible"/>
                                      </p:to>
                                    </p:set>
                                    <p:animEffect filter="fade" transition="in">
                                      <p:cBhvr>
                                        <p:cTn dur="1000"/>
                                        <p:tgtEl>
                                          <p:spTgt spid="181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4">
                                            <p:txEl>
                                              <p:pRg end="5" st="5"/>
                                            </p:txEl>
                                          </p:spTgt>
                                        </p:tgtEl>
                                        <p:attrNameLst>
                                          <p:attrName>style.visibility</p:attrName>
                                        </p:attrNameLst>
                                      </p:cBhvr>
                                      <p:to>
                                        <p:strVal val="visible"/>
                                      </p:to>
                                    </p:set>
                                    <p:animEffect filter="fade" transition="in">
                                      <p:cBhvr>
                                        <p:cTn dur="1000"/>
                                        <p:tgtEl>
                                          <p:spTgt spid="181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4">
                                            <p:txEl>
                                              <p:pRg end="6" st="6"/>
                                            </p:txEl>
                                          </p:spTgt>
                                        </p:tgtEl>
                                        <p:attrNameLst>
                                          <p:attrName>style.visibility</p:attrName>
                                        </p:attrNameLst>
                                      </p:cBhvr>
                                      <p:to>
                                        <p:strVal val="visible"/>
                                      </p:to>
                                    </p:set>
                                    <p:animEffect filter="fade" transition="in">
                                      <p:cBhvr>
                                        <p:cTn dur="1000"/>
                                        <p:tgtEl>
                                          <p:spTgt spid="181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4">
                                            <p:txEl>
                                              <p:pRg end="7" st="7"/>
                                            </p:txEl>
                                          </p:spTgt>
                                        </p:tgtEl>
                                        <p:attrNameLst>
                                          <p:attrName>style.visibility</p:attrName>
                                        </p:attrNameLst>
                                      </p:cBhvr>
                                      <p:to>
                                        <p:strVal val="visible"/>
                                      </p:to>
                                    </p:set>
                                    <p:animEffect filter="fade" transition="in">
                                      <p:cBhvr>
                                        <p:cTn dur="1000"/>
                                        <p:tgtEl>
                                          <p:spTgt spid="181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4">
                                            <p:txEl>
                                              <p:pRg end="8" st="8"/>
                                            </p:txEl>
                                          </p:spTgt>
                                        </p:tgtEl>
                                        <p:attrNameLst>
                                          <p:attrName>style.visibility</p:attrName>
                                        </p:attrNameLst>
                                      </p:cBhvr>
                                      <p:to>
                                        <p:strVal val="visible"/>
                                      </p:to>
                                    </p:set>
                                    <p:animEffect filter="fade" transition="in">
                                      <p:cBhvr>
                                        <p:cTn dur="1000"/>
                                        <p:tgtEl>
                                          <p:spTgt spid="181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4">
                                            <p:txEl>
                                              <p:pRg end="9" st="9"/>
                                            </p:txEl>
                                          </p:spTgt>
                                        </p:tgtEl>
                                        <p:attrNameLst>
                                          <p:attrName>style.visibility</p:attrName>
                                        </p:attrNameLst>
                                      </p:cBhvr>
                                      <p:to>
                                        <p:strVal val="visible"/>
                                      </p:to>
                                    </p:set>
                                    <p:animEffect filter="fade" transition="in">
                                      <p:cBhvr>
                                        <p:cTn dur="1000"/>
                                        <p:tgtEl>
                                          <p:spTgt spid="1814">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4">
                                            <p:txEl>
                                              <p:pRg end="10" st="10"/>
                                            </p:txEl>
                                          </p:spTgt>
                                        </p:tgtEl>
                                        <p:attrNameLst>
                                          <p:attrName>style.visibility</p:attrName>
                                        </p:attrNameLst>
                                      </p:cBhvr>
                                      <p:to>
                                        <p:strVal val="visible"/>
                                      </p:to>
                                    </p:set>
                                    <p:animEffect filter="fade" transition="in">
                                      <p:cBhvr>
                                        <p:cTn dur="1000"/>
                                        <p:tgtEl>
                                          <p:spTgt spid="1814">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4">
                                            <p:txEl>
                                              <p:pRg end="11" st="11"/>
                                            </p:txEl>
                                          </p:spTgt>
                                        </p:tgtEl>
                                        <p:attrNameLst>
                                          <p:attrName>style.visibility</p:attrName>
                                        </p:attrNameLst>
                                      </p:cBhvr>
                                      <p:to>
                                        <p:strVal val="visible"/>
                                      </p:to>
                                    </p:set>
                                    <p:animEffect filter="fade" transition="in">
                                      <p:cBhvr>
                                        <p:cTn dur="1000"/>
                                        <p:tgtEl>
                                          <p:spTgt spid="1814">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8" name="Shape 1818"/>
        <p:cNvGrpSpPr/>
        <p:nvPr/>
      </p:nvGrpSpPr>
      <p:grpSpPr>
        <a:xfrm>
          <a:off x="0" y="0"/>
          <a:ext cx="0" cy="0"/>
          <a:chOff x="0" y="0"/>
          <a:chExt cx="0" cy="0"/>
        </a:xfrm>
      </p:grpSpPr>
      <p:sp>
        <p:nvSpPr>
          <p:cNvPr id="1819" name="Google Shape;1819;p141"/>
          <p:cNvSpPr txBox="1"/>
          <p:nvPr>
            <p:ph type="title"/>
          </p:nvPr>
        </p:nvSpPr>
        <p:spPr>
          <a:xfrm>
            <a:off x="311700" y="45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init message</a:t>
            </a:r>
            <a:endParaRPr/>
          </a:p>
          <a:p>
            <a:pPr indent="0" lvl="0" marL="0" rtl="0" algn="l">
              <a:spcBef>
                <a:spcPts val="0"/>
              </a:spcBef>
              <a:spcAft>
                <a:spcPts val="0"/>
              </a:spcAft>
              <a:buNone/>
            </a:pPr>
            <a:r>
              <a:t/>
            </a:r>
            <a:endParaRPr/>
          </a:p>
        </p:txBody>
      </p:sp>
      <p:sp>
        <p:nvSpPr>
          <p:cNvPr id="1820" name="Google Shape;1820;p141"/>
          <p:cNvSpPr txBox="1"/>
          <p:nvPr>
            <p:ph idx="1" type="body"/>
          </p:nvPr>
        </p:nvSpPr>
        <p:spPr>
          <a:xfrm>
            <a:off x="311700" y="6868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First message after setup of the Transport layer</a:t>
            </a:r>
            <a:endParaRPr/>
          </a:p>
          <a:p>
            <a:pPr indent="-342900" lvl="0" marL="457200" marR="0" rtl="0" algn="l">
              <a:lnSpc>
                <a:spcPct val="115000"/>
              </a:lnSpc>
              <a:spcBef>
                <a:spcPts val="0"/>
              </a:spcBef>
              <a:spcAft>
                <a:spcPts val="0"/>
              </a:spcAft>
              <a:buSzPts val="1800"/>
              <a:buChar char="●"/>
            </a:pPr>
            <a:r>
              <a:rPr lang="en"/>
              <a:t>Resent after reconnection</a:t>
            </a:r>
            <a:endParaRPr/>
          </a:p>
          <a:p>
            <a:pPr indent="-342900" lvl="0" marL="457200" marR="0" rtl="0" algn="l">
              <a:lnSpc>
                <a:spcPct val="115000"/>
              </a:lnSpc>
              <a:spcBef>
                <a:spcPts val="0"/>
              </a:spcBef>
              <a:spcAft>
                <a:spcPts val="0"/>
              </a:spcAft>
              <a:buSzPts val="1800"/>
              <a:buChar char="●"/>
            </a:pPr>
            <a:r>
              <a:rPr lang="en"/>
              <a:t>MUST be the first lightning message</a:t>
            </a:r>
            <a:endParaRPr/>
          </a:p>
          <a:p>
            <a:pPr indent="-342900" lvl="0" marL="457200" marR="0" rtl="0" algn="l">
              <a:lnSpc>
                <a:spcPct val="115000"/>
              </a:lnSpc>
              <a:spcBef>
                <a:spcPts val="0"/>
              </a:spcBef>
              <a:spcAft>
                <a:spcPts val="0"/>
              </a:spcAft>
              <a:buSzPts val="1800"/>
              <a:buChar char="●"/>
            </a:pPr>
            <a:r>
              <a:rPr lang="en"/>
              <a:t>Shares information about supported / deprecated features</a:t>
            </a:r>
            <a:endParaRPr/>
          </a:p>
          <a:p>
            <a:pPr indent="-317500" lvl="1" marL="914400" marR="0" rtl="0" algn="l">
              <a:lnSpc>
                <a:spcPct val="115000"/>
              </a:lnSpc>
              <a:spcBef>
                <a:spcPts val="0"/>
              </a:spcBef>
              <a:spcAft>
                <a:spcPts val="0"/>
              </a:spcAft>
              <a:buSzPts val="1400"/>
              <a:buChar char="○"/>
            </a:pPr>
            <a:r>
              <a:rPr lang="en"/>
              <a:t>See BOLT 09 </a:t>
            </a:r>
            <a:endParaRPr/>
          </a:p>
          <a:p>
            <a:pPr indent="-342900" lvl="0" marL="457200" marR="0" rtl="0" algn="l">
              <a:lnSpc>
                <a:spcPct val="115000"/>
              </a:lnSpc>
              <a:spcBef>
                <a:spcPts val="0"/>
              </a:spcBef>
              <a:spcAft>
                <a:spcPts val="0"/>
              </a:spcAft>
              <a:buSzPts val="1800"/>
              <a:buChar char="●"/>
            </a:pPr>
            <a:r>
              <a:rPr lang="en"/>
              <a:t>Features allow for upgrading the protocol</a:t>
            </a:r>
            <a:endParaRPr/>
          </a:p>
          <a:p>
            <a:pPr indent="-317500" lvl="1" marL="914400" marR="0" rtl="0" algn="l">
              <a:lnSpc>
                <a:spcPct val="115000"/>
              </a:lnSpc>
              <a:spcBef>
                <a:spcPts val="0"/>
              </a:spcBef>
              <a:spcAft>
                <a:spcPts val="0"/>
              </a:spcAft>
              <a:buSzPts val="1400"/>
              <a:buChar char="○"/>
            </a:pPr>
            <a:r>
              <a:rPr lang="en"/>
              <a:t>Local features are relevant for the channel</a:t>
            </a:r>
            <a:endParaRPr/>
          </a:p>
          <a:p>
            <a:pPr indent="-317500" lvl="1" marL="914400" marR="0" rtl="0" algn="l">
              <a:lnSpc>
                <a:spcPct val="115000"/>
              </a:lnSpc>
              <a:spcBef>
                <a:spcPts val="0"/>
              </a:spcBef>
              <a:spcAft>
                <a:spcPts val="0"/>
              </a:spcAft>
              <a:buSzPts val="1400"/>
              <a:buChar char="○"/>
            </a:pPr>
            <a:r>
              <a:rPr lang="en"/>
              <a:t>Global features are relevant for the network</a:t>
            </a:r>
            <a:endParaRPr/>
          </a:p>
          <a:p>
            <a:pPr indent="-342900" lvl="0" marL="457200" marR="0" rtl="0" algn="l">
              <a:lnSpc>
                <a:spcPct val="115000"/>
              </a:lnSpc>
              <a:spcBef>
                <a:spcPts val="0"/>
              </a:spcBef>
              <a:spcAft>
                <a:spcPts val="0"/>
              </a:spcAft>
              <a:buSzPts val="1800"/>
              <a:buChar char="●"/>
            </a:pPr>
            <a:r>
              <a:rPr lang="en"/>
              <a:t>Type 16: </a:t>
            </a:r>
            <a:endParaRPr/>
          </a:p>
          <a:p>
            <a:pPr indent="-342900" lvl="0" marL="457200" marR="0" rtl="0" algn="l">
              <a:lnSpc>
                <a:spcPct val="115000"/>
              </a:lnSpc>
              <a:spcBef>
                <a:spcPts val="0"/>
              </a:spcBef>
              <a:spcAft>
                <a:spcPts val="0"/>
              </a:spcAft>
              <a:buSzPts val="1800"/>
              <a:buChar char="●"/>
            </a:pPr>
            <a:r>
              <a:rPr lang="en"/>
              <a:t>Data</a:t>
            </a:r>
            <a:endParaRPr/>
          </a:p>
          <a:p>
            <a:pPr indent="-317500" lvl="1" marL="914400" marR="0" rtl="0" algn="l">
              <a:lnSpc>
                <a:spcPct val="115000"/>
              </a:lnSpc>
              <a:spcBef>
                <a:spcPts val="0"/>
              </a:spcBef>
              <a:spcAft>
                <a:spcPts val="0"/>
              </a:spcAft>
              <a:buSzPts val="1400"/>
              <a:buChar char="○"/>
            </a:pPr>
            <a:r>
              <a:rPr lang="en"/>
              <a:t>2: gflen</a:t>
            </a:r>
            <a:endParaRPr/>
          </a:p>
          <a:p>
            <a:pPr indent="-317500" lvl="1" marL="914400" marR="0" rtl="0" algn="l">
              <a:lnSpc>
                <a:spcPct val="115000"/>
              </a:lnSpc>
              <a:spcBef>
                <a:spcPts val="0"/>
              </a:spcBef>
              <a:spcAft>
                <a:spcPts val="0"/>
              </a:spcAft>
              <a:buSzPts val="1400"/>
              <a:buChar char="○"/>
            </a:pPr>
            <a:r>
              <a:rPr lang="en"/>
              <a:t>gflen: globalfeatures</a:t>
            </a:r>
            <a:endParaRPr/>
          </a:p>
          <a:p>
            <a:pPr indent="-317500" lvl="1" marL="914400" marR="0" rtl="0" algn="l">
              <a:lnSpc>
                <a:spcPct val="115000"/>
              </a:lnSpc>
              <a:spcBef>
                <a:spcPts val="0"/>
              </a:spcBef>
              <a:spcAft>
                <a:spcPts val="0"/>
              </a:spcAft>
              <a:buSzPts val="1400"/>
              <a:buChar char="○"/>
            </a:pPr>
            <a:r>
              <a:rPr lang="en"/>
              <a:t>2: lflen</a:t>
            </a:r>
            <a:endParaRPr/>
          </a:p>
          <a:p>
            <a:pPr indent="-317500" lvl="1" marL="914400" marR="0" rtl="0" algn="l">
              <a:lnSpc>
                <a:spcPct val="115000"/>
              </a:lnSpc>
              <a:spcBef>
                <a:spcPts val="0"/>
              </a:spcBef>
              <a:spcAft>
                <a:spcPts val="0"/>
              </a:spcAft>
              <a:buSzPts val="1400"/>
              <a:buChar char="○"/>
            </a:pPr>
            <a:r>
              <a:rPr lang="en"/>
              <a:t>lflen: localfeatures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0">
                                            <p:txEl>
                                              <p:pRg end="0" st="0"/>
                                            </p:txEl>
                                          </p:spTgt>
                                        </p:tgtEl>
                                        <p:attrNameLst>
                                          <p:attrName>style.visibility</p:attrName>
                                        </p:attrNameLst>
                                      </p:cBhvr>
                                      <p:to>
                                        <p:strVal val="visible"/>
                                      </p:to>
                                    </p:set>
                                    <p:animEffect filter="fade" transition="in">
                                      <p:cBhvr>
                                        <p:cTn dur="1000"/>
                                        <p:tgtEl>
                                          <p:spTgt spid="182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0">
                                            <p:txEl>
                                              <p:pRg end="1" st="1"/>
                                            </p:txEl>
                                          </p:spTgt>
                                        </p:tgtEl>
                                        <p:attrNameLst>
                                          <p:attrName>style.visibility</p:attrName>
                                        </p:attrNameLst>
                                      </p:cBhvr>
                                      <p:to>
                                        <p:strVal val="visible"/>
                                      </p:to>
                                    </p:set>
                                    <p:animEffect filter="fade" transition="in">
                                      <p:cBhvr>
                                        <p:cTn dur="1000"/>
                                        <p:tgtEl>
                                          <p:spTgt spid="182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0">
                                            <p:txEl>
                                              <p:pRg end="2" st="2"/>
                                            </p:txEl>
                                          </p:spTgt>
                                        </p:tgtEl>
                                        <p:attrNameLst>
                                          <p:attrName>style.visibility</p:attrName>
                                        </p:attrNameLst>
                                      </p:cBhvr>
                                      <p:to>
                                        <p:strVal val="visible"/>
                                      </p:to>
                                    </p:set>
                                    <p:animEffect filter="fade" transition="in">
                                      <p:cBhvr>
                                        <p:cTn dur="1000"/>
                                        <p:tgtEl>
                                          <p:spTgt spid="182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0">
                                            <p:txEl>
                                              <p:pRg end="3" st="3"/>
                                            </p:txEl>
                                          </p:spTgt>
                                        </p:tgtEl>
                                        <p:attrNameLst>
                                          <p:attrName>style.visibility</p:attrName>
                                        </p:attrNameLst>
                                      </p:cBhvr>
                                      <p:to>
                                        <p:strVal val="visible"/>
                                      </p:to>
                                    </p:set>
                                    <p:animEffect filter="fade" transition="in">
                                      <p:cBhvr>
                                        <p:cTn dur="1000"/>
                                        <p:tgtEl>
                                          <p:spTgt spid="182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0">
                                            <p:txEl>
                                              <p:pRg end="4" st="4"/>
                                            </p:txEl>
                                          </p:spTgt>
                                        </p:tgtEl>
                                        <p:attrNameLst>
                                          <p:attrName>style.visibility</p:attrName>
                                        </p:attrNameLst>
                                      </p:cBhvr>
                                      <p:to>
                                        <p:strVal val="visible"/>
                                      </p:to>
                                    </p:set>
                                    <p:animEffect filter="fade" transition="in">
                                      <p:cBhvr>
                                        <p:cTn dur="1000"/>
                                        <p:tgtEl>
                                          <p:spTgt spid="182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0">
                                            <p:txEl>
                                              <p:pRg end="5" st="5"/>
                                            </p:txEl>
                                          </p:spTgt>
                                        </p:tgtEl>
                                        <p:attrNameLst>
                                          <p:attrName>style.visibility</p:attrName>
                                        </p:attrNameLst>
                                      </p:cBhvr>
                                      <p:to>
                                        <p:strVal val="visible"/>
                                      </p:to>
                                    </p:set>
                                    <p:animEffect filter="fade" transition="in">
                                      <p:cBhvr>
                                        <p:cTn dur="1000"/>
                                        <p:tgtEl>
                                          <p:spTgt spid="182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0">
                                            <p:txEl>
                                              <p:pRg end="6" st="6"/>
                                            </p:txEl>
                                          </p:spTgt>
                                        </p:tgtEl>
                                        <p:attrNameLst>
                                          <p:attrName>style.visibility</p:attrName>
                                        </p:attrNameLst>
                                      </p:cBhvr>
                                      <p:to>
                                        <p:strVal val="visible"/>
                                      </p:to>
                                    </p:set>
                                    <p:animEffect filter="fade" transition="in">
                                      <p:cBhvr>
                                        <p:cTn dur="1000"/>
                                        <p:tgtEl>
                                          <p:spTgt spid="182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0">
                                            <p:txEl>
                                              <p:pRg end="7" st="7"/>
                                            </p:txEl>
                                          </p:spTgt>
                                        </p:tgtEl>
                                        <p:attrNameLst>
                                          <p:attrName>style.visibility</p:attrName>
                                        </p:attrNameLst>
                                      </p:cBhvr>
                                      <p:to>
                                        <p:strVal val="visible"/>
                                      </p:to>
                                    </p:set>
                                    <p:animEffect filter="fade" transition="in">
                                      <p:cBhvr>
                                        <p:cTn dur="1000"/>
                                        <p:tgtEl>
                                          <p:spTgt spid="182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0">
                                            <p:txEl>
                                              <p:pRg end="8" st="8"/>
                                            </p:txEl>
                                          </p:spTgt>
                                        </p:tgtEl>
                                        <p:attrNameLst>
                                          <p:attrName>style.visibility</p:attrName>
                                        </p:attrNameLst>
                                      </p:cBhvr>
                                      <p:to>
                                        <p:strVal val="visible"/>
                                      </p:to>
                                    </p:set>
                                    <p:animEffect filter="fade" transition="in">
                                      <p:cBhvr>
                                        <p:cTn dur="1000"/>
                                        <p:tgtEl>
                                          <p:spTgt spid="182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0">
                                            <p:txEl>
                                              <p:pRg end="9" st="9"/>
                                            </p:txEl>
                                          </p:spTgt>
                                        </p:tgtEl>
                                        <p:attrNameLst>
                                          <p:attrName>style.visibility</p:attrName>
                                        </p:attrNameLst>
                                      </p:cBhvr>
                                      <p:to>
                                        <p:strVal val="visible"/>
                                      </p:to>
                                    </p:set>
                                    <p:animEffect filter="fade" transition="in">
                                      <p:cBhvr>
                                        <p:cTn dur="1000"/>
                                        <p:tgtEl>
                                          <p:spTgt spid="1820">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0">
                                            <p:txEl>
                                              <p:pRg end="10" st="10"/>
                                            </p:txEl>
                                          </p:spTgt>
                                        </p:tgtEl>
                                        <p:attrNameLst>
                                          <p:attrName>style.visibility</p:attrName>
                                        </p:attrNameLst>
                                      </p:cBhvr>
                                      <p:to>
                                        <p:strVal val="visible"/>
                                      </p:to>
                                    </p:set>
                                    <p:animEffect filter="fade" transition="in">
                                      <p:cBhvr>
                                        <p:cTn dur="1000"/>
                                        <p:tgtEl>
                                          <p:spTgt spid="1820">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0">
                                            <p:txEl>
                                              <p:pRg end="11" st="11"/>
                                            </p:txEl>
                                          </p:spTgt>
                                        </p:tgtEl>
                                        <p:attrNameLst>
                                          <p:attrName>style.visibility</p:attrName>
                                        </p:attrNameLst>
                                      </p:cBhvr>
                                      <p:to>
                                        <p:strVal val="visible"/>
                                      </p:to>
                                    </p:set>
                                    <p:animEffect filter="fade" transition="in">
                                      <p:cBhvr>
                                        <p:cTn dur="1000"/>
                                        <p:tgtEl>
                                          <p:spTgt spid="1820">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0">
                                            <p:txEl>
                                              <p:pRg end="12" st="12"/>
                                            </p:txEl>
                                          </p:spTgt>
                                        </p:tgtEl>
                                        <p:attrNameLst>
                                          <p:attrName>style.visibility</p:attrName>
                                        </p:attrNameLst>
                                      </p:cBhvr>
                                      <p:to>
                                        <p:strVal val="visible"/>
                                      </p:to>
                                    </p:set>
                                    <p:animEffect filter="fade" transition="in">
                                      <p:cBhvr>
                                        <p:cTn dur="1000"/>
                                        <p:tgtEl>
                                          <p:spTgt spid="1820">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0">
                                            <p:txEl>
                                              <p:pRg end="13" st="13"/>
                                            </p:txEl>
                                          </p:spTgt>
                                        </p:tgtEl>
                                        <p:attrNameLst>
                                          <p:attrName>style.visibility</p:attrName>
                                        </p:attrNameLst>
                                      </p:cBhvr>
                                      <p:to>
                                        <p:strVal val="visible"/>
                                      </p:to>
                                    </p:set>
                                    <p:animEffect filter="fade" transition="in">
                                      <p:cBhvr>
                                        <p:cTn dur="1000"/>
                                        <p:tgtEl>
                                          <p:spTgt spid="1820">
                                            <p:txEl>
                                              <p:pRg end="13" st="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4" name="Shape 1824"/>
        <p:cNvGrpSpPr/>
        <p:nvPr/>
      </p:nvGrpSpPr>
      <p:grpSpPr>
        <a:xfrm>
          <a:off x="0" y="0"/>
          <a:ext cx="0" cy="0"/>
          <a:chOff x="0" y="0"/>
          <a:chExt cx="0" cy="0"/>
        </a:xfrm>
      </p:grpSpPr>
      <p:sp>
        <p:nvSpPr>
          <p:cNvPr id="1825" name="Google Shape;1825;p142"/>
          <p:cNvSpPr txBox="1"/>
          <p:nvPr>
            <p:ph type="title"/>
          </p:nvPr>
        </p:nvSpPr>
        <p:spPr>
          <a:xfrm>
            <a:off x="311700" y="45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error message</a:t>
            </a:r>
            <a:endParaRPr/>
          </a:p>
          <a:p>
            <a:pPr indent="0" lvl="0" marL="0" rtl="0" algn="l">
              <a:spcBef>
                <a:spcPts val="0"/>
              </a:spcBef>
              <a:spcAft>
                <a:spcPts val="0"/>
              </a:spcAft>
              <a:buNone/>
            </a:pPr>
            <a:r>
              <a:t/>
            </a:r>
            <a:endParaRPr/>
          </a:p>
        </p:txBody>
      </p:sp>
      <p:sp>
        <p:nvSpPr>
          <p:cNvPr id="1826" name="Google Shape;1826;p142"/>
          <p:cNvSpPr txBox="1"/>
          <p:nvPr>
            <p:ph idx="1" type="body"/>
          </p:nvPr>
        </p:nvSpPr>
        <p:spPr>
          <a:xfrm>
            <a:off x="311700" y="6868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Usually not exposed to userland</a:t>
            </a:r>
            <a:endParaRPr/>
          </a:p>
          <a:p>
            <a:pPr indent="-342900" lvl="0" marL="457200" marR="0" rtl="0" algn="l">
              <a:lnSpc>
                <a:spcPct val="115000"/>
              </a:lnSpc>
              <a:spcBef>
                <a:spcPts val="0"/>
              </a:spcBef>
              <a:spcAft>
                <a:spcPts val="0"/>
              </a:spcAft>
              <a:buSzPts val="1800"/>
              <a:buChar char="●"/>
            </a:pPr>
            <a:r>
              <a:rPr lang="en"/>
              <a:t>Type 17: </a:t>
            </a:r>
            <a:endParaRPr/>
          </a:p>
          <a:p>
            <a:pPr indent="-342900" lvl="0" marL="457200" marR="0" rtl="0" algn="l">
              <a:lnSpc>
                <a:spcPct val="115000"/>
              </a:lnSpc>
              <a:spcBef>
                <a:spcPts val="0"/>
              </a:spcBef>
              <a:spcAft>
                <a:spcPts val="0"/>
              </a:spcAft>
              <a:buSzPts val="1800"/>
              <a:buChar char="●"/>
            </a:pPr>
            <a:r>
              <a:rPr lang="en"/>
              <a:t>Data</a:t>
            </a:r>
            <a:endParaRPr/>
          </a:p>
          <a:p>
            <a:pPr indent="-317500" lvl="1" marL="914400" marR="0" rtl="0" algn="l">
              <a:lnSpc>
                <a:spcPct val="115000"/>
              </a:lnSpc>
              <a:spcBef>
                <a:spcPts val="0"/>
              </a:spcBef>
              <a:spcAft>
                <a:spcPts val="0"/>
              </a:spcAft>
              <a:buSzPts val="1400"/>
              <a:buChar char="○"/>
            </a:pPr>
            <a:r>
              <a:rPr lang="en"/>
              <a:t>32: channel_id</a:t>
            </a:r>
            <a:endParaRPr/>
          </a:p>
          <a:p>
            <a:pPr indent="-317500" lvl="2" marL="1371600" marR="0" rtl="0" algn="l">
              <a:lnSpc>
                <a:spcPct val="115000"/>
              </a:lnSpc>
              <a:spcBef>
                <a:spcPts val="0"/>
              </a:spcBef>
              <a:spcAft>
                <a:spcPts val="0"/>
              </a:spcAft>
              <a:buSzPts val="1400"/>
              <a:buChar char="■"/>
            </a:pPr>
            <a:r>
              <a:rPr lang="en"/>
              <a:t>Before funding_created it is the temporary_channel_id</a:t>
            </a:r>
            <a:endParaRPr/>
          </a:p>
          <a:p>
            <a:pPr indent="-317500" lvl="1" marL="914400" marR="0" rtl="0" algn="l">
              <a:lnSpc>
                <a:spcPct val="115000"/>
              </a:lnSpc>
              <a:spcBef>
                <a:spcPts val="0"/>
              </a:spcBef>
              <a:spcAft>
                <a:spcPts val="0"/>
              </a:spcAft>
              <a:buSzPts val="1400"/>
              <a:buChar char="○"/>
            </a:pPr>
            <a:r>
              <a:rPr lang="en"/>
              <a:t>2: len</a:t>
            </a:r>
            <a:endParaRPr/>
          </a:p>
          <a:p>
            <a:pPr indent="-317500" lvl="1" marL="914400" marR="0" rtl="0" algn="l">
              <a:lnSpc>
                <a:spcPct val="115000"/>
              </a:lnSpc>
              <a:spcBef>
                <a:spcPts val="0"/>
              </a:spcBef>
              <a:spcAft>
                <a:spcPts val="0"/>
              </a:spcAft>
              <a:buSzPts val="1400"/>
              <a:buChar char="○"/>
            </a:pPr>
            <a:r>
              <a:rPr lang="en"/>
              <a:t>len: data</a:t>
            </a:r>
            <a:endParaRPr/>
          </a:p>
          <a:p>
            <a:pPr indent="-317500" lvl="1" marL="914400" marR="0" rtl="0" algn="l">
              <a:lnSpc>
                <a:spcPct val="115000"/>
              </a:lnSpc>
              <a:spcBef>
                <a:spcPts val="0"/>
              </a:spcBef>
              <a:spcAft>
                <a:spcPts val="0"/>
              </a:spcAft>
              <a:buSzPts val="1400"/>
              <a:buChar char="○"/>
            </a:pPr>
            <a:r>
              <a:rPr lang="en"/>
              <a:t>lflen: localfeatures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6">
                                            <p:txEl>
                                              <p:pRg end="0" st="0"/>
                                            </p:txEl>
                                          </p:spTgt>
                                        </p:tgtEl>
                                        <p:attrNameLst>
                                          <p:attrName>style.visibility</p:attrName>
                                        </p:attrNameLst>
                                      </p:cBhvr>
                                      <p:to>
                                        <p:strVal val="visible"/>
                                      </p:to>
                                    </p:set>
                                    <p:animEffect filter="fade" transition="in">
                                      <p:cBhvr>
                                        <p:cTn dur="1000"/>
                                        <p:tgtEl>
                                          <p:spTgt spid="182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6">
                                            <p:txEl>
                                              <p:pRg end="1" st="1"/>
                                            </p:txEl>
                                          </p:spTgt>
                                        </p:tgtEl>
                                        <p:attrNameLst>
                                          <p:attrName>style.visibility</p:attrName>
                                        </p:attrNameLst>
                                      </p:cBhvr>
                                      <p:to>
                                        <p:strVal val="visible"/>
                                      </p:to>
                                    </p:set>
                                    <p:animEffect filter="fade" transition="in">
                                      <p:cBhvr>
                                        <p:cTn dur="1000"/>
                                        <p:tgtEl>
                                          <p:spTgt spid="182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6">
                                            <p:txEl>
                                              <p:pRg end="2" st="2"/>
                                            </p:txEl>
                                          </p:spTgt>
                                        </p:tgtEl>
                                        <p:attrNameLst>
                                          <p:attrName>style.visibility</p:attrName>
                                        </p:attrNameLst>
                                      </p:cBhvr>
                                      <p:to>
                                        <p:strVal val="visible"/>
                                      </p:to>
                                    </p:set>
                                    <p:animEffect filter="fade" transition="in">
                                      <p:cBhvr>
                                        <p:cTn dur="1000"/>
                                        <p:tgtEl>
                                          <p:spTgt spid="182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6">
                                            <p:txEl>
                                              <p:pRg end="3" st="3"/>
                                            </p:txEl>
                                          </p:spTgt>
                                        </p:tgtEl>
                                        <p:attrNameLst>
                                          <p:attrName>style.visibility</p:attrName>
                                        </p:attrNameLst>
                                      </p:cBhvr>
                                      <p:to>
                                        <p:strVal val="visible"/>
                                      </p:to>
                                    </p:set>
                                    <p:animEffect filter="fade" transition="in">
                                      <p:cBhvr>
                                        <p:cTn dur="1000"/>
                                        <p:tgtEl>
                                          <p:spTgt spid="182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6">
                                            <p:txEl>
                                              <p:pRg end="4" st="4"/>
                                            </p:txEl>
                                          </p:spTgt>
                                        </p:tgtEl>
                                        <p:attrNameLst>
                                          <p:attrName>style.visibility</p:attrName>
                                        </p:attrNameLst>
                                      </p:cBhvr>
                                      <p:to>
                                        <p:strVal val="visible"/>
                                      </p:to>
                                    </p:set>
                                    <p:animEffect filter="fade" transition="in">
                                      <p:cBhvr>
                                        <p:cTn dur="1000"/>
                                        <p:tgtEl>
                                          <p:spTgt spid="182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6">
                                            <p:txEl>
                                              <p:pRg end="5" st="5"/>
                                            </p:txEl>
                                          </p:spTgt>
                                        </p:tgtEl>
                                        <p:attrNameLst>
                                          <p:attrName>style.visibility</p:attrName>
                                        </p:attrNameLst>
                                      </p:cBhvr>
                                      <p:to>
                                        <p:strVal val="visible"/>
                                      </p:to>
                                    </p:set>
                                    <p:animEffect filter="fade" transition="in">
                                      <p:cBhvr>
                                        <p:cTn dur="1000"/>
                                        <p:tgtEl>
                                          <p:spTgt spid="182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6">
                                            <p:txEl>
                                              <p:pRg end="6" st="6"/>
                                            </p:txEl>
                                          </p:spTgt>
                                        </p:tgtEl>
                                        <p:attrNameLst>
                                          <p:attrName>style.visibility</p:attrName>
                                        </p:attrNameLst>
                                      </p:cBhvr>
                                      <p:to>
                                        <p:strVal val="visible"/>
                                      </p:to>
                                    </p:set>
                                    <p:animEffect filter="fade" transition="in">
                                      <p:cBhvr>
                                        <p:cTn dur="1000"/>
                                        <p:tgtEl>
                                          <p:spTgt spid="182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6">
                                            <p:txEl>
                                              <p:pRg end="7" st="7"/>
                                            </p:txEl>
                                          </p:spTgt>
                                        </p:tgtEl>
                                        <p:attrNameLst>
                                          <p:attrName>style.visibility</p:attrName>
                                        </p:attrNameLst>
                                      </p:cBhvr>
                                      <p:to>
                                        <p:strVal val="visible"/>
                                      </p:to>
                                    </p:set>
                                    <p:animEffect filter="fade" transition="in">
                                      <p:cBhvr>
                                        <p:cTn dur="1000"/>
                                        <p:tgtEl>
                                          <p:spTgt spid="1826">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0" name="Shape 1830"/>
        <p:cNvGrpSpPr/>
        <p:nvPr/>
      </p:nvGrpSpPr>
      <p:grpSpPr>
        <a:xfrm>
          <a:off x="0" y="0"/>
          <a:ext cx="0" cy="0"/>
          <a:chOff x="0" y="0"/>
          <a:chExt cx="0" cy="0"/>
        </a:xfrm>
      </p:grpSpPr>
      <p:sp>
        <p:nvSpPr>
          <p:cNvPr id="1831" name="Google Shape;1831;p143"/>
          <p:cNvSpPr txBox="1"/>
          <p:nvPr>
            <p:ph type="title"/>
          </p:nvPr>
        </p:nvSpPr>
        <p:spPr>
          <a:xfrm>
            <a:off x="311700" y="45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ping and pong messages</a:t>
            </a:r>
            <a:endParaRPr/>
          </a:p>
          <a:p>
            <a:pPr indent="0" lvl="0" marL="0" rtl="0" algn="l">
              <a:spcBef>
                <a:spcPts val="0"/>
              </a:spcBef>
              <a:spcAft>
                <a:spcPts val="0"/>
              </a:spcAft>
              <a:buNone/>
            </a:pPr>
            <a:r>
              <a:t/>
            </a:r>
            <a:endParaRPr/>
          </a:p>
        </p:txBody>
      </p:sp>
      <p:sp>
        <p:nvSpPr>
          <p:cNvPr id="1832" name="Google Shape;1832;p143"/>
          <p:cNvSpPr txBox="1"/>
          <p:nvPr>
            <p:ph idx="1" type="body"/>
          </p:nvPr>
        </p:nvSpPr>
        <p:spPr>
          <a:xfrm>
            <a:off x="311700" y="6868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a:t>Type 18: (ping) </a:t>
            </a:r>
            <a:endParaRPr/>
          </a:p>
          <a:p>
            <a:pPr indent="-342900" lvl="0" marL="457200" marR="0" rtl="0" algn="l">
              <a:lnSpc>
                <a:spcPct val="115000"/>
              </a:lnSpc>
              <a:spcBef>
                <a:spcPts val="0"/>
              </a:spcBef>
              <a:spcAft>
                <a:spcPts val="0"/>
              </a:spcAft>
              <a:buSzPts val="1800"/>
              <a:buChar char="●"/>
            </a:pPr>
            <a:r>
              <a:rPr lang="en"/>
              <a:t>Data:</a:t>
            </a:r>
            <a:endParaRPr/>
          </a:p>
          <a:p>
            <a:pPr indent="-317500" lvl="1" marL="914400" marR="0" rtl="0" algn="l">
              <a:lnSpc>
                <a:spcPct val="115000"/>
              </a:lnSpc>
              <a:spcBef>
                <a:spcPts val="0"/>
              </a:spcBef>
              <a:spcAft>
                <a:spcPts val="0"/>
              </a:spcAft>
              <a:buSzPts val="1400"/>
              <a:buChar char="○"/>
            </a:pPr>
            <a:r>
              <a:rPr lang="en"/>
              <a:t>2: num_pong_bytes</a:t>
            </a:r>
            <a:endParaRPr/>
          </a:p>
          <a:p>
            <a:pPr indent="-317500" lvl="1" marL="914400" marR="0" rtl="0" algn="l">
              <a:lnSpc>
                <a:spcPct val="115000"/>
              </a:lnSpc>
              <a:spcBef>
                <a:spcPts val="0"/>
              </a:spcBef>
              <a:spcAft>
                <a:spcPts val="0"/>
              </a:spcAft>
              <a:buSzPts val="1400"/>
              <a:buChar char="○"/>
            </a:pPr>
            <a:r>
              <a:rPr lang="en"/>
              <a:t>2: byteslen</a:t>
            </a:r>
            <a:endParaRPr/>
          </a:p>
          <a:p>
            <a:pPr indent="-317500" lvl="1" marL="914400" marR="0" rtl="0" algn="l">
              <a:lnSpc>
                <a:spcPct val="115000"/>
              </a:lnSpc>
              <a:spcBef>
                <a:spcPts val="0"/>
              </a:spcBef>
              <a:spcAft>
                <a:spcPts val="0"/>
              </a:spcAft>
              <a:buSzPts val="1400"/>
              <a:buChar char="○"/>
            </a:pPr>
            <a:r>
              <a:rPr lang="en"/>
              <a:t>byteslen: ignored</a:t>
            </a:r>
            <a:endParaRPr/>
          </a:p>
          <a:p>
            <a:pPr indent="-342900" lvl="0" marL="457200" marR="0" rtl="0" algn="l">
              <a:lnSpc>
                <a:spcPct val="115000"/>
              </a:lnSpc>
              <a:spcBef>
                <a:spcPts val="0"/>
              </a:spcBef>
              <a:spcAft>
                <a:spcPts val="0"/>
              </a:spcAft>
              <a:buSzPts val="1800"/>
              <a:buChar char="●"/>
            </a:pPr>
            <a:r>
              <a:rPr lang="en"/>
              <a:t>Type 19: (pong)</a:t>
            </a:r>
            <a:endParaRPr/>
          </a:p>
          <a:p>
            <a:pPr indent="-342900" lvl="0" marL="457200" marR="0" rtl="0" algn="l">
              <a:lnSpc>
                <a:spcPct val="115000"/>
              </a:lnSpc>
              <a:spcBef>
                <a:spcPts val="0"/>
              </a:spcBef>
              <a:spcAft>
                <a:spcPts val="0"/>
              </a:spcAft>
              <a:buSzPts val="1800"/>
              <a:buChar char="●"/>
            </a:pPr>
            <a:r>
              <a:rPr lang="en"/>
              <a:t>Data:</a:t>
            </a:r>
            <a:endParaRPr/>
          </a:p>
          <a:p>
            <a:pPr indent="-317500" lvl="1" marL="914400" marR="0" rtl="0" algn="l">
              <a:lnSpc>
                <a:spcPct val="115000"/>
              </a:lnSpc>
              <a:spcBef>
                <a:spcPts val="0"/>
              </a:spcBef>
              <a:spcAft>
                <a:spcPts val="0"/>
              </a:spcAft>
              <a:buSzPts val="1400"/>
              <a:buChar char="○"/>
            </a:pPr>
            <a:r>
              <a:rPr lang="en"/>
              <a:t>2: byteslen</a:t>
            </a:r>
            <a:endParaRPr/>
          </a:p>
          <a:p>
            <a:pPr indent="-317500" lvl="1" marL="914400" marR="0" rtl="0" algn="l">
              <a:lnSpc>
                <a:spcPct val="115000"/>
              </a:lnSpc>
              <a:spcBef>
                <a:spcPts val="0"/>
              </a:spcBef>
              <a:spcAft>
                <a:spcPts val="0"/>
              </a:spcAft>
              <a:buSzPts val="1400"/>
              <a:buChar char="○"/>
            </a:pPr>
            <a:r>
              <a:rPr lang="en"/>
              <a:t>byteslen: ignored</a:t>
            </a:r>
            <a:endParaRPr/>
          </a:p>
          <a:p>
            <a:pPr indent="0" lvl="0" marL="914400" marR="0" rtl="0" algn="l">
              <a:lnSpc>
                <a:spcPct val="115000"/>
              </a:lnSpc>
              <a:spcBef>
                <a:spcPts val="1600"/>
              </a:spcBef>
              <a:spcAft>
                <a:spcPts val="0"/>
              </a:spcAft>
              <a:buNone/>
            </a:pPr>
            <a:r>
              <a:t/>
            </a:r>
            <a:endParaRPr/>
          </a:p>
          <a:p>
            <a:pPr indent="-342900" lvl="0" marL="457200" marR="0" rtl="0" algn="l">
              <a:lnSpc>
                <a:spcPct val="115000"/>
              </a:lnSpc>
              <a:spcBef>
                <a:spcPts val="1600"/>
              </a:spcBef>
              <a:spcAft>
                <a:spcPts val="0"/>
              </a:spcAft>
              <a:buSzPts val="1800"/>
              <a:buChar char="●"/>
            </a:pPr>
            <a:r>
              <a:rPr lang="en"/>
              <a:t>Nodes MUST NOT use sensitive data in ping &amp; </a:t>
            </a:r>
            <a:r>
              <a:rPr lang="en"/>
              <a:t>pong</a:t>
            </a:r>
            <a:r>
              <a:rPr lang="en"/>
              <a:t> messages</a:t>
            </a:r>
            <a:endParaRPr/>
          </a:p>
          <a:p>
            <a:pPr indent="-342900" lvl="0" marL="457200" marR="0" rtl="0" algn="l">
              <a:lnSpc>
                <a:spcPct val="115000"/>
              </a:lnSpc>
              <a:spcBef>
                <a:spcPts val="0"/>
              </a:spcBef>
              <a:spcAft>
                <a:spcPts val="0"/>
              </a:spcAft>
              <a:buSzPts val="1800"/>
              <a:buChar char="●"/>
            </a:pPr>
            <a:r>
              <a:rPr lang="en"/>
              <a:t>Synthetic traffic to fake </a:t>
            </a:r>
            <a:r>
              <a:rPr lang="en"/>
              <a:t>activity</a:t>
            </a:r>
            <a:r>
              <a:rPr lang="en"/>
              <a:t> to defend against packet &amp; timing analysis</a:t>
            </a:r>
            <a:endParaRPr/>
          </a:p>
          <a:p>
            <a:pPr indent="-342900" lvl="0" marL="457200" marR="0" rtl="0" algn="l">
              <a:lnSpc>
                <a:spcPct val="115000"/>
              </a:lnSpc>
              <a:spcBef>
                <a:spcPts val="0"/>
              </a:spcBef>
              <a:spcAft>
                <a:spcPts val="0"/>
              </a:spcAft>
              <a:buSzPts val="1800"/>
              <a:buChar char="●"/>
            </a:pPr>
            <a:r>
              <a:rPr lang="en"/>
              <a:t>Leads to frequent key rotation of the transport layer (every 500 messages)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2">
                                            <p:txEl>
                                              <p:pRg end="0" st="0"/>
                                            </p:txEl>
                                          </p:spTgt>
                                        </p:tgtEl>
                                        <p:attrNameLst>
                                          <p:attrName>style.visibility</p:attrName>
                                        </p:attrNameLst>
                                      </p:cBhvr>
                                      <p:to>
                                        <p:strVal val="visible"/>
                                      </p:to>
                                    </p:set>
                                    <p:animEffect filter="fade" transition="in">
                                      <p:cBhvr>
                                        <p:cTn dur="1000"/>
                                        <p:tgtEl>
                                          <p:spTgt spid="183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2">
                                            <p:txEl>
                                              <p:pRg end="1" st="1"/>
                                            </p:txEl>
                                          </p:spTgt>
                                        </p:tgtEl>
                                        <p:attrNameLst>
                                          <p:attrName>style.visibility</p:attrName>
                                        </p:attrNameLst>
                                      </p:cBhvr>
                                      <p:to>
                                        <p:strVal val="visible"/>
                                      </p:to>
                                    </p:set>
                                    <p:animEffect filter="fade" transition="in">
                                      <p:cBhvr>
                                        <p:cTn dur="1000"/>
                                        <p:tgtEl>
                                          <p:spTgt spid="183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2">
                                            <p:txEl>
                                              <p:pRg end="2" st="2"/>
                                            </p:txEl>
                                          </p:spTgt>
                                        </p:tgtEl>
                                        <p:attrNameLst>
                                          <p:attrName>style.visibility</p:attrName>
                                        </p:attrNameLst>
                                      </p:cBhvr>
                                      <p:to>
                                        <p:strVal val="visible"/>
                                      </p:to>
                                    </p:set>
                                    <p:animEffect filter="fade" transition="in">
                                      <p:cBhvr>
                                        <p:cTn dur="1000"/>
                                        <p:tgtEl>
                                          <p:spTgt spid="183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2">
                                            <p:txEl>
                                              <p:pRg end="3" st="3"/>
                                            </p:txEl>
                                          </p:spTgt>
                                        </p:tgtEl>
                                        <p:attrNameLst>
                                          <p:attrName>style.visibility</p:attrName>
                                        </p:attrNameLst>
                                      </p:cBhvr>
                                      <p:to>
                                        <p:strVal val="visible"/>
                                      </p:to>
                                    </p:set>
                                    <p:animEffect filter="fade" transition="in">
                                      <p:cBhvr>
                                        <p:cTn dur="1000"/>
                                        <p:tgtEl>
                                          <p:spTgt spid="183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2">
                                            <p:txEl>
                                              <p:pRg end="4" st="4"/>
                                            </p:txEl>
                                          </p:spTgt>
                                        </p:tgtEl>
                                        <p:attrNameLst>
                                          <p:attrName>style.visibility</p:attrName>
                                        </p:attrNameLst>
                                      </p:cBhvr>
                                      <p:to>
                                        <p:strVal val="visible"/>
                                      </p:to>
                                    </p:set>
                                    <p:animEffect filter="fade" transition="in">
                                      <p:cBhvr>
                                        <p:cTn dur="1000"/>
                                        <p:tgtEl>
                                          <p:spTgt spid="183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2">
                                            <p:txEl>
                                              <p:pRg end="5" st="5"/>
                                            </p:txEl>
                                          </p:spTgt>
                                        </p:tgtEl>
                                        <p:attrNameLst>
                                          <p:attrName>style.visibility</p:attrName>
                                        </p:attrNameLst>
                                      </p:cBhvr>
                                      <p:to>
                                        <p:strVal val="visible"/>
                                      </p:to>
                                    </p:set>
                                    <p:animEffect filter="fade" transition="in">
                                      <p:cBhvr>
                                        <p:cTn dur="1000"/>
                                        <p:tgtEl>
                                          <p:spTgt spid="183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2">
                                            <p:txEl>
                                              <p:pRg end="6" st="6"/>
                                            </p:txEl>
                                          </p:spTgt>
                                        </p:tgtEl>
                                        <p:attrNameLst>
                                          <p:attrName>style.visibility</p:attrName>
                                        </p:attrNameLst>
                                      </p:cBhvr>
                                      <p:to>
                                        <p:strVal val="visible"/>
                                      </p:to>
                                    </p:set>
                                    <p:animEffect filter="fade" transition="in">
                                      <p:cBhvr>
                                        <p:cTn dur="1000"/>
                                        <p:tgtEl>
                                          <p:spTgt spid="183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2">
                                            <p:txEl>
                                              <p:pRg end="7" st="7"/>
                                            </p:txEl>
                                          </p:spTgt>
                                        </p:tgtEl>
                                        <p:attrNameLst>
                                          <p:attrName>style.visibility</p:attrName>
                                        </p:attrNameLst>
                                      </p:cBhvr>
                                      <p:to>
                                        <p:strVal val="visible"/>
                                      </p:to>
                                    </p:set>
                                    <p:animEffect filter="fade" transition="in">
                                      <p:cBhvr>
                                        <p:cTn dur="1000"/>
                                        <p:tgtEl>
                                          <p:spTgt spid="183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2">
                                            <p:txEl>
                                              <p:pRg end="8" st="8"/>
                                            </p:txEl>
                                          </p:spTgt>
                                        </p:tgtEl>
                                        <p:attrNameLst>
                                          <p:attrName>style.visibility</p:attrName>
                                        </p:attrNameLst>
                                      </p:cBhvr>
                                      <p:to>
                                        <p:strVal val="visible"/>
                                      </p:to>
                                    </p:set>
                                    <p:animEffect filter="fade" transition="in">
                                      <p:cBhvr>
                                        <p:cTn dur="1000"/>
                                        <p:tgtEl>
                                          <p:spTgt spid="183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2">
                                            <p:txEl>
                                              <p:pRg end="9" st="9"/>
                                            </p:txEl>
                                          </p:spTgt>
                                        </p:tgtEl>
                                        <p:attrNameLst>
                                          <p:attrName>style.visibility</p:attrName>
                                        </p:attrNameLst>
                                      </p:cBhvr>
                                      <p:to>
                                        <p:strVal val="visible"/>
                                      </p:to>
                                    </p:set>
                                    <p:animEffect filter="fade" transition="in">
                                      <p:cBhvr>
                                        <p:cTn dur="1000"/>
                                        <p:tgtEl>
                                          <p:spTgt spid="1832">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2">
                                            <p:txEl>
                                              <p:pRg end="10" st="10"/>
                                            </p:txEl>
                                          </p:spTgt>
                                        </p:tgtEl>
                                        <p:attrNameLst>
                                          <p:attrName>style.visibility</p:attrName>
                                        </p:attrNameLst>
                                      </p:cBhvr>
                                      <p:to>
                                        <p:strVal val="visible"/>
                                      </p:to>
                                    </p:set>
                                    <p:animEffect filter="fade" transition="in">
                                      <p:cBhvr>
                                        <p:cTn dur="1000"/>
                                        <p:tgtEl>
                                          <p:spTgt spid="1832">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2">
                                            <p:txEl>
                                              <p:pRg end="11" st="11"/>
                                            </p:txEl>
                                          </p:spTgt>
                                        </p:tgtEl>
                                        <p:attrNameLst>
                                          <p:attrName>style.visibility</p:attrName>
                                        </p:attrNameLst>
                                      </p:cBhvr>
                                      <p:to>
                                        <p:strVal val="visible"/>
                                      </p:to>
                                    </p:set>
                                    <p:animEffect filter="fade" transition="in">
                                      <p:cBhvr>
                                        <p:cTn dur="1000"/>
                                        <p:tgtEl>
                                          <p:spTgt spid="1832">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2">
                                            <p:txEl>
                                              <p:pRg end="12" st="12"/>
                                            </p:txEl>
                                          </p:spTgt>
                                        </p:tgtEl>
                                        <p:attrNameLst>
                                          <p:attrName>style.visibility</p:attrName>
                                        </p:attrNameLst>
                                      </p:cBhvr>
                                      <p:to>
                                        <p:strVal val="visible"/>
                                      </p:to>
                                    </p:set>
                                    <p:animEffect filter="fade" transition="in">
                                      <p:cBhvr>
                                        <p:cTn dur="1000"/>
                                        <p:tgtEl>
                                          <p:spTgt spid="1832">
                                            <p:txEl>
                                              <p:pRg end="12" st="1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does a HTTP server push work?</a:t>
            </a:r>
            <a:endParaRPr/>
          </a:p>
        </p:txBody>
      </p:sp>
      <p:sp>
        <p:nvSpPr>
          <p:cNvPr id="245" name="Google Shape;245;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You load a web page</a:t>
            </a:r>
            <a:endParaRPr/>
          </a:p>
          <a:p>
            <a:pPr indent="-342900" lvl="0" marL="457200" rtl="0" algn="l">
              <a:spcBef>
                <a:spcPts val="0"/>
              </a:spcBef>
              <a:spcAft>
                <a:spcPts val="0"/>
              </a:spcAft>
              <a:buSzPts val="1800"/>
              <a:buChar char="●"/>
            </a:pPr>
            <a:r>
              <a:rPr lang="en"/>
              <a:t>Javascript (AJAX) initiates an HTTP request</a:t>
            </a:r>
            <a:endParaRPr/>
          </a:p>
          <a:p>
            <a:pPr indent="-342900" lvl="0" marL="457200" rtl="0" algn="l">
              <a:spcBef>
                <a:spcPts val="0"/>
              </a:spcBef>
              <a:spcAft>
                <a:spcPts val="0"/>
              </a:spcAft>
              <a:buSzPts val="1800"/>
              <a:buChar char="●"/>
            </a:pPr>
            <a:r>
              <a:rPr lang="en"/>
              <a:t>Server looks if he has some information for the client</a:t>
            </a:r>
            <a:endParaRPr/>
          </a:p>
          <a:p>
            <a:pPr indent="-342900" lvl="0" marL="457200" rtl="0" algn="l">
              <a:spcBef>
                <a:spcPts val="0"/>
              </a:spcBef>
              <a:spcAft>
                <a:spcPts val="0"/>
              </a:spcAft>
              <a:buSzPts val="1800"/>
              <a:buChar char="●"/>
            </a:pPr>
            <a:r>
              <a:rPr lang="en"/>
              <a:t>If yes → response</a:t>
            </a:r>
            <a:endParaRPr/>
          </a:p>
          <a:p>
            <a:pPr indent="-342900" lvl="0" marL="457200" rtl="0" algn="l">
              <a:spcBef>
                <a:spcPts val="0"/>
              </a:spcBef>
              <a:spcAft>
                <a:spcPts val="0"/>
              </a:spcAft>
              <a:buSzPts val="1800"/>
              <a:buChar char="●"/>
            </a:pPr>
            <a:r>
              <a:rPr lang="en"/>
              <a:t>If no → defer answering to that request to some time in the future </a:t>
            </a:r>
            <a:endParaRPr/>
          </a:p>
          <a:p>
            <a:pPr indent="-317500" lvl="1" marL="914400" rtl="0" algn="l">
              <a:spcBef>
                <a:spcPts val="0"/>
              </a:spcBef>
              <a:spcAft>
                <a:spcPts val="0"/>
              </a:spcAft>
              <a:buSzPts val="1400"/>
              <a:buChar char="○"/>
            </a:pPr>
            <a:r>
              <a:rPr lang="en"/>
              <a:t>If new information for the client is available</a:t>
            </a:r>
            <a:endParaRPr/>
          </a:p>
          <a:p>
            <a:pPr indent="-317500" lvl="1" marL="914400" rtl="0" algn="l">
              <a:spcBef>
                <a:spcPts val="0"/>
              </a:spcBef>
              <a:spcAft>
                <a:spcPts val="0"/>
              </a:spcAft>
              <a:buSzPts val="1400"/>
              <a:buChar char="○"/>
            </a:pPr>
            <a:r>
              <a:rPr lang="en"/>
              <a:t>If client opens a new page and can't receive that response anymore</a:t>
            </a:r>
            <a:endParaRPr/>
          </a:p>
          <a:p>
            <a:pPr indent="-317500" lvl="1" marL="914400" rtl="0" algn="l">
              <a:spcBef>
                <a:spcPts val="0"/>
              </a:spcBef>
              <a:spcAft>
                <a:spcPts val="0"/>
              </a:spcAft>
              <a:buSzPts val="1400"/>
              <a:buChar char="○"/>
            </a:pPr>
            <a:r>
              <a:rPr lang="en"/>
              <a:t>Just as a heartbeat mechanism to ask the client to make a new request</a:t>
            </a:r>
            <a:endParaRPr/>
          </a:p>
          <a:p>
            <a:pPr indent="-342900" lvl="0" marL="457200" rtl="0" algn="l">
              <a:spcBef>
                <a:spcPts val="0"/>
              </a:spcBef>
              <a:spcAft>
                <a:spcPts val="0"/>
              </a:spcAft>
              <a:buSzPts val="1800"/>
              <a:buChar char="●"/>
            </a:pPr>
            <a:r>
              <a:rPr lang="en"/>
              <a:t>From an end user perspective the server has initiated a conversation </a:t>
            </a:r>
            <a:endParaRPr/>
          </a:p>
          <a:p>
            <a:pPr indent="-317500" lvl="1" marL="914400" rtl="0" algn="l">
              <a:spcBef>
                <a:spcPts val="0"/>
              </a:spcBef>
              <a:spcAft>
                <a:spcPts val="0"/>
              </a:spcAft>
              <a:buSzPts val="1400"/>
              <a:buChar char="○"/>
            </a:pPr>
            <a:r>
              <a:rPr lang="en"/>
              <a:t>The end user is usually not aware of the fact that an AJAX Request is outstanding</a:t>
            </a:r>
            <a:endParaRPr/>
          </a:p>
          <a:p>
            <a:pPr indent="0" lvl="0" marL="457200" rtl="0" algn="l">
              <a:spcBef>
                <a:spcPts val="1600"/>
              </a:spcBef>
              <a:spcAft>
                <a:spcPts val="1600"/>
              </a:spcAft>
              <a:buNone/>
            </a:pPr>
            <a:r>
              <a:rPr lang="en"/>
              <a:t>More details at: </a:t>
            </a:r>
            <a:r>
              <a:rPr lang="en" u="sng">
                <a:solidFill>
                  <a:schemeClr val="hlink"/>
                </a:solidFill>
                <a:hlinkClick r:id="rId3"/>
              </a:rPr>
              <a:t>https://en.wikipedia.org/wiki/Push_technology</a:t>
            </a:r>
            <a:endParaRPr sz="2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xEl>
                                              <p:pRg end="0" st="0"/>
                                            </p:txEl>
                                          </p:spTgt>
                                        </p:tgtEl>
                                        <p:attrNameLst>
                                          <p:attrName>style.visibility</p:attrName>
                                        </p:attrNameLst>
                                      </p:cBhvr>
                                      <p:to>
                                        <p:strVal val="visible"/>
                                      </p:to>
                                    </p:set>
                                    <p:animEffect filter="fade" transition="in">
                                      <p:cBhvr>
                                        <p:cTn dur="1000"/>
                                        <p:tgtEl>
                                          <p:spTgt spid="24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xEl>
                                              <p:pRg end="1" st="1"/>
                                            </p:txEl>
                                          </p:spTgt>
                                        </p:tgtEl>
                                        <p:attrNameLst>
                                          <p:attrName>style.visibility</p:attrName>
                                        </p:attrNameLst>
                                      </p:cBhvr>
                                      <p:to>
                                        <p:strVal val="visible"/>
                                      </p:to>
                                    </p:set>
                                    <p:animEffect filter="fade" transition="in">
                                      <p:cBhvr>
                                        <p:cTn dur="1000"/>
                                        <p:tgtEl>
                                          <p:spTgt spid="24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xEl>
                                              <p:pRg end="2" st="2"/>
                                            </p:txEl>
                                          </p:spTgt>
                                        </p:tgtEl>
                                        <p:attrNameLst>
                                          <p:attrName>style.visibility</p:attrName>
                                        </p:attrNameLst>
                                      </p:cBhvr>
                                      <p:to>
                                        <p:strVal val="visible"/>
                                      </p:to>
                                    </p:set>
                                    <p:animEffect filter="fade" transition="in">
                                      <p:cBhvr>
                                        <p:cTn dur="1000"/>
                                        <p:tgtEl>
                                          <p:spTgt spid="24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xEl>
                                              <p:pRg end="3" st="3"/>
                                            </p:txEl>
                                          </p:spTgt>
                                        </p:tgtEl>
                                        <p:attrNameLst>
                                          <p:attrName>style.visibility</p:attrName>
                                        </p:attrNameLst>
                                      </p:cBhvr>
                                      <p:to>
                                        <p:strVal val="visible"/>
                                      </p:to>
                                    </p:set>
                                    <p:animEffect filter="fade" transition="in">
                                      <p:cBhvr>
                                        <p:cTn dur="1000"/>
                                        <p:tgtEl>
                                          <p:spTgt spid="24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xEl>
                                              <p:pRg end="4" st="4"/>
                                            </p:txEl>
                                          </p:spTgt>
                                        </p:tgtEl>
                                        <p:attrNameLst>
                                          <p:attrName>style.visibility</p:attrName>
                                        </p:attrNameLst>
                                      </p:cBhvr>
                                      <p:to>
                                        <p:strVal val="visible"/>
                                      </p:to>
                                    </p:set>
                                    <p:animEffect filter="fade" transition="in">
                                      <p:cBhvr>
                                        <p:cTn dur="1000"/>
                                        <p:tgtEl>
                                          <p:spTgt spid="24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xEl>
                                              <p:pRg end="5" st="5"/>
                                            </p:txEl>
                                          </p:spTgt>
                                        </p:tgtEl>
                                        <p:attrNameLst>
                                          <p:attrName>style.visibility</p:attrName>
                                        </p:attrNameLst>
                                      </p:cBhvr>
                                      <p:to>
                                        <p:strVal val="visible"/>
                                      </p:to>
                                    </p:set>
                                    <p:animEffect filter="fade" transition="in">
                                      <p:cBhvr>
                                        <p:cTn dur="1000"/>
                                        <p:tgtEl>
                                          <p:spTgt spid="24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xEl>
                                              <p:pRg end="6" st="6"/>
                                            </p:txEl>
                                          </p:spTgt>
                                        </p:tgtEl>
                                        <p:attrNameLst>
                                          <p:attrName>style.visibility</p:attrName>
                                        </p:attrNameLst>
                                      </p:cBhvr>
                                      <p:to>
                                        <p:strVal val="visible"/>
                                      </p:to>
                                    </p:set>
                                    <p:animEffect filter="fade" transition="in">
                                      <p:cBhvr>
                                        <p:cTn dur="1000"/>
                                        <p:tgtEl>
                                          <p:spTgt spid="24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xEl>
                                              <p:pRg end="7" st="7"/>
                                            </p:txEl>
                                          </p:spTgt>
                                        </p:tgtEl>
                                        <p:attrNameLst>
                                          <p:attrName>style.visibility</p:attrName>
                                        </p:attrNameLst>
                                      </p:cBhvr>
                                      <p:to>
                                        <p:strVal val="visible"/>
                                      </p:to>
                                    </p:set>
                                    <p:animEffect filter="fade" transition="in">
                                      <p:cBhvr>
                                        <p:cTn dur="1000"/>
                                        <p:tgtEl>
                                          <p:spTgt spid="24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xEl>
                                              <p:pRg end="8" st="8"/>
                                            </p:txEl>
                                          </p:spTgt>
                                        </p:tgtEl>
                                        <p:attrNameLst>
                                          <p:attrName>style.visibility</p:attrName>
                                        </p:attrNameLst>
                                      </p:cBhvr>
                                      <p:to>
                                        <p:strVal val="visible"/>
                                      </p:to>
                                    </p:set>
                                    <p:animEffect filter="fade" transition="in">
                                      <p:cBhvr>
                                        <p:cTn dur="1000"/>
                                        <p:tgtEl>
                                          <p:spTgt spid="24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xEl>
                                              <p:pRg end="9" st="9"/>
                                            </p:txEl>
                                          </p:spTgt>
                                        </p:tgtEl>
                                        <p:attrNameLst>
                                          <p:attrName>style.visibility</p:attrName>
                                        </p:attrNameLst>
                                      </p:cBhvr>
                                      <p:to>
                                        <p:strVal val="visible"/>
                                      </p:to>
                                    </p:set>
                                    <p:animEffect filter="fade" transition="in">
                                      <p:cBhvr>
                                        <p:cTn dur="1000"/>
                                        <p:tgtEl>
                                          <p:spTgt spid="245">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xEl>
                                              <p:pRg end="10" st="10"/>
                                            </p:txEl>
                                          </p:spTgt>
                                        </p:tgtEl>
                                        <p:attrNameLst>
                                          <p:attrName>style.visibility</p:attrName>
                                        </p:attrNameLst>
                                      </p:cBhvr>
                                      <p:to>
                                        <p:strVal val="visible"/>
                                      </p:to>
                                    </p:set>
                                    <p:animEffect filter="fade" transition="in">
                                      <p:cBhvr>
                                        <p:cTn dur="1000"/>
                                        <p:tgtEl>
                                          <p:spTgt spid="245">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6" name="Shape 1836"/>
        <p:cNvGrpSpPr/>
        <p:nvPr/>
      </p:nvGrpSpPr>
      <p:grpSpPr>
        <a:xfrm>
          <a:off x="0" y="0"/>
          <a:ext cx="0" cy="0"/>
          <a:chOff x="0" y="0"/>
          <a:chExt cx="0" cy="0"/>
        </a:xfrm>
      </p:grpSpPr>
      <p:sp>
        <p:nvSpPr>
          <p:cNvPr id="1837" name="Google Shape;1837;p14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Establishing a channel</a:t>
            </a:r>
            <a:endParaRPr/>
          </a:p>
        </p:txBody>
      </p:sp>
      <p:sp>
        <p:nvSpPr>
          <p:cNvPr id="1838" name="Google Shape;1838;p14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(Chapter 6a / BOLT 02)</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2" name="Shape 1842"/>
        <p:cNvGrpSpPr/>
        <p:nvPr/>
      </p:nvGrpSpPr>
      <p:grpSpPr>
        <a:xfrm>
          <a:off x="0" y="0"/>
          <a:ext cx="0" cy="0"/>
          <a:chOff x="0" y="0"/>
          <a:chExt cx="0" cy="0"/>
        </a:xfrm>
      </p:grpSpPr>
      <p:sp>
        <p:nvSpPr>
          <p:cNvPr id="1843" name="Google Shape;1843;p145"/>
          <p:cNvSpPr txBox="1"/>
          <p:nvPr>
            <p:ph type="title"/>
          </p:nvPr>
        </p:nvSpPr>
        <p:spPr>
          <a:xfrm>
            <a:off x="311700" y="45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Establishing a channel</a:t>
            </a:r>
            <a:endParaRPr/>
          </a:p>
        </p:txBody>
      </p:sp>
      <p:sp>
        <p:nvSpPr>
          <p:cNvPr id="1844" name="Google Shape;1844;p145"/>
          <p:cNvSpPr txBox="1"/>
          <p:nvPr>
            <p:ph idx="1" type="body"/>
          </p:nvPr>
        </p:nvSpPr>
        <p:spPr>
          <a:xfrm>
            <a:off x="311700" y="6868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Initializing and authenticating a peer connection</a:t>
            </a:r>
            <a:endParaRPr/>
          </a:p>
          <a:p>
            <a:pPr indent="-342900" lvl="0" marL="457200" marR="0" rtl="0" algn="l">
              <a:lnSpc>
                <a:spcPct val="115000"/>
              </a:lnSpc>
              <a:spcBef>
                <a:spcPts val="0"/>
              </a:spcBef>
              <a:spcAft>
                <a:spcPts val="0"/>
              </a:spcAft>
              <a:buSzPts val="1800"/>
              <a:buChar char="●"/>
            </a:pPr>
            <a:r>
              <a:rPr lang="en"/>
              <a:t>5 messages </a:t>
            </a:r>
            <a:endParaRPr/>
          </a:p>
          <a:p>
            <a:pPr indent="-317500" lvl="1" marL="914400" marR="0" rtl="0" algn="l">
              <a:lnSpc>
                <a:spcPct val="115000"/>
              </a:lnSpc>
              <a:spcBef>
                <a:spcPts val="0"/>
              </a:spcBef>
              <a:spcAft>
                <a:spcPts val="0"/>
              </a:spcAft>
              <a:buSzPts val="1400"/>
              <a:buChar char="○"/>
            </a:pPr>
            <a:r>
              <a:rPr lang="en"/>
              <a:t>open_channel</a:t>
            </a:r>
            <a:endParaRPr/>
          </a:p>
          <a:p>
            <a:pPr indent="-317500" lvl="2" marL="1371600" marR="0" rtl="0" algn="l">
              <a:lnSpc>
                <a:spcPct val="115000"/>
              </a:lnSpc>
              <a:spcBef>
                <a:spcPts val="0"/>
              </a:spcBef>
              <a:spcAft>
                <a:spcPts val="0"/>
              </a:spcAft>
              <a:buSzPts val="1400"/>
              <a:buChar char="■"/>
            </a:pPr>
            <a:r>
              <a:rPr lang="en"/>
              <a:t>Suggests a channel with certain parameters</a:t>
            </a:r>
            <a:endParaRPr/>
          </a:p>
          <a:p>
            <a:pPr indent="-317500" lvl="1" marL="914400" marR="0" rtl="0" algn="l">
              <a:lnSpc>
                <a:spcPct val="115000"/>
              </a:lnSpc>
              <a:spcBef>
                <a:spcPts val="0"/>
              </a:spcBef>
              <a:spcAft>
                <a:spcPts val="0"/>
              </a:spcAft>
              <a:buSzPts val="1400"/>
              <a:buChar char="○"/>
            </a:pPr>
            <a:r>
              <a:rPr lang="en"/>
              <a:t>accept_channel</a:t>
            </a:r>
            <a:endParaRPr/>
          </a:p>
          <a:p>
            <a:pPr indent="-317500" lvl="2" marL="1371600" marR="0" rtl="0" algn="l">
              <a:lnSpc>
                <a:spcPct val="115000"/>
              </a:lnSpc>
              <a:spcBef>
                <a:spcPts val="0"/>
              </a:spcBef>
              <a:spcAft>
                <a:spcPts val="0"/>
              </a:spcAft>
              <a:buSzPts val="1400"/>
              <a:buChar char="■"/>
            </a:pPr>
            <a:r>
              <a:rPr lang="en"/>
              <a:t>Aggrees to the channel</a:t>
            </a:r>
            <a:endParaRPr/>
          </a:p>
          <a:p>
            <a:pPr indent="-317500" lvl="1" marL="914400" marR="0" rtl="0" algn="l">
              <a:lnSpc>
                <a:spcPct val="115000"/>
              </a:lnSpc>
              <a:spcBef>
                <a:spcPts val="0"/>
              </a:spcBef>
              <a:spcAft>
                <a:spcPts val="0"/>
              </a:spcAft>
              <a:buSzPts val="1400"/>
              <a:buChar char="○"/>
            </a:pPr>
            <a:r>
              <a:rPr lang="en"/>
              <a:t>funding_created</a:t>
            </a:r>
            <a:endParaRPr/>
          </a:p>
          <a:p>
            <a:pPr indent="-317500" lvl="2" marL="1371600" marR="0" rtl="0" algn="l">
              <a:lnSpc>
                <a:spcPct val="115000"/>
              </a:lnSpc>
              <a:spcBef>
                <a:spcPts val="0"/>
              </a:spcBef>
              <a:spcAft>
                <a:spcPts val="0"/>
              </a:spcAft>
              <a:buSzPts val="1400"/>
              <a:buChar char="■"/>
            </a:pPr>
            <a:r>
              <a:rPr lang="en"/>
              <a:t>Sends its signature for first commitment tx</a:t>
            </a:r>
            <a:endParaRPr/>
          </a:p>
          <a:p>
            <a:pPr indent="-317500" lvl="1" marL="914400" marR="0" rtl="0" algn="l">
              <a:lnSpc>
                <a:spcPct val="115000"/>
              </a:lnSpc>
              <a:spcBef>
                <a:spcPts val="0"/>
              </a:spcBef>
              <a:spcAft>
                <a:spcPts val="0"/>
              </a:spcAft>
              <a:buSzPts val="1400"/>
              <a:buChar char="○"/>
            </a:pPr>
            <a:r>
              <a:rPr lang="en"/>
              <a:t>funding_signed</a:t>
            </a:r>
            <a:endParaRPr/>
          </a:p>
          <a:p>
            <a:pPr indent="-317500" lvl="2" marL="1371600" marR="0" rtl="0" algn="l">
              <a:lnSpc>
                <a:spcPct val="115000"/>
              </a:lnSpc>
              <a:spcBef>
                <a:spcPts val="0"/>
              </a:spcBef>
              <a:spcAft>
                <a:spcPts val="0"/>
              </a:spcAft>
              <a:buSzPts val="1400"/>
              <a:buChar char="■"/>
            </a:pPr>
            <a:r>
              <a:rPr lang="en"/>
              <a:t>Sends 2nd sig for commitment tx</a:t>
            </a:r>
            <a:endParaRPr/>
          </a:p>
          <a:p>
            <a:pPr indent="-317500" lvl="1" marL="914400" marR="0" rtl="0" algn="l">
              <a:lnSpc>
                <a:spcPct val="115000"/>
              </a:lnSpc>
              <a:spcBef>
                <a:spcPts val="0"/>
              </a:spcBef>
              <a:spcAft>
                <a:spcPts val="0"/>
              </a:spcAft>
              <a:buSzPts val="1400"/>
              <a:buChar char="○"/>
            </a:pPr>
            <a:r>
              <a:rPr lang="en"/>
              <a:t>funding_locked</a:t>
            </a:r>
            <a:endParaRPr/>
          </a:p>
          <a:p>
            <a:pPr indent="-317500" lvl="2" marL="1371600" marR="0" rtl="0" algn="l">
              <a:lnSpc>
                <a:spcPct val="115000"/>
              </a:lnSpc>
              <a:spcBef>
                <a:spcPts val="0"/>
              </a:spcBef>
              <a:spcAft>
                <a:spcPts val="0"/>
              </a:spcAft>
              <a:buSzPts val="1400"/>
              <a:buChar char="■"/>
            </a:pPr>
            <a:r>
              <a:rPr lang="en"/>
              <a:t>Sends next_per_commitment_point (if funding tx has enough confirmations)</a:t>
            </a:r>
            <a:endParaRPr/>
          </a:p>
        </p:txBody>
      </p:sp>
      <p:pic>
        <p:nvPicPr>
          <p:cNvPr id="1845" name="Google Shape;1845;p145"/>
          <p:cNvPicPr preferRelativeResize="0"/>
          <p:nvPr/>
        </p:nvPicPr>
        <p:blipFill>
          <a:blip r:embed="rId3">
            <a:alphaModFix/>
          </a:blip>
          <a:stretch>
            <a:fillRect/>
          </a:stretch>
        </p:blipFill>
        <p:spPr>
          <a:xfrm>
            <a:off x="5242825" y="1201475"/>
            <a:ext cx="3901175" cy="2133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4">
                                            <p:txEl>
                                              <p:pRg end="0" st="0"/>
                                            </p:txEl>
                                          </p:spTgt>
                                        </p:tgtEl>
                                        <p:attrNameLst>
                                          <p:attrName>style.visibility</p:attrName>
                                        </p:attrNameLst>
                                      </p:cBhvr>
                                      <p:to>
                                        <p:strVal val="visible"/>
                                      </p:to>
                                    </p:set>
                                    <p:animEffect filter="fade" transition="in">
                                      <p:cBhvr>
                                        <p:cTn dur="1000"/>
                                        <p:tgtEl>
                                          <p:spTgt spid="184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4">
                                            <p:txEl>
                                              <p:pRg end="1" st="1"/>
                                            </p:txEl>
                                          </p:spTgt>
                                        </p:tgtEl>
                                        <p:attrNameLst>
                                          <p:attrName>style.visibility</p:attrName>
                                        </p:attrNameLst>
                                      </p:cBhvr>
                                      <p:to>
                                        <p:strVal val="visible"/>
                                      </p:to>
                                    </p:set>
                                    <p:animEffect filter="fade" transition="in">
                                      <p:cBhvr>
                                        <p:cTn dur="1000"/>
                                        <p:tgtEl>
                                          <p:spTgt spid="184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4">
                                            <p:txEl>
                                              <p:pRg end="2" st="2"/>
                                            </p:txEl>
                                          </p:spTgt>
                                        </p:tgtEl>
                                        <p:attrNameLst>
                                          <p:attrName>style.visibility</p:attrName>
                                        </p:attrNameLst>
                                      </p:cBhvr>
                                      <p:to>
                                        <p:strVal val="visible"/>
                                      </p:to>
                                    </p:set>
                                    <p:animEffect filter="fade" transition="in">
                                      <p:cBhvr>
                                        <p:cTn dur="1000"/>
                                        <p:tgtEl>
                                          <p:spTgt spid="184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4">
                                            <p:txEl>
                                              <p:pRg end="3" st="3"/>
                                            </p:txEl>
                                          </p:spTgt>
                                        </p:tgtEl>
                                        <p:attrNameLst>
                                          <p:attrName>style.visibility</p:attrName>
                                        </p:attrNameLst>
                                      </p:cBhvr>
                                      <p:to>
                                        <p:strVal val="visible"/>
                                      </p:to>
                                    </p:set>
                                    <p:animEffect filter="fade" transition="in">
                                      <p:cBhvr>
                                        <p:cTn dur="1000"/>
                                        <p:tgtEl>
                                          <p:spTgt spid="184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4">
                                            <p:txEl>
                                              <p:pRg end="4" st="4"/>
                                            </p:txEl>
                                          </p:spTgt>
                                        </p:tgtEl>
                                        <p:attrNameLst>
                                          <p:attrName>style.visibility</p:attrName>
                                        </p:attrNameLst>
                                      </p:cBhvr>
                                      <p:to>
                                        <p:strVal val="visible"/>
                                      </p:to>
                                    </p:set>
                                    <p:animEffect filter="fade" transition="in">
                                      <p:cBhvr>
                                        <p:cTn dur="1000"/>
                                        <p:tgtEl>
                                          <p:spTgt spid="184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4">
                                            <p:txEl>
                                              <p:pRg end="5" st="5"/>
                                            </p:txEl>
                                          </p:spTgt>
                                        </p:tgtEl>
                                        <p:attrNameLst>
                                          <p:attrName>style.visibility</p:attrName>
                                        </p:attrNameLst>
                                      </p:cBhvr>
                                      <p:to>
                                        <p:strVal val="visible"/>
                                      </p:to>
                                    </p:set>
                                    <p:animEffect filter="fade" transition="in">
                                      <p:cBhvr>
                                        <p:cTn dur="1000"/>
                                        <p:tgtEl>
                                          <p:spTgt spid="184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4">
                                            <p:txEl>
                                              <p:pRg end="6" st="6"/>
                                            </p:txEl>
                                          </p:spTgt>
                                        </p:tgtEl>
                                        <p:attrNameLst>
                                          <p:attrName>style.visibility</p:attrName>
                                        </p:attrNameLst>
                                      </p:cBhvr>
                                      <p:to>
                                        <p:strVal val="visible"/>
                                      </p:to>
                                    </p:set>
                                    <p:animEffect filter="fade" transition="in">
                                      <p:cBhvr>
                                        <p:cTn dur="1000"/>
                                        <p:tgtEl>
                                          <p:spTgt spid="184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4">
                                            <p:txEl>
                                              <p:pRg end="7" st="7"/>
                                            </p:txEl>
                                          </p:spTgt>
                                        </p:tgtEl>
                                        <p:attrNameLst>
                                          <p:attrName>style.visibility</p:attrName>
                                        </p:attrNameLst>
                                      </p:cBhvr>
                                      <p:to>
                                        <p:strVal val="visible"/>
                                      </p:to>
                                    </p:set>
                                    <p:animEffect filter="fade" transition="in">
                                      <p:cBhvr>
                                        <p:cTn dur="1000"/>
                                        <p:tgtEl>
                                          <p:spTgt spid="184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4">
                                            <p:txEl>
                                              <p:pRg end="8" st="8"/>
                                            </p:txEl>
                                          </p:spTgt>
                                        </p:tgtEl>
                                        <p:attrNameLst>
                                          <p:attrName>style.visibility</p:attrName>
                                        </p:attrNameLst>
                                      </p:cBhvr>
                                      <p:to>
                                        <p:strVal val="visible"/>
                                      </p:to>
                                    </p:set>
                                    <p:animEffect filter="fade" transition="in">
                                      <p:cBhvr>
                                        <p:cTn dur="1000"/>
                                        <p:tgtEl>
                                          <p:spTgt spid="184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4">
                                            <p:txEl>
                                              <p:pRg end="9" st="9"/>
                                            </p:txEl>
                                          </p:spTgt>
                                        </p:tgtEl>
                                        <p:attrNameLst>
                                          <p:attrName>style.visibility</p:attrName>
                                        </p:attrNameLst>
                                      </p:cBhvr>
                                      <p:to>
                                        <p:strVal val="visible"/>
                                      </p:to>
                                    </p:set>
                                    <p:animEffect filter="fade" transition="in">
                                      <p:cBhvr>
                                        <p:cTn dur="1000"/>
                                        <p:tgtEl>
                                          <p:spTgt spid="1844">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4">
                                            <p:txEl>
                                              <p:pRg end="10" st="10"/>
                                            </p:txEl>
                                          </p:spTgt>
                                        </p:tgtEl>
                                        <p:attrNameLst>
                                          <p:attrName>style.visibility</p:attrName>
                                        </p:attrNameLst>
                                      </p:cBhvr>
                                      <p:to>
                                        <p:strVal val="visible"/>
                                      </p:to>
                                    </p:set>
                                    <p:animEffect filter="fade" transition="in">
                                      <p:cBhvr>
                                        <p:cTn dur="1000"/>
                                        <p:tgtEl>
                                          <p:spTgt spid="1844">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4">
                                            <p:txEl>
                                              <p:pRg end="11" st="11"/>
                                            </p:txEl>
                                          </p:spTgt>
                                        </p:tgtEl>
                                        <p:attrNameLst>
                                          <p:attrName>style.visibility</p:attrName>
                                        </p:attrNameLst>
                                      </p:cBhvr>
                                      <p:to>
                                        <p:strVal val="visible"/>
                                      </p:to>
                                    </p:set>
                                    <p:animEffect filter="fade" transition="in">
                                      <p:cBhvr>
                                        <p:cTn dur="1000"/>
                                        <p:tgtEl>
                                          <p:spTgt spid="1844">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9" name="Shape 1849"/>
        <p:cNvGrpSpPr/>
        <p:nvPr/>
      </p:nvGrpSpPr>
      <p:grpSpPr>
        <a:xfrm>
          <a:off x="0" y="0"/>
          <a:ext cx="0" cy="0"/>
          <a:chOff x="0" y="0"/>
          <a:chExt cx="0" cy="0"/>
        </a:xfrm>
      </p:grpSpPr>
      <p:sp>
        <p:nvSpPr>
          <p:cNvPr id="1850" name="Google Shape;1850;p146"/>
          <p:cNvSpPr txBox="1"/>
          <p:nvPr>
            <p:ph type="title"/>
          </p:nvPr>
        </p:nvSpPr>
        <p:spPr>
          <a:xfrm>
            <a:off x="311700" y="45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open_channel message (type 32)  ----&gt;</a:t>
            </a:r>
            <a:endParaRPr/>
          </a:p>
        </p:txBody>
      </p:sp>
      <p:sp>
        <p:nvSpPr>
          <p:cNvPr id="1851" name="Google Shape;1851;p146"/>
          <p:cNvSpPr txBox="1"/>
          <p:nvPr>
            <p:ph idx="1" type="body"/>
          </p:nvPr>
        </p:nvSpPr>
        <p:spPr>
          <a:xfrm>
            <a:off x="311700" y="686875"/>
            <a:ext cx="8520600" cy="3416400"/>
          </a:xfrm>
          <a:prstGeom prst="rect">
            <a:avLst/>
          </a:prstGeom>
        </p:spPr>
        <p:txBody>
          <a:bodyPr anchorCtr="0" anchor="t" bIns="91425" lIns="91425" spcFirstLastPara="1" rIns="91425" wrap="square" tIns="91425">
            <a:noAutofit/>
          </a:bodyPr>
          <a:lstStyle/>
          <a:p>
            <a:pPr indent="-317500" lvl="1" marL="342900" marR="0" rtl="0" algn="l">
              <a:lnSpc>
                <a:spcPct val="115000"/>
              </a:lnSpc>
              <a:spcBef>
                <a:spcPts val="0"/>
              </a:spcBef>
              <a:spcAft>
                <a:spcPts val="0"/>
              </a:spcAft>
              <a:buSzPts val="1400"/>
              <a:buChar char="○"/>
            </a:pPr>
            <a:r>
              <a:rPr b="1" lang="en"/>
              <a:t>32: chain_hash</a:t>
            </a:r>
            <a:endParaRPr b="1"/>
          </a:p>
          <a:p>
            <a:pPr indent="-317500" lvl="1" marL="342900" marR="0" rtl="0" algn="l">
              <a:lnSpc>
                <a:spcPct val="115000"/>
              </a:lnSpc>
              <a:spcBef>
                <a:spcPts val="0"/>
              </a:spcBef>
              <a:spcAft>
                <a:spcPts val="0"/>
              </a:spcAft>
              <a:buSzPts val="1400"/>
              <a:buChar char="○"/>
            </a:pPr>
            <a:r>
              <a:rPr lang="en"/>
              <a:t>32: temporary_channel_id</a:t>
            </a:r>
            <a:endParaRPr/>
          </a:p>
          <a:p>
            <a:pPr indent="-317500" lvl="1" marL="342900" marR="0" rtl="0" algn="l">
              <a:lnSpc>
                <a:spcPct val="115000"/>
              </a:lnSpc>
              <a:spcBef>
                <a:spcPts val="0"/>
              </a:spcBef>
              <a:spcAft>
                <a:spcPts val="0"/>
              </a:spcAft>
              <a:buSzPts val="1400"/>
              <a:buChar char="○"/>
            </a:pPr>
            <a:r>
              <a:rPr lang="en"/>
              <a:t>8: </a:t>
            </a:r>
            <a:r>
              <a:rPr b="1" lang="en"/>
              <a:t>funding_satoshis</a:t>
            </a:r>
            <a:endParaRPr b="1"/>
          </a:p>
          <a:p>
            <a:pPr indent="-317500" lvl="1" marL="342900" marR="0" rtl="0" algn="l">
              <a:lnSpc>
                <a:spcPct val="115000"/>
              </a:lnSpc>
              <a:spcBef>
                <a:spcPts val="0"/>
              </a:spcBef>
              <a:spcAft>
                <a:spcPts val="0"/>
              </a:spcAft>
              <a:buSzPts val="1400"/>
              <a:buChar char="○"/>
            </a:pPr>
            <a:r>
              <a:rPr b="1" lang="en"/>
              <a:t>8: push_msat</a:t>
            </a:r>
            <a:endParaRPr b="1"/>
          </a:p>
          <a:p>
            <a:pPr indent="-317500" lvl="1" marL="342900" marR="0" rtl="0" algn="l">
              <a:lnSpc>
                <a:spcPct val="115000"/>
              </a:lnSpc>
              <a:spcBef>
                <a:spcPts val="0"/>
              </a:spcBef>
              <a:spcAft>
                <a:spcPts val="0"/>
              </a:spcAft>
              <a:buSzPts val="1400"/>
              <a:buChar char="○"/>
            </a:pPr>
            <a:r>
              <a:rPr lang="en"/>
              <a:t>8: dust_limit_satoshis</a:t>
            </a:r>
            <a:endParaRPr/>
          </a:p>
          <a:p>
            <a:pPr indent="-317500" lvl="1" marL="342900" marR="0" rtl="0" algn="l">
              <a:lnSpc>
                <a:spcPct val="115000"/>
              </a:lnSpc>
              <a:spcBef>
                <a:spcPts val="0"/>
              </a:spcBef>
              <a:spcAft>
                <a:spcPts val="0"/>
              </a:spcAft>
              <a:buSzPts val="1400"/>
              <a:buChar char="○"/>
            </a:pPr>
            <a:r>
              <a:rPr lang="en"/>
              <a:t>8: max_htlc_value_in_flight_msat</a:t>
            </a:r>
            <a:endParaRPr/>
          </a:p>
          <a:p>
            <a:pPr indent="-317500" lvl="1" marL="342900" marR="0" rtl="0" algn="l">
              <a:lnSpc>
                <a:spcPct val="115000"/>
              </a:lnSpc>
              <a:spcBef>
                <a:spcPts val="0"/>
              </a:spcBef>
              <a:spcAft>
                <a:spcPts val="0"/>
              </a:spcAft>
              <a:buSzPts val="1400"/>
              <a:buChar char="○"/>
            </a:pPr>
            <a:r>
              <a:rPr lang="en"/>
              <a:t>8: htlc_minimum_msat</a:t>
            </a:r>
            <a:endParaRPr/>
          </a:p>
          <a:p>
            <a:pPr indent="-317500" lvl="1" marL="342900" marR="0" rtl="0" algn="l">
              <a:lnSpc>
                <a:spcPct val="115000"/>
              </a:lnSpc>
              <a:spcBef>
                <a:spcPts val="0"/>
              </a:spcBef>
              <a:spcAft>
                <a:spcPts val="0"/>
              </a:spcAft>
              <a:buSzPts val="1400"/>
              <a:buChar char="○"/>
            </a:pPr>
            <a:r>
              <a:rPr lang="en"/>
              <a:t>2: to_self_delay</a:t>
            </a:r>
            <a:endParaRPr/>
          </a:p>
          <a:p>
            <a:pPr indent="-317500" lvl="1" marL="342900" marR="0" rtl="0" algn="l">
              <a:lnSpc>
                <a:spcPct val="115000"/>
              </a:lnSpc>
              <a:spcBef>
                <a:spcPts val="0"/>
              </a:spcBef>
              <a:spcAft>
                <a:spcPts val="0"/>
              </a:spcAft>
              <a:buSzPts val="1400"/>
              <a:buChar char="○"/>
            </a:pPr>
            <a:r>
              <a:rPr lang="en"/>
              <a:t>2: max_accepted_htlcs</a:t>
            </a:r>
            <a:endParaRPr/>
          </a:p>
          <a:p>
            <a:pPr indent="-317500" lvl="1" marL="342900" marR="0" rtl="0" algn="l">
              <a:lnSpc>
                <a:spcPct val="115000"/>
              </a:lnSpc>
              <a:spcBef>
                <a:spcPts val="0"/>
              </a:spcBef>
              <a:spcAft>
                <a:spcPts val="0"/>
              </a:spcAft>
              <a:buSzPts val="1400"/>
              <a:buChar char="○"/>
            </a:pPr>
            <a:r>
              <a:rPr lang="en"/>
              <a:t>33: funding_pubkey</a:t>
            </a:r>
            <a:endParaRPr/>
          </a:p>
          <a:p>
            <a:pPr indent="-317500" lvl="1" marL="342900" marR="0" rtl="0" algn="l">
              <a:lnSpc>
                <a:spcPct val="115000"/>
              </a:lnSpc>
              <a:spcBef>
                <a:spcPts val="0"/>
              </a:spcBef>
              <a:spcAft>
                <a:spcPts val="0"/>
              </a:spcAft>
              <a:buSzPts val="1400"/>
              <a:buChar char="○"/>
            </a:pPr>
            <a:r>
              <a:rPr lang="en"/>
              <a:t>Basepoints (as in BOLT 03 for privacy reason with watchtowers)</a:t>
            </a:r>
            <a:endParaRPr/>
          </a:p>
          <a:p>
            <a:pPr indent="-31750" lvl="2" marL="400050" marR="0" rtl="0" algn="l">
              <a:lnSpc>
                <a:spcPct val="115000"/>
              </a:lnSpc>
              <a:spcBef>
                <a:spcPts val="0"/>
              </a:spcBef>
              <a:spcAft>
                <a:spcPts val="0"/>
              </a:spcAft>
              <a:buSzPts val="1400"/>
              <a:buChar char="■"/>
            </a:pPr>
            <a:r>
              <a:rPr lang="en"/>
              <a:t>33: Revocation</a:t>
            </a:r>
            <a:endParaRPr/>
          </a:p>
          <a:p>
            <a:pPr indent="-31750" lvl="2" marL="400050" marR="0" rtl="0" algn="l">
              <a:lnSpc>
                <a:spcPct val="115000"/>
              </a:lnSpc>
              <a:spcBef>
                <a:spcPts val="0"/>
              </a:spcBef>
              <a:spcAft>
                <a:spcPts val="0"/>
              </a:spcAft>
              <a:buSzPts val="1400"/>
              <a:buChar char="■"/>
            </a:pPr>
            <a:r>
              <a:rPr lang="en"/>
              <a:t>33: Payment</a:t>
            </a:r>
            <a:endParaRPr/>
          </a:p>
          <a:p>
            <a:pPr indent="-31750" lvl="2" marL="400050" marR="0" rtl="0" algn="l">
              <a:lnSpc>
                <a:spcPct val="115000"/>
              </a:lnSpc>
              <a:spcBef>
                <a:spcPts val="0"/>
              </a:spcBef>
              <a:spcAft>
                <a:spcPts val="0"/>
              </a:spcAft>
              <a:buSzPts val="1400"/>
              <a:buChar char="■"/>
            </a:pPr>
            <a:r>
              <a:rPr lang="en"/>
              <a:t>33: Delayed_payment</a:t>
            </a:r>
            <a:endParaRPr/>
          </a:p>
          <a:p>
            <a:pPr indent="-31750" lvl="2" marL="400050" marR="0" rtl="0" algn="l">
              <a:lnSpc>
                <a:spcPct val="115000"/>
              </a:lnSpc>
              <a:spcBef>
                <a:spcPts val="0"/>
              </a:spcBef>
              <a:spcAft>
                <a:spcPts val="0"/>
              </a:spcAft>
              <a:buSzPts val="1400"/>
              <a:buChar char="■"/>
            </a:pPr>
            <a:r>
              <a:rPr lang="en"/>
              <a:t>33: Htlc</a:t>
            </a:r>
            <a:endParaRPr/>
          </a:p>
          <a:p>
            <a:pPr indent="-31750" lvl="2" marL="400050" marR="0" rtl="0" algn="l">
              <a:lnSpc>
                <a:spcPct val="115000"/>
              </a:lnSpc>
              <a:spcBef>
                <a:spcPts val="0"/>
              </a:spcBef>
              <a:spcAft>
                <a:spcPts val="0"/>
              </a:spcAft>
              <a:buSzPts val="1400"/>
              <a:buChar char="■"/>
            </a:pPr>
            <a:r>
              <a:rPr lang="en"/>
              <a:t>33: first_per _commitment</a:t>
            </a:r>
            <a:endParaRPr/>
          </a:p>
          <a:p>
            <a:pPr indent="-317500" lvl="1" marL="342900" marR="0" rtl="0" algn="l">
              <a:lnSpc>
                <a:spcPct val="115000"/>
              </a:lnSpc>
              <a:spcBef>
                <a:spcPts val="0"/>
              </a:spcBef>
              <a:spcAft>
                <a:spcPts val="0"/>
              </a:spcAft>
              <a:buSzPts val="1400"/>
              <a:buChar char="○"/>
            </a:pPr>
            <a:r>
              <a:rPr b="1" lang="en"/>
              <a:t>1: channel_flags</a:t>
            </a:r>
            <a:r>
              <a:rPr lang="en"/>
              <a:t>, 2: shutdown_len, shutdown_scriptpubkeyv</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1">
                                            <p:txEl>
                                              <p:pRg end="0" st="0"/>
                                            </p:txEl>
                                          </p:spTgt>
                                        </p:tgtEl>
                                        <p:attrNameLst>
                                          <p:attrName>style.visibility</p:attrName>
                                        </p:attrNameLst>
                                      </p:cBhvr>
                                      <p:to>
                                        <p:strVal val="visible"/>
                                      </p:to>
                                    </p:set>
                                    <p:animEffect filter="fade" transition="in">
                                      <p:cBhvr>
                                        <p:cTn dur="1000"/>
                                        <p:tgtEl>
                                          <p:spTgt spid="18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1">
                                            <p:txEl>
                                              <p:pRg end="1" st="1"/>
                                            </p:txEl>
                                          </p:spTgt>
                                        </p:tgtEl>
                                        <p:attrNameLst>
                                          <p:attrName>style.visibility</p:attrName>
                                        </p:attrNameLst>
                                      </p:cBhvr>
                                      <p:to>
                                        <p:strVal val="visible"/>
                                      </p:to>
                                    </p:set>
                                    <p:animEffect filter="fade" transition="in">
                                      <p:cBhvr>
                                        <p:cTn dur="1000"/>
                                        <p:tgtEl>
                                          <p:spTgt spid="185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1">
                                            <p:txEl>
                                              <p:pRg end="2" st="2"/>
                                            </p:txEl>
                                          </p:spTgt>
                                        </p:tgtEl>
                                        <p:attrNameLst>
                                          <p:attrName>style.visibility</p:attrName>
                                        </p:attrNameLst>
                                      </p:cBhvr>
                                      <p:to>
                                        <p:strVal val="visible"/>
                                      </p:to>
                                    </p:set>
                                    <p:animEffect filter="fade" transition="in">
                                      <p:cBhvr>
                                        <p:cTn dur="1000"/>
                                        <p:tgtEl>
                                          <p:spTgt spid="185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1">
                                            <p:txEl>
                                              <p:pRg end="3" st="3"/>
                                            </p:txEl>
                                          </p:spTgt>
                                        </p:tgtEl>
                                        <p:attrNameLst>
                                          <p:attrName>style.visibility</p:attrName>
                                        </p:attrNameLst>
                                      </p:cBhvr>
                                      <p:to>
                                        <p:strVal val="visible"/>
                                      </p:to>
                                    </p:set>
                                    <p:animEffect filter="fade" transition="in">
                                      <p:cBhvr>
                                        <p:cTn dur="1000"/>
                                        <p:tgtEl>
                                          <p:spTgt spid="185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1">
                                            <p:txEl>
                                              <p:pRg end="4" st="4"/>
                                            </p:txEl>
                                          </p:spTgt>
                                        </p:tgtEl>
                                        <p:attrNameLst>
                                          <p:attrName>style.visibility</p:attrName>
                                        </p:attrNameLst>
                                      </p:cBhvr>
                                      <p:to>
                                        <p:strVal val="visible"/>
                                      </p:to>
                                    </p:set>
                                    <p:animEffect filter="fade" transition="in">
                                      <p:cBhvr>
                                        <p:cTn dur="1000"/>
                                        <p:tgtEl>
                                          <p:spTgt spid="185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1">
                                            <p:txEl>
                                              <p:pRg end="5" st="5"/>
                                            </p:txEl>
                                          </p:spTgt>
                                        </p:tgtEl>
                                        <p:attrNameLst>
                                          <p:attrName>style.visibility</p:attrName>
                                        </p:attrNameLst>
                                      </p:cBhvr>
                                      <p:to>
                                        <p:strVal val="visible"/>
                                      </p:to>
                                    </p:set>
                                    <p:animEffect filter="fade" transition="in">
                                      <p:cBhvr>
                                        <p:cTn dur="1000"/>
                                        <p:tgtEl>
                                          <p:spTgt spid="185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1">
                                            <p:txEl>
                                              <p:pRg end="6" st="6"/>
                                            </p:txEl>
                                          </p:spTgt>
                                        </p:tgtEl>
                                        <p:attrNameLst>
                                          <p:attrName>style.visibility</p:attrName>
                                        </p:attrNameLst>
                                      </p:cBhvr>
                                      <p:to>
                                        <p:strVal val="visible"/>
                                      </p:to>
                                    </p:set>
                                    <p:animEffect filter="fade" transition="in">
                                      <p:cBhvr>
                                        <p:cTn dur="1000"/>
                                        <p:tgtEl>
                                          <p:spTgt spid="185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1">
                                            <p:txEl>
                                              <p:pRg end="7" st="7"/>
                                            </p:txEl>
                                          </p:spTgt>
                                        </p:tgtEl>
                                        <p:attrNameLst>
                                          <p:attrName>style.visibility</p:attrName>
                                        </p:attrNameLst>
                                      </p:cBhvr>
                                      <p:to>
                                        <p:strVal val="visible"/>
                                      </p:to>
                                    </p:set>
                                    <p:animEffect filter="fade" transition="in">
                                      <p:cBhvr>
                                        <p:cTn dur="1000"/>
                                        <p:tgtEl>
                                          <p:spTgt spid="185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1">
                                            <p:txEl>
                                              <p:pRg end="8" st="8"/>
                                            </p:txEl>
                                          </p:spTgt>
                                        </p:tgtEl>
                                        <p:attrNameLst>
                                          <p:attrName>style.visibility</p:attrName>
                                        </p:attrNameLst>
                                      </p:cBhvr>
                                      <p:to>
                                        <p:strVal val="visible"/>
                                      </p:to>
                                    </p:set>
                                    <p:animEffect filter="fade" transition="in">
                                      <p:cBhvr>
                                        <p:cTn dur="1000"/>
                                        <p:tgtEl>
                                          <p:spTgt spid="185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1">
                                            <p:txEl>
                                              <p:pRg end="9" st="9"/>
                                            </p:txEl>
                                          </p:spTgt>
                                        </p:tgtEl>
                                        <p:attrNameLst>
                                          <p:attrName>style.visibility</p:attrName>
                                        </p:attrNameLst>
                                      </p:cBhvr>
                                      <p:to>
                                        <p:strVal val="visible"/>
                                      </p:to>
                                    </p:set>
                                    <p:animEffect filter="fade" transition="in">
                                      <p:cBhvr>
                                        <p:cTn dur="1000"/>
                                        <p:tgtEl>
                                          <p:spTgt spid="1851">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1">
                                            <p:txEl>
                                              <p:pRg end="10" st="10"/>
                                            </p:txEl>
                                          </p:spTgt>
                                        </p:tgtEl>
                                        <p:attrNameLst>
                                          <p:attrName>style.visibility</p:attrName>
                                        </p:attrNameLst>
                                      </p:cBhvr>
                                      <p:to>
                                        <p:strVal val="visible"/>
                                      </p:to>
                                    </p:set>
                                    <p:animEffect filter="fade" transition="in">
                                      <p:cBhvr>
                                        <p:cTn dur="1000"/>
                                        <p:tgtEl>
                                          <p:spTgt spid="1851">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1">
                                            <p:txEl>
                                              <p:pRg end="11" st="11"/>
                                            </p:txEl>
                                          </p:spTgt>
                                        </p:tgtEl>
                                        <p:attrNameLst>
                                          <p:attrName>style.visibility</p:attrName>
                                        </p:attrNameLst>
                                      </p:cBhvr>
                                      <p:to>
                                        <p:strVal val="visible"/>
                                      </p:to>
                                    </p:set>
                                    <p:animEffect filter="fade" transition="in">
                                      <p:cBhvr>
                                        <p:cTn dur="1000"/>
                                        <p:tgtEl>
                                          <p:spTgt spid="1851">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1">
                                            <p:txEl>
                                              <p:pRg end="12" st="12"/>
                                            </p:txEl>
                                          </p:spTgt>
                                        </p:tgtEl>
                                        <p:attrNameLst>
                                          <p:attrName>style.visibility</p:attrName>
                                        </p:attrNameLst>
                                      </p:cBhvr>
                                      <p:to>
                                        <p:strVal val="visible"/>
                                      </p:to>
                                    </p:set>
                                    <p:animEffect filter="fade" transition="in">
                                      <p:cBhvr>
                                        <p:cTn dur="1000"/>
                                        <p:tgtEl>
                                          <p:spTgt spid="1851">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1">
                                            <p:txEl>
                                              <p:pRg end="13" st="13"/>
                                            </p:txEl>
                                          </p:spTgt>
                                        </p:tgtEl>
                                        <p:attrNameLst>
                                          <p:attrName>style.visibility</p:attrName>
                                        </p:attrNameLst>
                                      </p:cBhvr>
                                      <p:to>
                                        <p:strVal val="visible"/>
                                      </p:to>
                                    </p:set>
                                    <p:animEffect filter="fade" transition="in">
                                      <p:cBhvr>
                                        <p:cTn dur="1000"/>
                                        <p:tgtEl>
                                          <p:spTgt spid="1851">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1">
                                            <p:txEl>
                                              <p:pRg end="14" st="14"/>
                                            </p:txEl>
                                          </p:spTgt>
                                        </p:tgtEl>
                                        <p:attrNameLst>
                                          <p:attrName>style.visibility</p:attrName>
                                        </p:attrNameLst>
                                      </p:cBhvr>
                                      <p:to>
                                        <p:strVal val="visible"/>
                                      </p:to>
                                    </p:set>
                                    <p:animEffect filter="fade" transition="in">
                                      <p:cBhvr>
                                        <p:cTn dur="1000"/>
                                        <p:tgtEl>
                                          <p:spTgt spid="1851">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1">
                                            <p:txEl>
                                              <p:pRg end="15" st="15"/>
                                            </p:txEl>
                                          </p:spTgt>
                                        </p:tgtEl>
                                        <p:attrNameLst>
                                          <p:attrName>style.visibility</p:attrName>
                                        </p:attrNameLst>
                                      </p:cBhvr>
                                      <p:to>
                                        <p:strVal val="visible"/>
                                      </p:to>
                                    </p:set>
                                    <p:animEffect filter="fade" transition="in">
                                      <p:cBhvr>
                                        <p:cTn dur="1000"/>
                                        <p:tgtEl>
                                          <p:spTgt spid="1851">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1">
                                            <p:txEl>
                                              <p:pRg end="16" st="16"/>
                                            </p:txEl>
                                          </p:spTgt>
                                        </p:tgtEl>
                                        <p:attrNameLst>
                                          <p:attrName>style.visibility</p:attrName>
                                        </p:attrNameLst>
                                      </p:cBhvr>
                                      <p:to>
                                        <p:strVal val="visible"/>
                                      </p:to>
                                    </p:set>
                                    <p:animEffect filter="fade" transition="in">
                                      <p:cBhvr>
                                        <p:cTn dur="1000"/>
                                        <p:tgtEl>
                                          <p:spTgt spid="1851">
                                            <p:txEl>
                                              <p:pRg end="16" st="1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5" name="Shape 1855"/>
        <p:cNvGrpSpPr/>
        <p:nvPr/>
      </p:nvGrpSpPr>
      <p:grpSpPr>
        <a:xfrm>
          <a:off x="0" y="0"/>
          <a:ext cx="0" cy="0"/>
          <a:chOff x="0" y="0"/>
          <a:chExt cx="0" cy="0"/>
        </a:xfrm>
      </p:grpSpPr>
      <p:sp>
        <p:nvSpPr>
          <p:cNvPr id="1856" name="Google Shape;1856;p147"/>
          <p:cNvSpPr txBox="1"/>
          <p:nvPr>
            <p:ph type="title"/>
          </p:nvPr>
        </p:nvSpPr>
        <p:spPr>
          <a:xfrm>
            <a:off x="311700" y="45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accept_channel message (type 33)  &lt;----</a:t>
            </a:r>
            <a:endParaRPr/>
          </a:p>
        </p:txBody>
      </p:sp>
      <p:sp>
        <p:nvSpPr>
          <p:cNvPr id="1857" name="Google Shape;1857;p147"/>
          <p:cNvSpPr txBox="1"/>
          <p:nvPr>
            <p:ph idx="1" type="body"/>
          </p:nvPr>
        </p:nvSpPr>
        <p:spPr>
          <a:xfrm>
            <a:off x="311700" y="686875"/>
            <a:ext cx="8520600" cy="3416400"/>
          </a:xfrm>
          <a:prstGeom prst="rect">
            <a:avLst/>
          </a:prstGeom>
        </p:spPr>
        <p:txBody>
          <a:bodyPr anchorCtr="0" anchor="t" bIns="91425" lIns="91425" spcFirstLastPara="1" rIns="91425" wrap="square" tIns="91425">
            <a:noAutofit/>
          </a:bodyPr>
          <a:lstStyle/>
          <a:p>
            <a:pPr indent="-317500" lvl="1" marL="342900" marR="0" rtl="0" algn="l">
              <a:lnSpc>
                <a:spcPct val="115000"/>
              </a:lnSpc>
              <a:spcBef>
                <a:spcPts val="0"/>
              </a:spcBef>
              <a:spcAft>
                <a:spcPts val="0"/>
              </a:spcAft>
              <a:buSzPts val="1400"/>
              <a:buChar char="○"/>
            </a:pPr>
            <a:r>
              <a:rPr lang="en"/>
              <a:t>32: temporary_channel_id</a:t>
            </a:r>
            <a:endParaRPr/>
          </a:p>
          <a:p>
            <a:pPr indent="-317500" lvl="1" marL="342900" marR="0" rtl="0" algn="l">
              <a:lnSpc>
                <a:spcPct val="115000"/>
              </a:lnSpc>
              <a:spcBef>
                <a:spcPts val="0"/>
              </a:spcBef>
              <a:spcAft>
                <a:spcPts val="0"/>
              </a:spcAft>
              <a:buSzPts val="1400"/>
              <a:buChar char="○"/>
            </a:pPr>
            <a:r>
              <a:rPr lang="en"/>
              <a:t>8: dust_limit_satoshis</a:t>
            </a:r>
            <a:endParaRPr/>
          </a:p>
          <a:p>
            <a:pPr indent="-317500" lvl="1" marL="342900" marR="0" rtl="0" algn="l">
              <a:lnSpc>
                <a:spcPct val="115000"/>
              </a:lnSpc>
              <a:spcBef>
                <a:spcPts val="0"/>
              </a:spcBef>
              <a:spcAft>
                <a:spcPts val="0"/>
              </a:spcAft>
              <a:buSzPts val="1400"/>
              <a:buChar char="○"/>
            </a:pPr>
            <a:r>
              <a:rPr lang="en"/>
              <a:t>8: max_htlc_value_in_flight_msat</a:t>
            </a:r>
            <a:endParaRPr/>
          </a:p>
          <a:p>
            <a:pPr indent="-317500" lvl="1" marL="342900" marR="0" rtl="0" algn="l">
              <a:lnSpc>
                <a:spcPct val="115000"/>
              </a:lnSpc>
              <a:spcBef>
                <a:spcPts val="0"/>
              </a:spcBef>
              <a:spcAft>
                <a:spcPts val="0"/>
              </a:spcAft>
              <a:buSzPts val="1400"/>
              <a:buChar char="○"/>
            </a:pPr>
            <a:r>
              <a:rPr lang="en"/>
              <a:t>8: channel_reserve_satoshis</a:t>
            </a:r>
            <a:endParaRPr/>
          </a:p>
          <a:p>
            <a:pPr indent="-317500" lvl="1" marL="342900" marR="0" rtl="0" algn="l">
              <a:lnSpc>
                <a:spcPct val="115000"/>
              </a:lnSpc>
              <a:spcBef>
                <a:spcPts val="0"/>
              </a:spcBef>
              <a:spcAft>
                <a:spcPts val="0"/>
              </a:spcAft>
              <a:buSzPts val="1400"/>
              <a:buChar char="○"/>
            </a:pPr>
            <a:r>
              <a:rPr lang="en"/>
              <a:t>8: htlc_minimum_msat</a:t>
            </a:r>
            <a:endParaRPr/>
          </a:p>
          <a:p>
            <a:pPr indent="-317500" lvl="1" marL="342900" marR="0" rtl="0" algn="l">
              <a:lnSpc>
                <a:spcPct val="115000"/>
              </a:lnSpc>
              <a:spcBef>
                <a:spcPts val="0"/>
              </a:spcBef>
              <a:spcAft>
                <a:spcPts val="0"/>
              </a:spcAft>
              <a:buSzPts val="1400"/>
              <a:buChar char="○"/>
            </a:pPr>
            <a:r>
              <a:rPr b="1" lang="en"/>
              <a:t>4: minimum_depth</a:t>
            </a:r>
            <a:endParaRPr b="1"/>
          </a:p>
          <a:p>
            <a:pPr indent="-317500" lvl="1" marL="342900" marR="0" rtl="0" algn="l">
              <a:lnSpc>
                <a:spcPct val="115000"/>
              </a:lnSpc>
              <a:spcBef>
                <a:spcPts val="0"/>
              </a:spcBef>
              <a:spcAft>
                <a:spcPts val="0"/>
              </a:spcAft>
              <a:buSzPts val="1400"/>
              <a:buChar char="○"/>
            </a:pPr>
            <a:r>
              <a:rPr lang="en"/>
              <a:t>2: to_self_delay</a:t>
            </a:r>
            <a:endParaRPr/>
          </a:p>
          <a:p>
            <a:pPr indent="-317500" lvl="1" marL="342900" marR="0" rtl="0" algn="l">
              <a:lnSpc>
                <a:spcPct val="115000"/>
              </a:lnSpc>
              <a:spcBef>
                <a:spcPts val="0"/>
              </a:spcBef>
              <a:spcAft>
                <a:spcPts val="0"/>
              </a:spcAft>
              <a:buSzPts val="1400"/>
              <a:buChar char="○"/>
            </a:pPr>
            <a:r>
              <a:rPr lang="en"/>
              <a:t>2: max_accepted_htlcs</a:t>
            </a:r>
            <a:endParaRPr/>
          </a:p>
          <a:p>
            <a:pPr indent="-317500" lvl="1" marL="342900" marR="0" rtl="0" algn="l">
              <a:lnSpc>
                <a:spcPct val="115000"/>
              </a:lnSpc>
              <a:spcBef>
                <a:spcPts val="0"/>
              </a:spcBef>
              <a:spcAft>
                <a:spcPts val="0"/>
              </a:spcAft>
              <a:buSzPts val="1400"/>
              <a:buChar char="○"/>
            </a:pPr>
            <a:r>
              <a:rPr lang="en"/>
              <a:t>33: funding_pubkey</a:t>
            </a:r>
            <a:endParaRPr/>
          </a:p>
          <a:p>
            <a:pPr indent="-317500" lvl="1" marL="342900" marR="0" rtl="0" algn="l">
              <a:lnSpc>
                <a:spcPct val="115000"/>
              </a:lnSpc>
              <a:spcBef>
                <a:spcPts val="0"/>
              </a:spcBef>
              <a:spcAft>
                <a:spcPts val="0"/>
              </a:spcAft>
              <a:buSzPts val="1400"/>
              <a:buChar char="○"/>
            </a:pPr>
            <a:r>
              <a:rPr lang="en"/>
              <a:t>Basepoints (as in BOLT 03 for privacy reason with watchtowers)</a:t>
            </a:r>
            <a:endParaRPr/>
          </a:p>
          <a:p>
            <a:pPr indent="82550" lvl="2" marL="342900" marR="0" rtl="0" algn="l">
              <a:lnSpc>
                <a:spcPct val="115000"/>
              </a:lnSpc>
              <a:spcBef>
                <a:spcPts val="0"/>
              </a:spcBef>
              <a:spcAft>
                <a:spcPts val="0"/>
              </a:spcAft>
              <a:buSzPts val="1400"/>
              <a:buChar char="■"/>
            </a:pPr>
            <a:r>
              <a:rPr lang="en"/>
              <a:t>33: Revocation</a:t>
            </a:r>
            <a:endParaRPr/>
          </a:p>
          <a:p>
            <a:pPr indent="82550" lvl="2" marL="342900" marR="0" rtl="0" algn="l">
              <a:lnSpc>
                <a:spcPct val="115000"/>
              </a:lnSpc>
              <a:spcBef>
                <a:spcPts val="0"/>
              </a:spcBef>
              <a:spcAft>
                <a:spcPts val="0"/>
              </a:spcAft>
              <a:buSzPts val="1400"/>
              <a:buChar char="■"/>
            </a:pPr>
            <a:r>
              <a:rPr lang="en"/>
              <a:t>33: Payment</a:t>
            </a:r>
            <a:endParaRPr/>
          </a:p>
          <a:p>
            <a:pPr indent="82550" lvl="2" marL="342900" marR="0" rtl="0" algn="l">
              <a:lnSpc>
                <a:spcPct val="115000"/>
              </a:lnSpc>
              <a:spcBef>
                <a:spcPts val="0"/>
              </a:spcBef>
              <a:spcAft>
                <a:spcPts val="0"/>
              </a:spcAft>
              <a:buSzPts val="1400"/>
              <a:buChar char="■"/>
            </a:pPr>
            <a:r>
              <a:rPr lang="en"/>
              <a:t>33: Delayed_payment</a:t>
            </a:r>
            <a:endParaRPr/>
          </a:p>
          <a:p>
            <a:pPr indent="82550" lvl="2" marL="342900" marR="0" rtl="0" algn="l">
              <a:lnSpc>
                <a:spcPct val="115000"/>
              </a:lnSpc>
              <a:spcBef>
                <a:spcPts val="0"/>
              </a:spcBef>
              <a:spcAft>
                <a:spcPts val="0"/>
              </a:spcAft>
              <a:buSzPts val="1400"/>
              <a:buChar char="■"/>
            </a:pPr>
            <a:r>
              <a:rPr lang="en"/>
              <a:t>33: Htlc</a:t>
            </a:r>
            <a:endParaRPr/>
          </a:p>
          <a:p>
            <a:pPr indent="82550" lvl="2" marL="342900" marR="0" rtl="0" algn="l">
              <a:lnSpc>
                <a:spcPct val="115000"/>
              </a:lnSpc>
              <a:spcBef>
                <a:spcPts val="0"/>
              </a:spcBef>
              <a:spcAft>
                <a:spcPts val="0"/>
              </a:spcAft>
              <a:buSzPts val="1400"/>
              <a:buChar char="■"/>
            </a:pPr>
            <a:r>
              <a:rPr lang="en"/>
              <a:t>33: first_per _commitment</a:t>
            </a:r>
            <a:endParaRPr/>
          </a:p>
          <a:p>
            <a:pPr indent="-317500" lvl="1" marL="342900" marR="0" rtl="0" algn="l">
              <a:lnSpc>
                <a:spcPct val="115000"/>
              </a:lnSpc>
              <a:spcBef>
                <a:spcPts val="0"/>
              </a:spcBef>
              <a:spcAft>
                <a:spcPts val="0"/>
              </a:spcAft>
              <a:buSzPts val="1400"/>
              <a:buChar char="○"/>
            </a:pPr>
            <a:r>
              <a:rPr lang="en"/>
              <a:t>2: shutdown_len, shutdown_scriptpubkey</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1" name="Shape 1861"/>
        <p:cNvGrpSpPr/>
        <p:nvPr/>
      </p:nvGrpSpPr>
      <p:grpSpPr>
        <a:xfrm>
          <a:off x="0" y="0"/>
          <a:ext cx="0" cy="0"/>
          <a:chOff x="0" y="0"/>
          <a:chExt cx="0" cy="0"/>
        </a:xfrm>
      </p:grpSpPr>
      <p:sp>
        <p:nvSpPr>
          <p:cNvPr id="1862" name="Google Shape;1862;p148"/>
          <p:cNvSpPr txBox="1"/>
          <p:nvPr>
            <p:ph type="title"/>
          </p:nvPr>
        </p:nvSpPr>
        <p:spPr>
          <a:xfrm>
            <a:off x="311700" y="45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funding_created message (type 34)  ----&gt;</a:t>
            </a:r>
            <a:endParaRPr/>
          </a:p>
        </p:txBody>
      </p:sp>
      <p:sp>
        <p:nvSpPr>
          <p:cNvPr id="1863" name="Google Shape;1863;p148"/>
          <p:cNvSpPr txBox="1"/>
          <p:nvPr>
            <p:ph idx="1" type="body"/>
          </p:nvPr>
        </p:nvSpPr>
        <p:spPr>
          <a:xfrm>
            <a:off x="311700" y="6868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a:t>32: temporary_channel_id</a:t>
            </a:r>
            <a:endParaRPr/>
          </a:p>
          <a:p>
            <a:pPr indent="-317500" lvl="1" marL="914400" marR="0" rtl="0" algn="l">
              <a:lnSpc>
                <a:spcPct val="115000"/>
              </a:lnSpc>
              <a:spcBef>
                <a:spcPts val="0"/>
              </a:spcBef>
              <a:spcAft>
                <a:spcPts val="0"/>
              </a:spcAft>
              <a:buSzPts val="1400"/>
              <a:buChar char="○"/>
            </a:pPr>
            <a:r>
              <a:rPr lang="en"/>
              <a:t>MUST be same as in open channel message</a:t>
            </a:r>
            <a:endParaRPr/>
          </a:p>
          <a:p>
            <a:pPr indent="-342900" lvl="0" marL="457200" marR="0" rtl="0" algn="l">
              <a:lnSpc>
                <a:spcPct val="115000"/>
              </a:lnSpc>
              <a:spcBef>
                <a:spcPts val="0"/>
              </a:spcBef>
              <a:spcAft>
                <a:spcPts val="0"/>
              </a:spcAft>
              <a:buSzPts val="1800"/>
              <a:buChar char="●"/>
            </a:pPr>
            <a:r>
              <a:rPr lang="en"/>
              <a:t>32: funding_txid</a:t>
            </a:r>
            <a:endParaRPr/>
          </a:p>
          <a:p>
            <a:pPr indent="-317500" lvl="1" marL="914400" marR="0" rtl="0" algn="l">
              <a:lnSpc>
                <a:spcPct val="115000"/>
              </a:lnSpc>
              <a:spcBef>
                <a:spcPts val="0"/>
              </a:spcBef>
              <a:spcAft>
                <a:spcPts val="0"/>
              </a:spcAft>
              <a:buSzPts val="1400"/>
              <a:buChar char="○"/>
            </a:pPr>
            <a:r>
              <a:rPr lang="en"/>
              <a:t>Tx has to be non malleable and MUST NOT be broadcasted at that time</a:t>
            </a:r>
            <a:endParaRPr/>
          </a:p>
          <a:p>
            <a:pPr indent="-342900" lvl="0" marL="457200" marR="0" rtl="0" algn="l">
              <a:lnSpc>
                <a:spcPct val="115000"/>
              </a:lnSpc>
              <a:spcBef>
                <a:spcPts val="0"/>
              </a:spcBef>
              <a:spcAft>
                <a:spcPts val="0"/>
              </a:spcAft>
              <a:buSzPts val="1800"/>
              <a:buChar char="●"/>
            </a:pPr>
            <a:r>
              <a:rPr lang="en"/>
              <a:t>2: funding_output_index</a:t>
            </a:r>
            <a:endParaRPr/>
          </a:p>
          <a:p>
            <a:pPr indent="-342900" lvl="0" marL="457200" marR="0" rtl="0" algn="l">
              <a:lnSpc>
                <a:spcPct val="115000"/>
              </a:lnSpc>
              <a:spcBef>
                <a:spcPts val="0"/>
              </a:spcBef>
              <a:spcAft>
                <a:spcPts val="0"/>
              </a:spcAft>
              <a:buSzPts val="1800"/>
              <a:buChar char="●"/>
            </a:pPr>
            <a:r>
              <a:rPr lang="en"/>
              <a:t>64: signature</a:t>
            </a:r>
            <a:endParaRPr/>
          </a:p>
          <a:p>
            <a:pPr indent="-317500" lvl="1" marL="914400" marR="0" rtl="0" algn="l">
              <a:lnSpc>
                <a:spcPct val="115000"/>
              </a:lnSpc>
              <a:spcBef>
                <a:spcPts val="0"/>
              </a:spcBef>
              <a:spcAft>
                <a:spcPts val="0"/>
              </a:spcAft>
              <a:buSzPts val="1400"/>
              <a:buChar char="○"/>
            </a:pPr>
            <a:r>
              <a:rPr lang="en"/>
              <a:t>Valid signature using the funding_pubkey for the initial commitment tx</a:t>
            </a:r>
            <a:endParaRPr/>
          </a:p>
          <a:p>
            <a:pPr indent="-317500" lvl="1" marL="914400" marR="0" rtl="0" algn="l">
              <a:lnSpc>
                <a:spcPct val="115000"/>
              </a:lnSpc>
              <a:spcBef>
                <a:spcPts val="0"/>
              </a:spcBef>
              <a:spcAft>
                <a:spcPts val="0"/>
              </a:spcAft>
              <a:buSzPts val="1400"/>
              <a:buChar char="○"/>
            </a:pPr>
            <a:r>
              <a:rPr lang="en"/>
              <a:t>If incorrect channel MUST be failed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3">
                                            <p:txEl>
                                              <p:pRg end="0" st="0"/>
                                            </p:txEl>
                                          </p:spTgt>
                                        </p:tgtEl>
                                        <p:attrNameLst>
                                          <p:attrName>style.visibility</p:attrName>
                                        </p:attrNameLst>
                                      </p:cBhvr>
                                      <p:to>
                                        <p:strVal val="visible"/>
                                      </p:to>
                                    </p:set>
                                    <p:animEffect filter="fade" transition="in">
                                      <p:cBhvr>
                                        <p:cTn dur="1000"/>
                                        <p:tgtEl>
                                          <p:spTgt spid="18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3">
                                            <p:txEl>
                                              <p:pRg end="1" st="1"/>
                                            </p:txEl>
                                          </p:spTgt>
                                        </p:tgtEl>
                                        <p:attrNameLst>
                                          <p:attrName>style.visibility</p:attrName>
                                        </p:attrNameLst>
                                      </p:cBhvr>
                                      <p:to>
                                        <p:strVal val="visible"/>
                                      </p:to>
                                    </p:set>
                                    <p:animEffect filter="fade" transition="in">
                                      <p:cBhvr>
                                        <p:cTn dur="1000"/>
                                        <p:tgtEl>
                                          <p:spTgt spid="18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3">
                                            <p:txEl>
                                              <p:pRg end="2" st="2"/>
                                            </p:txEl>
                                          </p:spTgt>
                                        </p:tgtEl>
                                        <p:attrNameLst>
                                          <p:attrName>style.visibility</p:attrName>
                                        </p:attrNameLst>
                                      </p:cBhvr>
                                      <p:to>
                                        <p:strVal val="visible"/>
                                      </p:to>
                                    </p:set>
                                    <p:animEffect filter="fade" transition="in">
                                      <p:cBhvr>
                                        <p:cTn dur="1000"/>
                                        <p:tgtEl>
                                          <p:spTgt spid="186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3">
                                            <p:txEl>
                                              <p:pRg end="3" st="3"/>
                                            </p:txEl>
                                          </p:spTgt>
                                        </p:tgtEl>
                                        <p:attrNameLst>
                                          <p:attrName>style.visibility</p:attrName>
                                        </p:attrNameLst>
                                      </p:cBhvr>
                                      <p:to>
                                        <p:strVal val="visible"/>
                                      </p:to>
                                    </p:set>
                                    <p:animEffect filter="fade" transition="in">
                                      <p:cBhvr>
                                        <p:cTn dur="1000"/>
                                        <p:tgtEl>
                                          <p:spTgt spid="186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3">
                                            <p:txEl>
                                              <p:pRg end="4" st="4"/>
                                            </p:txEl>
                                          </p:spTgt>
                                        </p:tgtEl>
                                        <p:attrNameLst>
                                          <p:attrName>style.visibility</p:attrName>
                                        </p:attrNameLst>
                                      </p:cBhvr>
                                      <p:to>
                                        <p:strVal val="visible"/>
                                      </p:to>
                                    </p:set>
                                    <p:animEffect filter="fade" transition="in">
                                      <p:cBhvr>
                                        <p:cTn dur="1000"/>
                                        <p:tgtEl>
                                          <p:spTgt spid="186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3">
                                            <p:txEl>
                                              <p:pRg end="5" st="5"/>
                                            </p:txEl>
                                          </p:spTgt>
                                        </p:tgtEl>
                                        <p:attrNameLst>
                                          <p:attrName>style.visibility</p:attrName>
                                        </p:attrNameLst>
                                      </p:cBhvr>
                                      <p:to>
                                        <p:strVal val="visible"/>
                                      </p:to>
                                    </p:set>
                                    <p:animEffect filter="fade" transition="in">
                                      <p:cBhvr>
                                        <p:cTn dur="1000"/>
                                        <p:tgtEl>
                                          <p:spTgt spid="186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3">
                                            <p:txEl>
                                              <p:pRg end="6" st="6"/>
                                            </p:txEl>
                                          </p:spTgt>
                                        </p:tgtEl>
                                        <p:attrNameLst>
                                          <p:attrName>style.visibility</p:attrName>
                                        </p:attrNameLst>
                                      </p:cBhvr>
                                      <p:to>
                                        <p:strVal val="visible"/>
                                      </p:to>
                                    </p:set>
                                    <p:animEffect filter="fade" transition="in">
                                      <p:cBhvr>
                                        <p:cTn dur="1000"/>
                                        <p:tgtEl>
                                          <p:spTgt spid="186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3">
                                            <p:txEl>
                                              <p:pRg end="7" st="7"/>
                                            </p:txEl>
                                          </p:spTgt>
                                        </p:tgtEl>
                                        <p:attrNameLst>
                                          <p:attrName>style.visibility</p:attrName>
                                        </p:attrNameLst>
                                      </p:cBhvr>
                                      <p:to>
                                        <p:strVal val="visible"/>
                                      </p:to>
                                    </p:set>
                                    <p:animEffect filter="fade" transition="in">
                                      <p:cBhvr>
                                        <p:cTn dur="1000"/>
                                        <p:tgtEl>
                                          <p:spTgt spid="1863">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7" name="Shape 1867"/>
        <p:cNvGrpSpPr/>
        <p:nvPr/>
      </p:nvGrpSpPr>
      <p:grpSpPr>
        <a:xfrm>
          <a:off x="0" y="0"/>
          <a:ext cx="0" cy="0"/>
          <a:chOff x="0" y="0"/>
          <a:chExt cx="0" cy="0"/>
        </a:xfrm>
      </p:grpSpPr>
      <p:sp>
        <p:nvSpPr>
          <p:cNvPr id="1868" name="Google Shape;1868;p149"/>
          <p:cNvSpPr txBox="1"/>
          <p:nvPr>
            <p:ph type="title"/>
          </p:nvPr>
        </p:nvSpPr>
        <p:spPr>
          <a:xfrm>
            <a:off x="311700" y="517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funding_signed message  &lt;----</a:t>
            </a:r>
            <a:endParaRPr/>
          </a:p>
        </p:txBody>
      </p:sp>
      <p:sp>
        <p:nvSpPr>
          <p:cNvPr id="1869" name="Google Shape;1869;p149"/>
          <p:cNvSpPr txBox="1"/>
          <p:nvPr>
            <p:ph idx="1" type="body"/>
          </p:nvPr>
        </p:nvSpPr>
        <p:spPr>
          <a:xfrm>
            <a:off x="311700" y="6868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32: channel_id</a:t>
            </a:r>
            <a:endParaRPr/>
          </a:p>
          <a:p>
            <a:pPr indent="-317500" lvl="1" marL="914400" rtl="0" algn="l">
              <a:spcBef>
                <a:spcPts val="0"/>
              </a:spcBef>
              <a:spcAft>
                <a:spcPts val="0"/>
              </a:spcAft>
              <a:buSzPts val="1400"/>
              <a:buChar char="○"/>
            </a:pPr>
            <a:r>
              <a:rPr lang="en"/>
              <a:t>Funding_txid ^ funding_output_index</a:t>
            </a:r>
            <a:endParaRPr/>
          </a:p>
          <a:p>
            <a:pPr indent="-342900" lvl="0" marL="457200" rtl="0" algn="l">
              <a:spcBef>
                <a:spcPts val="0"/>
              </a:spcBef>
              <a:spcAft>
                <a:spcPts val="0"/>
              </a:spcAft>
              <a:buSzPts val="1800"/>
              <a:buChar char="●"/>
            </a:pPr>
            <a:r>
              <a:rPr lang="en"/>
              <a:t>64: signature</a:t>
            </a:r>
            <a:endParaRPr/>
          </a:p>
          <a:p>
            <a:pPr indent="-317500" lvl="1" marL="914400" rtl="0" algn="l">
              <a:spcBef>
                <a:spcPts val="0"/>
              </a:spcBef>
              <a:spcAft>
                <a:spcPts val="0"/>
              </a:spcAft>
              <a:buSzPts val="1400"/>
              <a:buChar char="○"/>
            </a:pPr>
            <a:r>
              <a:rPr lang="en"/>
              <a:t>2nd signature for the first commitment tx </a:t>
            </a:r>
            <a:endParaRPr/>
          </a:p>
          <a:p>
            <a:pPr indent="-317500" lvl="1" marL="914400" rtl="0" algn="l">
              <a:spcBef>
                <a:spcPts val="0"/>
              </a:spcBef>
              <a:spcAft>
                <a:spcPts val="0"/>
              </a:spcAft>
              <a:buSzPts val="1400"/>
              <a:buChar char="○"/>
            </a:pPr>
            <a:r>
              <a:rPr lang="en"/>
              <a:t>If invalid </a:t>
            </a:r>
            <a:endParaRPr/>
          </a:p>
          <a:p>
            <a:pPr indent="-317500" lvl="2" marL="1371600" rtl="0" algn="l">
              <a:spcBef>
                <a:spcPts val="0"/>
              </a:spcBef>
              <a:spcAft>
                <a:spcPts val="0"/>
              </a:spcAft>
              <a:buSzPts val="1400"/>
              <a:buChar char="■"/>
            </a:pPr>
            <a:r>
              <a:rPr lang="en"/>
              <a:t>fail channel </a:t>
            </a:r>
            <a:endParaRPr/>
          </a:p>
          <a:p>
            <a:pPr indent="-317500" lvl="2" marL="1371600" rtl="0" algn="l">
              <a:spcBef>
                <a:spcPts val="0"/>
              </a:spcBef>
              <a:spcAft>
                <a:spcPts val="0"/>
              </a:spcAft>
              <a:buSzPts val="1400"/>
              <a:buChar char="■"/>
            </a:pPr>
            <a:r>
              <a:rPr lang="en"/>
              <a:t>MUST NOT broadcast the funding_tx</a:t>
            </a:r>
            <a:endParaRPr/>
          </a:p>
          <a:p>
            <a:pPr indent="-317500" lvl="1" marL="914400" rtl="0" algn="l">
              <a:spcBef>
                <a:spcPts val="0"/>
              </a:spcBef>
              <a:spcAft>
                <a:spcPts val="0"/>
              </a:spcAft>
              <a:buSzPts val="1400"/>
              <a:buChar char="○"/>
            </a:pPr>
            <a:r>
              <a:rPr lang="en"/>
              <a:t>If valid SHOULD broadcast the funding_tx</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9">
                                            <p:txEl>
                                              <p:pRg end="0" st="0"/>
                                            </p:txEl>
                                          </p:spTgt>
                                        </p:tgtEl>
                                        <p:attrNameLst>
                                          <p:attrName>style.visibility</p:attrName>
                                        </p:attrNameLst>
                                      </p:cBhvr>
                                      <p:to>
                                        <p:strVal val="visible"/>
                                      </p:to>
                                    </p:set>
                                    <p:animEffect filter="fade" transition="in">
                                      <p:cBhvr>
                                        <p:cTn dur="1000"/>
                                        <p:tgtEl>
                                          <p:spTgt spid="186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9">
                                            <p:txEl>
                                              <p:pRg end="1" st="1"/>
                                            </p:txEl>
                                          </p:spTgt>
                                        </p:tgtEl>
                                        <p:attrNameLst>
                                          <p:attrName>style.visibility</p:attrName>
                                        </p:attrNameLst>
                                      </p:cBhvr>
                                      <p:to>
                                        <p:strVal val="visible"/>
                                      </p:to>
                                    </p:set>
                                    <p:animEffect filter="fade" transition="in">
                                      <p:cBhvr>
                                        <p:cTn dur="1000"/>
                                        <p:tgtEl>
                                          <p:spTgt spid="186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9">
                                            <p:txEl>
                                              <p:pRg end="2" st="2"/>
                                            </p:txEl>
                                          </p:spTgt>
                                        </p:tgtEl>
                                        <p:attrNameLst>
                                          <p:attrName>style.visibility</p:attrName>
                                        </p:attrNameLst>
                                      </p:cBhvr>
                                      <p:to>
                                        <p:strVal val="visible"/>
                                      </p:to>
                                    </p:set>
                                    <p:animEffect filter="fade" transition="in">
                                      <p:cBhvr>
                                        <p:cTn dur="1000"/>
                                        <p:tgtEl>
                                          <p:spTgt spid="186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9">
                                            <p:txEl>
                                              <p:pRg end="3" st="3"/>
                                            </p:txEl>
                                          </p:spTgt>
                                        </p:tgtEl>
                                        <p:attrNameLst>
                                          <p:attrName>style.visibility</p:attrName>
                                        </p:attrNameLst>
                                      </p:cBhvr>
                                      <p:to>
                                        <p:strVal val="visible"/>
                                      </p:to>
                                    </p:set>
                                    <p:animEffect filter="fade" transition="in">
                                      <p:cBhvr>
                                        <p:cTn dur="1000"/>
                                        <p:tgtEl>
                                          <p:spTgt spid="186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9">
                                            <p:txEl>
                                              <p:pRg end="4" st="4"/>
                                            </p:txEl>
                                          </p:spTgt>
                                        </p:tgtEl>
                                        <p:attrNameLst>
                                          <p:attrName>style.visibility</p:attrName>
                                        </p:attrNameLst>
                                      </p:cBhvr>
                                      <p:to>
                                        <p:strVal val="visible"/>
                                      </p:to>
                                    </p:set>
                                    <p:animEffect filter="fade" transition="in">
                                      <p:cBhvr>
                                        <p:cTn dur="1000"/>
                                        <p:tgtEl>
                                          <p:spTgt spid="186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9">
                                            <p:txEl>
                                              <p:pRg end="5" st="5"/>
                                            </p:txEl>
                                          </p:spTgt>
                                        </p:tgtEl>
                                        <p:attrNameLst>
                                          <p:attrName>style.visibility</p:attrName>
                                        </p:attrNameLst>
                                      </p:cBhvr>
                                      <p:to>
                                        <p:strVal val="visible"/>
                                      </p:to>
                                    </p:set>
                                    <p:animEffect filter="fade" transition="in">
                                      <p:cBhvr>
                                        <p:cTn dur="1000"/>
                                        <p:tgtEl>
                                          <p:spTgt spid="186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9">
                                            <p:txEl>
                                              <p:pRg end="6" st="6"/>
                                            </p:txEl>
                                          </p:spTgt>
                                        </p:tgtEl>
                                        <p:attrNameLst>
                                          <p:attrName>style.visibility</p:attrName>
                                        </p:attrNameLst>
                                      </p:cBhvr>
                                      <p:to>
                                        <p:strVal val="visible"/>
                                      </p:to>
                                    </p:set>
                                    <p:animEffect filter="fade" transition="in">
                                      <p:cBhvr>
                                        <p:cTn dur="1000"/>
                                        <p:tgtEl>
                                          <p:spTgt spid="186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9">
                                            <p:txEl>
                                              <p:pRg end="7" st="7"/>
                                            </p:txEl>
                                          </p:spTgt>
                                        </p:tgtEl>
                                        <p:attrNameLst>
                                          <p:attrName>style.visibility</p:attrName>
                                        </p:attrNameLst>
                                      </p:cBhvr>
                                      <p:to>
                                        <p:strVal val="visible"/>
                                      </p:to>
                                    </p:set>
                                    <p:animEffect filter="fade" transition="in">
                                      <p:cBhvr>
                                        <p:cTn dur="1000"/>
                                        <p:tgtEl>
                                          <p:spTgt spid="1869">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3" name="Shape 1873"/>
        <p:cNvGrpSpPr/>
        <p:nvPr/>
      </p:nvGrpSpPr>
      <p:grpSpPr>
        <a:xfrm>
          <a:off x="0" y="0"/>
          <a:ext cx="0" cy="0"/>
          <a:chOff x="0" y="0"/>
          <a:chExt cx="0" cy="0"/>
        </a:xfrm>
      </p:grpSpPr>
      <p:sp>
        <p:nvSpPr>
          <p:cNvPr id="1874" name="Google Shape;1874;p150"/>
          <p:cNvSpPr txBox="1"/>
          <p:nvPr>
            <p:ph type="title"/>
          </p:nvPr>
        </p:nvSpPr>
        <p:spPr>
          <a:xfrm>
            <a:off x="311700" y="517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Transaction Malleability and the need for segWit</a:t>
            </a:r>
            <a:endParaRPr/>
          </a:p>
        </p:txBody>
      </p:sp>
      <p:sp>
        <p:nvSpPr>
          <p:cNvPr id="1875" name="Google Shape;1875;p150"/>
          <p:cNvSpPr txBox="1"/>
          <p:nvPr>
            <p:ph idx="1" type="body"/>
          </p:nvPr>
        </p:nvSpPr>
        <p:spPr>
          <a:xfrm>
            <a:off x="311700" y="6106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After signatures for commitment tx are exchanged via funding_signed</a:t>
            </a:r>
            <a:endParaRPr/>
          </a:p>
          <a:p>
            <a:pPr indent="-317500" lvl="1" marL="914400" marR="0" rtl="0" algn="l">
              <a:lnSpc>
                <a:spcPct val="115000"/>
              </a:lnSpc>
              <a:spcBef>
                <a:spcPts val="0"/>
              </a:spcBef>
              <a:spcAft>
                <a:spcPts val="0"/>
              </a:spcAft>
              <a:buSzPts val="1400"/>
              <a:buChar char="○"/>
            </a:pPr>
            <a:r>
              <a:rPr lang="en"/>
              <a:t>Funding tx is published by A</a:t>
            </a:r>
            <a:endParaRPr/>
          </a:p>
          <a:p>
            <a:pPr indent="-317500" lvl="1" marL="914400" marR="0" rtl="0" algn="l">
              <a:lnSpc>
                <a:spcPct val="115000"/>
              </a:lnSpc>
              <a:spcBef>
                <a:spcPts val="0"/>
              </a:spcBef>
              <a:spcAft>
                <a:spcPts val="0"/>
              </a:spcAft>
              <a:buSzPts val="1400"/>
              <a:buChar char="○"/>
            </a:pPr>
            <a:r>
              <a:rPr lang="en"/>
              <a:t>B can catch this funding tx</a:t>
            </a:r>
            <a:endParaRPr/>
          </a:p>
          <a:p>
            <a:pPr indent="-342900" lvl="0" marL="457200" marR="0" rtl="0" algn="l">
              <a:lnSpc>
                <a:spcPct val="115000"/>
              </a:lnSpc>
              <a:spcBef>
                <a:spcPts val="0"/>
              </a:spcBef>
              <a:spcAft>
                <a:spcPts val="0"/>
              </a:spcAft>
              <a:buSzPts val="1800"/>
              <a:buChar char="●"/>
            </a:pPr>
            <a:r>
              <a:rPr lang="en"/>
              <a:t>If B malleates the tx it gets a new txid</a:t>
            </a:r>
            <a:endParaRPr/>
          </a:p>
          <a:p>
            <a:pPr indent="-342900" lvl="0" marL="457200" marR="0" rtl="0" algn="l">
              <a:lnSpc>
                <a:spcPct val="115000"/>
              </a:lnSpc>
              <a:spcBef>
                <a:spcPts val="0"/>
              </a:spcBef>
              <a:spcAft>
                <a:spcPts val="0"/>
              </a:spcAft>
              <a:buSzPts val="1800"/>
              <a:buChar char="●"/>
            </a:pPr>
            <a:r>
              <a:rPr lang="en"/>
              <a:t>Ways to malleate the tx via </a:t>
            </a:r>
            <a:endParaRPr/>
          </a:p>
          <a:p>
            <a:pPr indent="-317500" lvl="1" marL="914400" marR="0" rtl="0" algn="l">
              <a:lnSpc>
                <a:spcPct val="115000"/>
              </a:lnSpc>
              <a:spcBef>
                <a:spcPts val="0"/>
              </a:spcBef>
              <a:spcAft>
                <a:spcPts val="0"/>
              </a:spcAft>
              <a:buSzPts val="1400"/>
              <a:buChar char="○"/>
            </a:pPr>
            <a:r>
              <a:rPr lang="en"/>
              <a:t>Signature</a:t>
            </a:r>
            <a:endParaRPr/>
          </a:p>
          <a:p>
            <a:pPr indent="-317500" lvl="1" marL="914400" marR="0" rtl="0" algn="l">
              <a:lnSpc>
                <a:spcPct val="115000"/>
              </a:lnSpc>
              <a:spcBef>
                <a:spcPts val="0"/>
              </a:spcBef>
              <a:spcAft>
                <a:spcPts val="0"/>
              </a:spcAft>
              <a:buSzPts val="1400"/>
              <a:buChar char="○"/>
            </a:pPr>
            <a:r>
              <a:rPr lang="en"/>
              <a:t>sigScript</a:t>
            </a:r>
            <a:endParaRPr/>
          </a:p>
          <a:p>
            <a:pPr indent="-317500" lvl="1" marL="914400" marR="0" rtl="0" algn="l">
              <a:lnSpc>
                <a:spcPct val="115000"/>
              </a:lnSpc>
              <a:spcBef>
                <a:spcPts val="0"/>
              </a:spcBef>
              <a:spcAft>
                <a:spcPts val="0"/>
              </a:spcAft>
              <a:buSzPts val="1400"/>
              <a:buChar char="○"/>
            </a:pPr>
            <a:r>
              <a:rPr lang="en" u="sng">
                <a:solidFill>
                  <a:schemeClr val="hlink"/>
                </a:solidFill>
                <a:hlinkClick r:id="rId3"/>
              </a:rPr>
              <a:t>https://en.bitcoin.it/wiki/Transaction_malleability</a:t>
            </a:r>
            <a:endParaRPr/>
          </a:p>
          <a:p>
            <a:pPr indent="-342900" lvl="0" marL="457200" marR="0" rtl="0" algn="l">
              <a:lnSpc>
                <a:spcPct val="115000"/>
              </a:lnSpc>
              <a:spcBef>
                <a:spcPts val="0"/>
              </a:spcBef>
              <a:spcAft>
                <a:spcPts val="0"/>
              </a:spcAft>
              <a:buSzPts val="1800"/>
              <a:buChar char="●"/>
            </a:pPr>
            <a:r>
              <a:rPr lang="en"/>
              <a:t>B can try to publish the malleated version</a:t>
            </a:r>
            <a:endParaRPr/>
          </a:p>
          <a:p>
            <a:pPr indent="-342900" lvl="0" marL="457200" marR="0" rtl="0" algn="l">
              <a:lnSpc>
                <a:spcPct val="115000"/>
              </a:lnSpc>
              <a:spcBef>
                <a:spcPts val="0"/>
              </a:spcBef>
              <a:spcAft>
                <a:spcPts val="0"/>
              </a:spcAft>
              <a:buSzPts val="1800"/>
              <a:buChar char="●"/>
            </a:pPr>
            <a:r>
              <a:rPr lang="en"/>
              <a:t>Commitment tx refers to txid</a:t>
            </a:r>
            <a:endParaRPr/>
          </a:p>
          <a:p>
            <a:pPr indent="-342900" lvl="0" marL="457200" marR="0" rtl="0" algn="l">
              <a:lnSpc>
                <a:spcPct val="115000"/>
              </a:lnSpc>
              <a:spcBef>
                <a:spcPts val="0"/>
              </a:spcBef>
              <a:spcAft>
                <a:spcPts val="0"/>
              </a:spcAft>
              <a:buSzPts val="1800"/>
              <a:buChar char="●"/>
            </a:pPr>
            <a:r>
              <a:rPr lang="en"/>
              <a:t>If txid of funding tx is malleated the commitment tx becomes worthless</a:t>
            </a:r>
            <a:endParaRPr/>
          </a:p>
          <a:p>
            <a:pPr indent="-342900" lvl="0" marL="457200" marR="0" rtl="0" algn="l">
              <a:lnSpc>
                <a:spcPct val="115000"/>
              </a:lnSpc>
              <a:spcBef>
                <a:spcPts val="0"/>
              </a:spcBef>
              <a:spcAft>
                <a:spcPts val="0"/>
              </a:spcAft>
              <a:buSzPts val="1800"/>
              <a:buChar char="●"/>
            </a:pPr>
            <a:r>
              <a:rPr lang="en"/>
              <a:t>B can now blackmail A</a:t>
            </a:r>
            <a:endParaRPr/>
          </a:p>
          <a:p>
            <a:pPr indent="-317500" lvl="1" marL="914400" marR="0" rtl="0" algn="l">
              <a:lnSpc>
                <a:spcPct val="115000"/>
              </a:lnSpc>
              <a:spcBef>
                <a:spcPts val="0"/>
              </a:spcBef>
              <a:spcAft>
                <a:spcPts val="0"/>
              </a:spcAft>
              <a:buSzPts val="1400"/>
              <a:buChar char="○"/>
            </a:pPr>
            <a:r>
              <a:rPr lang="en"/>
              <a:t>A cannot access the funds A provided without the help of B</a:t>
            </a:r>
            <a:endParaRPr/>
          </a:p>
          <a:p>
            <a:pPr indent="-317500" lvl="1" marL="914400" marR="0" rtl="0" algn="l">
              <a:lnSpc>
                <a:spcPct val="115000"/>
              </a:lnSpc>
              <a:spcBef>
                <a:spcPts val="0"/>
              </a:spcBef>
              <a:spcAft>
                <a:spcPts val="0"/>
              </a:spcAft>
              <a:buSzPts val="1400"/>
              <a:buChar char="○"/>
            </a:pPr>
            <a:r>
              <a:rPr lang="en"/>
              <a:t>Since B did not invest some funds this way for blackmail is "cost free" for B</a:t>
            </a:r>
            <a:endParaRPr/>
          </a:p>
          <a:p>
            <a:pPr indent="-342900" lvl="0" marL="457200" marR="0" rtl="0" algn="l">
              <a:lnSpc>
                <a:spcPct val="115000"/>
              </a:lnSpc>
              <a:spcBef>
                <a:spcPts val="0"/>
              </a:spcBef>
              <a:spcAft>
                <a:spcPts val="0"/>
              </a:spcAft>
              <a:buSzPts val="1800"/>
              <a:buChar char="●"/>
            </a:pPr>
            <a:r>
              <a:rPr lang="en"/>
              <a:t>Segwit mitigates the possibility to malleate a transaction</a:t>
            </a:r>
            <a:endParaRPr/>
          </a:p>
        </p:txBody>
      </p:sp>
      <p:pic>
        <p:nvPicPr>
          <p:cNvPr id="1876" name="Google Shape;1876;p150"/>
          <p:cNvPicPr preferRelativeResize="0"/>
          <p:nvPr/>
        </p:nvPicPr>
        <p:blipFill>
          <a:blip r:embed="rId4">
            <a:alphaModFix/>
          </a:blip>
          <a:stretch>
            <a:fillRect/>
          </a:stretch>
        </p:blipFill>
        <p:spPr>
          <a:xfrm>
            <a:off x="5242825" y="1201475"/>
            <a:ext cx="3901175" cy="2133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5">
                                            <p:txEl>
                                              <p:pRg end="0" st="0"/>
                                            </p:txEl>
                                          </p:spTgt>
                                        </p:tgtEl>
                                        <p:attrNameLst>
                                          <p:attrName>style.visibility</p:attrName>
                                        </p:attrNameLst>
                                      </p:cBhvr>
                                      <p:to>
                                        <p:strVal val="visible"/>
                                      </p:to>
                                    </p:set>
                                    <p:animEffect filter="fade" transition="in">
                                      <p:cBhvr>
                                        <p:cTn dur="1000"/>
                                        <p:tgtEl>
                                          <p:spTgt spid="187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5">
                                            <p:txEl>
                                              <p:pRg end="1" st="1"/>
                                            </p:txEl>
                                          </p:spTgt>
                                        </p:tgtEl>
                                        <p:attrNameLst>
                                          <p:attrName>style.visibility</p:attrName>
                                        </p:attrNameLst>
                                      </p:cBhvr>
                                      <p:to>
                                        <p:strVal val="visible"/>
                                      </p:to>
                                    </p:set>
                                    <p:animEffect filter="fade" transition="in">
                                      <p:cBhvr>
                                        <p:cTn dur="1000"/>
                                        <p:tgtEl>
                                          <p:spTgt spid="187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5">
                                            <p:txEl>
                                              <p:pRg end="2" st="2"/>
                                            </p:txEl>
                                          </p:spTgt>
                                        </p:tgtEl>
                                        <p:attrNameLst>
                                          <p:attrName>style.visibility</p:attrName>
                                        </p:attrNameLst>
                                      </p:cBhvr>
                                      <p:to>
                                        <p:strVal val="visible"/>
                                      </p:to>
                                    </p:set>
                                    <p:animEffect filter="fade" transition="in">
                                      <p:cBhvr>
                                        <p:cTn dur="1000"/>
                                        <p:tgtEl>
                                          <p:spTgt spid="187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5">
                                            <p:txEl>
                                              <p:pRg end="3" st="3"/>
                                            </p:txEl>
                                          </p:spTgt>
                                        </p:tgtEl>
                                        <p:attrNameLst>
                                          <p:attrName>style.visibility</p:attrName>
                                        </p:attrNameLst>
                                      </p:cBhvr>
                                      <p:to>
                                        <p:strVal val="visible"/>
                                      </p:to>
                                    </p:set>
                                    <p:animEffect filter="fade" transition="in">
                                      <p:cBhvr>
                                        <p:cTn dur="1000"/>
                                        <p:tgtEl>
                                          <p:spTgt spid="187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5">
                                            <p:txEl>
                                              <p:pRg end="4" st="4"/>
                                            </p:txEl>
                                          </p:spTgt>
                                        </p:tgtEl>
                                        <p:attrNameLst>
                                          <p:attrName>style.visibility</p:attrName>
                                        </p:attrNameLst>
                                      </p:cBhvr>
                                      <p:to>
                                        <p:strVal val="visible"/>
                                      </p:to>
                                    </p:set>
                                    <p:animEffect filter="fade" transition="in">
                                      <p:cBhvr>
                                        <p:cTn dur="1000"/>
                                        <p:tgtEl>
                                          <p:spTgt spid="187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5">
                                            <p:txEl>
                                              <p:pRg end="5" st="5"/>
                                            </p:txEl>
                                          </p:spTgt>
                                        </p:tgtEl>
                                        <p:attrNameLst>
                                          <p:attrName>style.visibility</p:attrName>
                                        </p:attrNameLst>
                                      </p:cBhvr>
                                      <p:to>
                                        <p:strVal val="visible"/>
                                      </p:to>
                                    </p:set>
                                    <p:animEffect filter="fade" transition="in">
                                      <p:cBhvr>
                                        <p:cTn dur="1000"/>
                                        <p:tgtEl>
                                          <p:spTgt spid="187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5">
                                            <p:txEl>
                                              <p:pRg end="6" st="6"/>
                                            </p:txEl>
                                          </p:spTgt>
                                        </p:tgtEl>
                                        <p:attrNameLst>
                                          <p:attrName>style.visibility</p:attrName>
                                        </p:attrNameLst>
                                      </p:cBhvr>
                                      <p:to>
                                        <p:strVal val="visible"/>
                                      </p:to>
                                    </p:set>
                                    <p:animEffect filter="fade" transition="in">
                                      <p:cBhvr>
                                        <p:cTn dur="1000"/>
                                        <p:tgtEl>
                                          <p:spTgt spid="187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5">
                                            <p:txEl>
                                              <p:pRg end="7" st="7"/>
                                            </p:txEl>
                                          </p:spTgt>
                                        </p:tgtEl>
                                        <p:attrNameLst>
                                          <p:attrName>style.visibility</p:attrName>
                                        </p:attrNameLst>
                                      </p:cBhvr>
                                      <p:to>
                                        <p:strVal val="visible"/>
                                      </p:to>
                                    </p:set>
                                    <p:animEffect filter="fade" transition="in">
                                      <p:cBhvr>
                                        <p:cTn dur="1000"/>
                                        <p:tgtEl>
                                          <p:spTgt spid="187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5">
                                            <p:txEl>
                                              <p:pRg end="8" st="8"/>
                                            </p:txEl>
                                          </p:spTgt>
                                        </p:tgtEl>
                                        <p:attrNameLst>
                                          <p:attrName>style.visibility</p:attrName>
                                        </p:attrNameLst>
                                      </p:cBhvr>
                                      <p:to>
                                        <p:strVal val="visible"/>
                                      </p:to>
                                    </p:set>
                                    <p:animEffect filter="fade" transition="in">
                                      <p:cBhvr>
                                        <p:cTn dur="1000"/>
                                        <p:tgtEl>
                                          <p:spTgt spid="187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5">
                                            <p:txEl>
                                              <p:pRg end="9" st="9"/>
                                            </p:txEl>
                                          </p:spTgt>
                                        </p:tgtEl>
                                        <p:attrNameLst>
                                          <p:attrName>style.visibility</p:attrName>
                                        </p:attrNameLst>
                                      </p:cBhvr>
                                      <p:to>
                                        <p:strVal val="visible"/>
                                      </p:to>
                                    </p:set>
                                    <p:animEffect filter="fade" transition="in">
                                      <p:cBhvr>
                                        <p:cTn dur="1000"/>
                                        <p:tgtEl>
                                          <p:spTgt spid="1875">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5">
                                            <p:txEl>
                                              <p:pRg end="10" st="10"/>
                                            </p:txEl>
                                          </p:spTgt>
                                        </p:tgtEl>
                                        <p:attrNameLst>
                                          <p:attrName>style.visibility</p:attrName>
                                        </p:attrNameLst>
                                      </p:cBhvr>
                                      <p:to>
                                        <p:strVal val="visible"/>
                                      </p:to>
                                    </p:set>
                                    <p:animEffect filter="fade" transition="in">
                                      <p:cBhvr>
                                        <p:cTn dur="1000"/>
                                        <p:tgtEl>
                                          <p:spTgt spid="1875">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5">
                                            <p:txEl>
                                              <p:pRg end="11" st="11"/>
                                            </p:txEl>
                                          </p:spTgt>
                                        </p:tgtEl>
                                        <p:attrNameLst>
                                          <p:attrName>style.visibility</p:attrName>
                                        </p:attrNameLst>
                                      </p:cBhvr>
                                      <p:to>
                                        <p:strVal val="visible"/>
                                      </p:to>
                                    </p:set>
                                    <p:animEffect filter="fade" transition="in">
                                      <p:cBhvr>
                                        <p:cTn dur="1000"/>
                                        <p:tgtEl>
                                          <p:spTgt spid="1875">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5">
                                            <p:txEl>
                                              <p:pRg end="12" st="12"/>
                                            </p:txEl>
                                          </p:spTgt>
                                        </p:tgtEl>
                                        <p:attrNameLst>
                                          <p:attrName>style.visibility</p:attrName>
                                        </p:attrNameLst>
                                      </p:cBhvr>
                                      <p:to>
                                        <p:strVal val="visible"/>
                                      </p:to>
                                    </p:set>
                                    <p:animEffect filter="fade" transition="in">
                                      <p:cBhvr>
                                        <p:cTn dur="1000"/>
                                        <p:tgtEl>
                                          <p:spTgt spid="1875">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5">
                                            <p:txEl>
                                              <p:pRg end="13" st="13"/>
                                            </p:txEl>
                                          </p:spTgt>
                                        </p:tgtEl>
                                        <p:attrNameLst>
                                          <p:attrName>style.visibility</p:attrName>
                                        </p:attrNameLst>
                                      </p:cBhvr>
                                      <p:to>
                                        <p:strVal val="visible"/>
                                      </p:to>
                                    </p:set>
                                    <p:animEffect filter="fade" transition="in">
                                      <p:cBhvr>
                                        <p:cTn dur="1000"/>
                                        <p:tgtEl>
                                          <p:spTgt spid="1875">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5">
                                            <p:txEl>
                                              <p:pRg end="14" st="14"/>
                                            </p:txEl>
                                          </p:spTgt>
                                        </p:tgtEl>
                                        <p:attrNameLst>
                                          <p:attrName>style.visibility</p:attrName>
                                        </p:attrNameLst>
                                      </p:cBhvr>
                                      <p:to>
                                        <p:strVal val="visible"/>
                                      </p:to>
                                    </p:set>
                                    <p:animEffect filter="fade" transition="in">
                                      <p:cBhvr>
                                        <p:cTn dur="1000"/>
                                        <p:tgtEl>
                                          <p:spTgt spid="1875">
                                            <p:txEl>
                                              <p:pRg end="14" st="1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0" name="Shape 1880"/>
        <p:cNvGrpSpPr/>
        <p:nvPr/>
      </p:nvGrpSpPr>
      <p:grpSpPr>
        <a:xfrm>
          <a:off x="0" y="0"/>
          <a:ext cx="0" cy="0"/>
          <a:chOff x="0" y="0"/>
          <a:chExt cx="0" cy="0"/>
        </a:xfrm>
      </p:grpSpPr>
      <p:sp>
        <p:nvSpPr>
          <p:cNvPr id="1881" name="Google Shape;1881;p151"/>
          <p:cNvSpPr txBox="1"/>
          <p:nvPr>
            <p:ph type="title"/>
          </p:nvPr>
        </p:nvSpPr>
        <p:spPr>
          <a:xfrm>
            <a:off x="311700" y="45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funding_locked message (type 36)  ----&gt;  &lt;----</a:t>
            </a:r>
            <a:endParaRPr/>
          </a:p>
        </p:txBody>
      </p:sp>
      <p:sp>
        <p:nvSpPr>
          <p:cNvPr id="1882" name="Google Shape;1882;p151"/>
          <p:cNvSpPr txBox="1"/>
          <p:nvPr>
            <p:ph idx="1" type="body"/>
          </p:nvPr>
        </p:nvSpPr>
        <p:spPr>
          <a:xfrm>
            <a:off x="311700" y="6868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32: channel_id</a:t>
            </a:r>
            <a:endParaRPr/>
          </a:p>
          <a:p>
            <a:pPr indent="-342900" lvl="0" marL="457200" marR="0" rtl="0" algn="l">
              <a:lnSpc>
                <a:spcPct val="115000"/>
              </a:lnSpc>
              <a:spcBef>
                <a:spcPts val="0"/>
              </a:spcBef>
              <a:spcAft>
                <a:spcPts val="0"/>
              </a:spcAft>
              <a:buSzPts val="1800"/>
              <a:buChar char="●"/>
            </a:pPr>
            <a:r>
              <a:rPr lang="en"/>
              <a:t>33: next_per_commitment_point</a:t>
            </a:r>
            <a:endParaRPr/>
          </a:p>
          <a:p>
            <a:pPr indent="-317500" lvl="1" marL="914400" marR="0" rtl="0" algn="l">
              <a:lnSpc>
                <a:spcPct val="115000"/>
              </a:lnSpc>
              <a:spcBef>
                <a:spcPts val="0"/>
              </a:spcBef>
              <a:spcAft>
                <a:spcPts val="0"/>
              </a:spcAft>
              <a:buSzPts val="1400"/>
              <a:buChar char="○"/>
            </a:pPr>
            <a:r>
              <a:rPr lang="en"/>
              <a:t>As defined in BOLT 03 Key derivation</a:t>
            </a:r>
            <a:endParaRPr/>
          </a:p>
          <a:p>
            <a:pPr indent="-317500" lvl="1" marL="914400" marR="0" rtl="0" algn="l">
              <a:lnSpc>
                <a:spcPct val="115000"/>
              </a:lnSpc>
              <a:spcBef>
                <a:spcPts val="0"/>
              </a:spcBef>
              <a:spcAft>
                <a:spcPts val="0"/>
              </a:spcAft>
              <a:buSzPts val="1400"/>
              <a:buChar char="○"/>
            </a:pPr>
            <a:r>
              <a:rPr lang="en"/>
              <a:t>Used for next commitment transaction</a:t>
            </a:r>
            <a:endParaRPr/>
          </a:p>
          <a:p>
            <a:pPr indent="-317500" lvl="2" marL="1371600" marR="0" rtl="0" algn="l">
              <a:lnSpc>
                <a:spcPct val="115000"/>
              </a:lnSpc>
              <a:spcBef>
                <a:spcPts val="0"/>
              </a:spcBef>
              <a:spcAft>
                <a:spcPts val="0"/>
              </a:spcAft>
              <a:buSzPts val="1400"/>
              <a:buChar char="■"/>
            </a:pPr>
            <a:r>
              <a:rPr lang="en"/>
              <a:t>Yes every commitment transaction uses a different basepoint</a:t>
            </a:r>
            <a:endParaRPr/>
          </a:p>
          <a:p>
            <a:pPr indent="-317500" lvl="2" marL="1371600" marR="0" rtl="0" algn="l">
              <a:lnSpc>
                <a:spcPct val="115000"/>
              </a:lnSpc>
              <a:spcBef>
                <a:spcPts val="0"/>
              </a:spcBef>
              <a:spcAft>
                <a:spcPts val="0"/>
              </a:spcAft>
              <a:buSzPts val="1400"/>
              <a:buChar char="■"/>
            </a:pPr>
            <a:r>
              <a:rPr lang="en"/>
              <a:t>Future base points cannot be derived from old ones</a:t>
            </a:r>
            <a:endParaRPr/>
          </a:p>
          <a:p>
            <a:pPr indent="-317500" lvl="3" marL="1828800" marR="0" rtl="0" algn="l">
              <a:lnSpc>
                <a:spcPct val="115000"/>
              </a:lnSpc>
              <a:spcBef>
                <a:spcPts val="0"/>
              </a:spcBef>
              <a:spcAft>
                <a:spcPts val="0"/>
              </a:spcAft>
              <a:buSzPts val="1400"/>
              <a:buChar char="●"/>
            </a:pPr>
            <a:r>
              <a:rPr lang="en"/>
              <a:t>This shall improve the privacy </a:t>
            </a:r>
            <a:endParaRPr/>
          </a:p>
          <a:p>
            <a:pPr indent="-317500" lvl="3" marL="1828800" marR="0" rtl="0" algn="l">
              <a:lnSpc>
                <a:spcPct val="115000"/>
              </a:lnSpc>
              <a:spcBef>
                <a:spcPts val="0"/>
              </a:spcBef>
              <a:spcAft>
                <a:spcPts val="0"/>
              </a:spcAft>
              <a:buSzPts val="1400"/>
              <a:buChar char="●"/>
            </a:pPr>
            <a:r>
              <a:rPr lang="en"/>
              <a:t>Especially when using watching services</a:t>
            </a:r>
            <a:endParaRPr/>
          </a:p>
          <a:p>
            <a:pPr indent="0" lvl="0" marL="457200" marR="0" rtl="0" algn="l">
              <a:lnSpc>
                <a:spcPct val="115000"/>
              </a:lnSpc>
              <a:spcBef>
                <a:spcPts val="1600"/>
              </a:spcBef>
              <a:spcAft>
                <a:spcPts val="0"/>
              </a:spcAft>
              <a:buNone/>
            </a:pPr>
            <a:r>
              <a:t/>
            </a:r>
            <a:endParaRPr/>
          </a:p>
          <a:p>
            <a:pPr indent="-342900" lvl="0" marL="457200" marR="0" rtl="0" algn="l">
              <a:lnSpc>
                <a:spcPct val="115000"/>
              </a:lnSpc>
              <a:spcBef>
                <a:spcPts val="1600"/>
              </a:spcBef>
              <a:spcAft>
                <a:spcPts val="0"/>
              </a:spcAft>
              <a:buSzPts val="1800"/>
              <a:buChar char="●"/>
            </a:pPr>
            <a:r>
              <a:rPr lang="en"/>
              <a:t>Funding_locked</a:t>
            </a:r>
            <a:r>
              <a:rPr lang="en"/>
              <a:t> message is necessary for the channel to become operational</a:t>
            </a:r>
            <a:endParaRPr/>
          </a:p>
          <a:p>
            <a:pPr indent="-317500" lvl="1" marL="914400" marR="0" rtl="0" algn="l">
              <a:lnSpc>
                <a:spcPct val="115000"/>
              </a:lnSpc>
              <a:spcBef>
                <a:spcPts val="0"/>
              </a:spcBef>
              <a:spcAft>
                <a:spcPts val="0"/>
              </a:spcAft>
              <a:buSzPts val="1400"/>
              <a:buChar char="○"/>
            </a:pPr>
            <a:r>
              <a:rPr lang="en"/>
              <a:t>Sender MUST wait until minimum_depth of funding tx before sending this message</a:t>
            </a:r>
            <a:endParaRPr/>
          </a:p>
          <a:p>
            <a:pPr indent="-317500" lvl="1" marL="914400" marR="0" rtl="0" algn="l">
              <a:lnSpc>
                <a:spcPct val="115000"/>
              </a:lnSpc>
              <a:spcBef>
                <a:spcPts val="0"/>
              </a:spcBef>
              <a:spcAft>
                <a:spcPts val="0"/>
              </a:spcAft>
              <a:buSzPts val="1400"/>
              <a:buChar char="○"/>
            </a:pPr>
            <a:r>
              <a:rPr lang="en"/>
              <a:t>Recipient SHOULD forget the channel if message does not come </a:t>
            </a:r>
            <a:endParaRPr/>
          </a:p>
          <a:p>
            <a:pPr indent="-317500" lvl="2" marL="1371600" marR="0" rtl="0" algn="l">
              <a:lnSpc>
                <a:spcPct val="115000"/>
              </a:lnSpc>
              <a:spcBef>
                <a:spcPts val="0"/>
              </a:spcBef>
              <a:spcAft>
                <a:spcPts val="0"/>
              </a:spcAft>
              <a:buSzPts val="1400"/>
              <a:buChar char="■"/>
            </a:pPr>
            <a:r>
              <a:rPr lang="en"/>
              <a:t>Mitigates DoS attack risks.</a:t>
            </a:r>
            <a:endParaRPr/>
          </a:p>
          <a:p>
            <a:pPr indent="0" lvl="0" marL="1371600" marR="0" rtl="0" algn="l">
              <a:lnSpc>
                <a:spcPct val="115000"/>
              </a:lnSpc>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2">
                                            <p:txEl>
                                              <p:pRg end="0" st="0"/>
                                            </p:txEl>
                                          </p:spTgt>
                                        </p:tgtEl>
                                        <p:attrNameLst>
                                          <p:attrName>style.visibility</p:attrName>
                                        </p:attrNameLst>
                                      </p:cBhvr>
                                      <p:to>
                                        <p:strVal val="visible"/>
                                      </p:to>
                                    </p:set>
                                    <p:animEffect filter="fade" transition="in">
                                      <p:cBhvr>
                                        <p:cTn dur="1000"/>
                                        <p:tgtEl>
                                          <p:spTgt spid="188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2">
                                            <p:txEl>
                                              <p:pRg end="1" st="1"/>
                                            </p:txEl>
                                          </p:spTgt>
                                        </p:tgtEl>
                                        <p:attrNameLst>
                                          <p:attrName>style.visibility</p:attrName>
                                        </p:attrNameLst>
                                      </p:cBhvr>
                                      <p:to>
                                        <p:strVal val="visible"/>
                                      </p:to>
                                    </p:set>
                                    <p:animEffect filter="fade" transition="in">
                                      <p:cBhvr>
                                        <p:cTn dur="1000"/>
                                        <p:tgtEl>
                                          <p:spTgt spid="188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2">
                                            <p:txEl>
                                              <p:pRg end="2" st="2"/>
                                            </p:txEl>
                                          </p:spTgt>
                                        </p:tgtEl>
                                        <p:attrNameLst>
                                          <p:attrName>style.visibility</p:attrName>
                                        </p:attrNameLst>
                                      </p:cBhvr>
                                      <p:to>
                                        <p:strVal val="visible"/>
                                      </p:to>
                                    </p:set>
                                    <p:animEffect filter="fade" transition="in">
                                      <p:cBhvr>
                                        <p:cTn dur="1000"/>
                                        <p:tgtEl>
                                          <p:spTgt spid="188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2">
                                            <p:txEl>
                                              <p:pRg end="3" st="3"/>
                                            </p:txEl>
                                          </p:spTgt>
                                        </p:tgtEl>
                                        <p:attrNameLst>
                                          <p:attrName>style.visibility</p:attrName>
                                        </p:attrNameLst>
                                      </p:cBhvr>
                                      <p:to>
                                        <p:strVal val="visible"/>
                                      </p:to>
                                    </p:set>
                                    <p:animEffect filter="fade" transition="in">
                                      <p:cBhvr>
                                        <p:cTn dur="1000"/>
                                        <p:tgtEl>
                                          <p:spTgt spid="188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2">
                                            <p:txEl>
                                              <p:pRg end="4" st="4"/>
                                            </p:txEl>
                                          </p:spTgt>
                                        </p:tgtEl>
                                        <p:attrNameLst>
                                          <p:attrName>style.visibility</p:attrName>
                                        </p:attrNameLst>
                                      </p:cBhvr>
                                      <p:to>
                                        <p:strVal val="visible"/>
                                      </p:to>
                                    </p:set>
                                    <p:animEffect filter="fade" transition="in">
                                      <p:cBhvr>
                                        <p:cTn dur="1000"/>
                                        <p:tgtEl>
                                          <p:spTgt spid="188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2">
                                            <p:txEl>
                                              <p:pRg end="5" st="5"/>
                                            </p:txEl>
                                          </p:spTgt>
                                        </p:tgtEl>
                                        <p:attrNameLst>
                                          <p:attrName>style.visibility</p:attrName>
                                        </p:attrNameLst>
                                      </p:cBhvr>
                                      <p:to>
                                        <p:strVal val="visible"/>
                                      </p:to>
                                    </p:set>
                                    <p:animEffect filter="fade" transition="in">
                                      <p:cBhvr>
                                        <p:cTn dur="1000"/>
                                        <p:tgtEl>
                                          <p:spTgt spid="188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2">
                                            <p:txEl>
                                              <p:pRg end="6" st="6"/>
                                            </p:txEl>
                                          </p:spTgt>
                                        </p:tgtEl>
                                        <p:attrNameLst>
                                          <p:attrName>style.visibility</p:attrName>
                                        </p:attrNameLst>
                                      </p:cBhvr>
                                      <p:to>
                                        <p:strVal val="visible"/>
                                      </p:to>
                                    </p:set>
                                    <p:animEffect filter="fade" transition="in">
                                      <p:cBhvr>
                                        <p:cTn dur="1000"/>
                                        <p:tgtEl>
                                          <p:spTgt spid="188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2">
                                            <p:txEl>
                                              <p:pRg end="7" st="7"/>
                                            </p:txEl>
                                          </p:spTgt>
                                        </p:tgtEl>
                                        <p:attrNameLst>
                                          <p:attrName>style.visibility</p:attrName>
                                        </p:attrNameLst>
                                      </p:cBhvr>
                                      <p:to>
                                        <p:strVal val="visible"/>
                                      </p:to>
                                    </p:set>
                                    <p:animEffect filter="fade" transition="in">
                                      <p:cBhvr>
                                        <p:cTn dur="1000"/>
                                        <p:tgtEl>
                                          <p:spTgt spid="188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2">
                                            <p:txEl>
                                              <p:pRg end="8" st="8"/>
                                            </p:txEl>
                                          </p:spTgt>
                                        </p:tgtEl>
                                        <p:attrNameLst>
                                          <p:attrName>style.visibility</p:attrName>
                                        </p:attrNameLst>
                                      </p:cBhvr>
                                      <p:to>
                                        <p:strVal val="visible"/>
                                      </p:to>
                                    </p:set>
                                    <p:animEffect filter="fade" transition="in">
                                      <p:cBhvr>
                                        <p:cTn dur="1000"/>
                                        <p:tgtEl>
                                          <p:spTgt spid="188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2">
                                            <p:txEl>
                                              <p:pRg end="9" st="9"/>
                                            </p:txEl>
                                          </p:spTgt>
                                        </p:tgtEl>
                                        <p:attrNameLst>
                                          <p:attrName>style.visibility</p:attrName>
                                        </p:attrNameLst>
                                      </p:cBhvr>
                                      <p:to>
                                        <p:strVal val="visible"/>
                                      </p:to>
                                    </p:set>
                                    <p:animEffect filter="fade" transition="in">
                                      <p:cBhvr>
                                        <p:cTn dur="1000"/>
                                        <p:tgtEl>
                                          <p:spTgt spid="1882">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2">
                                            <p:txEl>
                                              <p:pRg end="10" st="10"/>
                                            </p:txEl>
                                          </p:spTgt>
                                        </p:tgtEl>
                                        <p:attrNameLst>
                                          <p:attrName>style.visibility</p:attrName>
                                        </p:attrNameLst>
                                      </p:cBhvr>
                                      <p:to>
                                        <p:strVal val="visible"/>
                                      </p:to>
                                    </p:set>
                                    <p:animEffect filter="fade" transition="in">
                                      <p:cBhvr>
                                        <p:cTn dur="1000"/>
                                        <p:tgtEl>
                                          <p:spTgt spid="1882">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2">
                                            <p:txEl>
                                              <p:pRg end="11" st="11"/>
                                            </p:txEl>
                                          </p:spTgt>
                                        </p:tgtEl>
                                        <p:attrNameLst>
                                          <p:attrName>style.visibility</p:attrName>
                                        </p:attrNameLst>
                                      </p:cBhvr>
                                      <p:to>
                                        <p:strVal val="visible"/>
                                      </p:to>
                                    </p:set>
                                    <p:animEffect filter="fade" transition="in">
                                      <p:cBhvr>
                                        <p:cTn dur="1000"/>
                                        <p:tgtEl>
                                          <p:spTgt spid="1882">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2">
                                            <p:txEl>
                                              <p:pRg end="12" st="12"/>
                                            </p:txEl>
                                          </p:spTgt>
                                        </p:tgtEl>
                                        <p:attrNameLst>
                                          <p:attrName>style.visibility</p:attrName>
                                        </p:attrNameLst>
                                      </p:cBhvr>
                                      <p:to>
                                        <p:strVal val="visible"/>
                                      </p:to>
                                    </p:set>
                                    <p:animEffect filter="fade" transition="in">
                                      <p:cBhvr>
                                        <p:cTn dur="1000"/>
                                        <p:tgtEl>
                                          <p:spTgt spid="1882">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2">
                                            <p:txEl>
                                              <p:pRg end="13" st="13"/>
                                            </p:txEl>
                                          </p:spTgt>
                                        </p:tgtEl>
                                        <p:attrNameLst>
                                          <p:attrName>style.visibility</p:attrName>
                                        </p:attrNameLst>
                                      </p:cBhvr>
                                      <p:to>
                                        <p:strVal val="visible"/>
                                      </p:to>
                                    </p:set>
                                    <p:animEffect filter="fade" transition="in">
                                      <p:cBhvr>
                                        <p:cTn dur="1000"/>
                                        <p:tgtEl>
                                          <p:spTgt spid="1882">
                                            <p:txEl>
                                              <p:pRg end="13" st="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6" name="Shape 1886"/>
        <p:cNvGrpSpPr/>
        <p:nvPr/>
      </p:nvGrpSpPr>
      <p:grpSpPr>
        <a:xfrm>
          <a:off x="0" y="0"/>
          <a:ext cx="0" cy="0"/>
          <a:chOff x="0" y="0"/>
          <a:chExt cx="0" cy="0"/>
        </a:xfrm>
      </p:grpSpPr>
      <p:sp>
        <p:nvSpPr>
          <p:cNvPr id="1887" name="Google Shape;1887;p15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Closing a channel</a:t>
            </a:r>
            <a:endParaRPr/>
          </a:p>
        </p:txBody>
      </p:sp>
      <p:sp>
        <p:nvSpPr>
          <p:cNvPr id="1888" name="Google Shape;1888;p15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(Chapter 6b / BOLT 02 / BOLT 05)</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2" name="Shape 1892"/>
        <p:cNvGrpSpPr/>
        <p:nvPr/>
      </p:nvGrpSpPr>
      <p:grpSpPr>
        <a:xfrm>
          <a:off x="0" y="0"/>
          <a:ext cx="0" cy="0"/>
          <a:chOff x="0" y="0"/>
          <a:chExt cx="0" cy="0"/>
        </a:xfrm>
      </p:grpSpPr>
      <p:sp>
        <p:nvSpPr>
          <p:cNvPr id="1893" name="Google Shape;1893;p153"/>
          <p:cNvSpPr txBox="1"/>
          <p:nvPr>
            <p:ph type="title"/>
          </p:nvPr>
        </p:nvSpPr>
        <p:spPr>
          <a:xfrm>
            <a:off x="311700" y="45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ways for closing a channel (BOLT 05)</a:t>
            </a:r>
            <a:endParaRPr/>
          </a:p>
        </p:txBody>
      </p:sp>
      <p:sp>
        <p:nvSpPr>
          <p:cNvPr id="1894" name="Google Shape;1894;p153"/>
          <p:cNvSpPr txBox="1"/>
          <p:nvPr>
            <p:ph idx="1" type="body"/>
          </p:nvPr>
        </p:nvSpPr>
        <p:spPr>
          <a:xfrm>
            <a:off x="311700" y="6868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good (Mutual close)</a:t>
            </a:r>
            <a:endParaRPr/>
          </a:p>
          <a:p>
            <a:pPr indent="-317500" lvl="1" marL="914400" rtl="0" algn="l">
              <a:spcBef>
                <a:spcPts val="0"/>
              </a:spcBef>
              <a:spcAft>
                <a:spcPts val="0"/>
              </a:spcAft>
              <a:buSzPts val="1400"/>
              <a:buChar char="○"/>
            </a:pPr>
            <a:r>
              <a:rPr lang="en"/>
              <a:t>1 closing transaction</a:t>
            </a:r>
            <a:endParaRPr/>
          </a:p>
          <a:p>
            <a:pPr indent="-317500" lvl="1" marL="914400" rtl="0" algn="l">
              <a:spcBef>
                <a:spcPts val="0"/>
              </a:spcBef>
              <a:spcAft>
                <a:spcPts val="0"/>
              </a:spcAft>
              <a:buSzPts val="1400"/>
              <a:buChar char="○"/>
            </a:pPr>
            <a:r>
              <a:rPr lang="en"/>
              <a:t>Similar to commitment tx but no pending payments</a:t>
            </a:r>
            <a:endParaRPr/>
          </a:p>
          <a:p>
            <a:pPr indent="-317500" lvl="1" marL="914400" rtl="0" algn="l">
              <a:spcBef>
                <a:spcPts val="0"/>
              </a:spcBef>
              <a:spcAft>
                <a:spcPts val="0"/>
              </a:spcAft>
              <a:buSzPts val="1400"/>
              <a:buChar char="○"/>
            </a:pPr>
            <a:r>
              <a:rPr lang="en"/>
              <a:t>Part of BOLT 02 - peer protocol</a:t>
            </a:r>
            <a:endParaRPr/>
          </a:p>
          <a:p>
            <a:pPr indent="-342900" lvl="0" marL="457200" rtl="0" algn="l">
              <a:spcBef>
                <a:spcPts val="0"/>
              </a:spcBef>
              <a:spcAft>
                <a:spcPts val="0"/>
              </a:spcAft>
              <a:buSzPts val="1800"/>
              <a:buChar char="●"/>
            </a:pPr>
            <a:r>
              <a:rPr lang="en"/>
              <a:t>The bad (unilateral close)</a:t>
            </a:r>
            <a:endParaRPr/>
          </a:p>
          <a:p>
            <a:pPr indent="-317500" lvl="1" marL="914400" rtl="0" algn="l">
              <a:spcBef>
                <a:spcPts val="0"/>
              </a:spcBef>
              <a:spcAft>
                <a:spcPts val="0"/>
              </a:spcAft>
              <a:buSzPts val="1400"/>
              <a:buChar char="○"/>
            </a:pPr>
            <a:r>
              <a:rPr lang="en"/>
              <a:t>The protocol was breached </a:t>
            </a:r>
            <a:endParaRPr/>
          </a:p>
          <a:p>
            <a:pPr indent="-317500" lvl="2" marL="1371600" rtl="0" algn="l">
              <a:spcBef>
                <a:spcPts val="0"/>
              </a:spcBef>
              <a:spcAft>
                <a:spcPts val="0"/>
              </a:spcAft>
              <a:buSzPts val="1400"/>
              <a:buChar char="■"/>
            </a:pPr>
            <a:r>
              <a:rPr lang="en"/>
              <a:t>Look out for "... MUST fail the channel" in the BOLTs</a:t>
            </a:r>
            <a:endParaRPr/>
          </a:p>
          <a:p>
            <a:pPr indent="-317500" lvl="2" marL="1371600" rtl="0" algn="l">
              <a:spcBef>
                <a:spcPts val="0"/>
              </a:spcBef>
              <a:spcAft>
                <a:spcPts val="0"/>
              </a:spcAft>
              <a:buSzPts val="1400"/>
              <a:buChar char="■"/>
            </a:pPr>
            <a:r>
              <a:rPr lang="en"/>
              <a:t>Could be accidentally e.g. hardware failure </a:t>
            </a:r>
            <a:endParaRPr/>
          </a:p>
          <a:p>
            <a:pPr indent="-317500" lvl="1" marL="914400" rtl="0" algn="l">
              <a:spcBef>
                <a:spcPts val="0"/>
              </a:spcBef>
              <a:spcAft>
                <a:spcPts val="0"/>
              </a:spcAft>
              <a:buSzPts val="1400"/>
              <a:buChar char="○"/>
            </a:pPr>
            <a:r>
              <a:rPr lang="en"/>
              <a:t>One side publishes latest commitment transaction</a:t>
            </a:r>
            <a:endParaRPr/>
          </a:p>
          <a:p>
            <a:pPr indent="-317500" lvl="1" marL="914400" rtl="0" algn="l">
              <a:spcBef>
                <a:spcPts val="0"/>
              </a:spcBef>
              <a:spcAft>
                <a:spcPts val="0"/>
              </a:spcAft>
              <a:buSzPts val="1400"/>
              <a:buChar char="○"/>
            </a:pPr>
            <a:r>
              <a:rPr lang="en"/>
              <a:t>Part of BOLT 05 - onchain </a:t>
            </a:r>
            <a:endParaRPr/>
          </a:p>
          <a:p>
            <a:pPr indent="-342900" lvl="0" marL="457200" rtl="0" algn="l">
              <a:spcBef>
                <a:spcPts val="0"/>
              </a:spcBef>
              <a:spcAft>
                <a:spcPts val="0"/>
              </a:spcAft>
              <a:buSzPts val="1800"/>
              <a:buChar char="●"/>
            </a:pPr>
            <a:r>
              <a:rPr lang="en"/>
              <a:t>The ugly (revoked transaction close)</a:t>
            </a:r>
            <a:endParaRPr/>
          </a:p>
          <a:p>
            <a:pPr indent="-317500" lvl="1" marL="914400" rtl="0" algn="l">
              <a:spcBef>
                <a:spcPts val="0"/>
              </a:spcBef>
              <a:spcAft>
                <a:spcPts val="0"/>
              </a:spcAft>
              <a:buSzPts val="1400"/>
              <a:buChar char="○"/>
            </a:pPr>
            <a:r>
              <a:rPr lang="en"/>
              <a:t>One party (deliberately?) tries to cheat</a:t>
            </a:r>
            <a:endParaRPr/>
          </a:p>
          <a:p>
            <a:pPr indent="-317500" lvl="1" marL="914400" rtl="0" algn="l">
              <a:spcBef>
                <a:spcPts val="0"/>
              </a:spcBef>
              <a:spcAft>
                <a:spcPts val="0"/>
              </a:spcAft>
              <a:buSzPts val="1400"/>
              <a:buChar char="○"/>
            </a:pPr>
            <a:r>
              <a:rPr lang="en"/>
              <a:t>Software bugs</a:t>
            </a:r>
            <a:endParaRPr/>
          </a:p>
          <a:p>
            <a:pPr indent="-317500" lvl="1" marL="914400" rtl="0" algn="l">
              <a:spcBef>
                <a:spcPts val="0"/>
              </a:spcBef>
              <a:spcAft>
                <a:spcPts val="0"/>
              </a:spcAft>
              <a:buSzPts val="1400"/>
              <a:buChar char="○"/>
            </a:pPr>
            <a:r>
              <a:rPr lang="en"/>
              <a:t>Part of BOLT 05 - onchain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4">
                                            <p:txEl>
                                              <p:pRg end="0" st="0"/>
                                            </p:txEl>
                                          </p:spTgt>
                                        </p:tgtEl>
                                        <p:attrNameLst>
                                          <p:attrName>style.visibility</p:attrName>
                                        </p:attrNameLst>
                                      </p:cBhvr>
                                      <p:to>
                                        <p:strVal val="visible"/>
                                      </p:to>
                                    </p:set>
                                    <p:animEffect filter="fade" transition="in">
                                      <p:cBhvr>
                                        <p:cTn dur="1000"/>
                                        <p:tgtEl>
                                          <p:spTgt spid="189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4">
                                            <p:txEl>
                                              <p:pRg end="1" st="1"/>
                                            </p:txEl>
                                          </p:spTgt>
                                        </p:tgtEl>
                                        <p:attrNameLst>
                                          <p:attrName>style.visibility</p:attrName>
                                        </p:attrNameLst>
                                      </p:cBhvr>
                                      <p:to>
                                        <p:strVal val="visible"/>
                                      </p:to>
                                    </p:set>
                                    <p:animEffect filter="fade" transition="in">
                                      <p:cBhvr>
                                        <p:cTn dur="1000"/>
                                        <p:tgtEl>
                                          <p:spTgt spid="189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4">
                                            <p:txEl>
                                              <p:pRg end="2" st="2"/>
                                            </p:txEl>
                                          </p:spTgt>
                                        </p:tgtEl>
                                        <p:attrNameLst>
                                          <p:attrName>style.visibility</p:attrName>
                                        </p:attrNameLst>
                                      </p:cBhvr>
                                      <p:to>
                                        <p:strVal val="visible"/>
                                      </p:to>
                                    </p:set>
                                    <p:animEffect filter="fade" transition="in">
                                      <p:cBhvr>
                                        <p:cTn dur="1000"/>
                                        <p:tgtEl>
                                          <p:spTgt spid="189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4">
                                            <p:txEl>
                                              <p:pRg end="3" st="3"/>
                                            </p:txEl>
                                          </p:spTgt>
                                        </p:tgtEl>
                                        <p:attrNameLst>
                                          <p:attrName>style.visibility</p:attrName>
                                        </p:attrNameLst>
                                      </p:cBhvr>
                                      <p:to>
                                        <p:strVal val="visible"/>
                                      </p:to>
                                    </p:set>
                                    <p:animEffect filter="fade" transition="in">
                                      <p:cBhvr>
                                        <p:cTn dur="1000"/>
                                        <p:tgtEl>
                                          <p:spTgt spid="189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4">
                                            <p:txEl>
                                              <p:pRg end="4" st="4"/>
                                            </p:txEl>
                                          </p:spTgt>
                                        </p:tgtEl>
                                        <p:attrNameLst>
                                          <p:attrName>style.visibility</p:attrName>
                                        </p:attrNameLst>
                                      </p:cBhvr>
                                      <p:to>
                                        <p:strVal val="visible"/>
                                      </p:to>
                                    </p:set>
                                    <p:animEffect filter="fade" transition="in">
                                      <p:cBhvr>
                                        <p:cTn dur="1000"/>
                                        <p:tgtEl>
                                          <p:spTgt spid="189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4">
                                            <p:txEl>
                                              <p:pRg end="5" st="5"/>
                                            </p:txEl>
                                          </p:spTgt>
                                        </p:tgtEl>
                                        <p:attrNameLst>
                                          <p:attrName>style.visibility</p:attrName>
                                        </p:attrNameLst>
                                      </p:cBhvr>
                                      <p:to>
                                        <p:strVal val="visible"/>
                                      </p:to>
                                    </p:set>
                                    <p:animEffect filter="fade" transition="in">
                                      <p:cBhvr>
                                        <p:cTn dur="1000"/>
                                        <p:tgtEl>
                                          <p:spTgt spid="189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4">
                                            <p:txEl>
                                              <p:pRg end="6" st="6"/>
                                            </p:txEl>
                                          </p:spTgt>
                                        </p:tgtEl>
                                        <p:attrNameLst>
                                          <p:attrName>style.visibility</p:attrName>
                                        </p:attrNameLst>
                                      </p:cBhvr>
                                      <p:to>
                                        <p:strVal val="visible"/>
                                      </p:to>
                                    </p:set>
                                    <p:animEffect filter="fade" transition="in">
                                      <p:cBhvr>
                                        <p:cTn dur="1000"/>
                                        <p:tgtEl>
                                          <p:spTgt spid="189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4">
                                            <p:txEl>
                                              <p:pRg end="7" st="7"/>
                                            </p:txEl>
                                          </p:spTgt>
                                        </p:tgtEl>
                                        <p:attrNameLst>
                                          <p:attrName>style.visibility</p:attrName>
                                        </p:attrNameLst>
                                      </p:cBhvr>
                                      <p:to>
                                        <p:strVal val="visible"/>
                                      </p:to>
                                    </p:set>
                                    <p:animEffect filter="fade" transition="in">
                                      <p:cBhvr>
                                        <p:cTn dur="1000"/>
                                        <p:tgtEl>
                                          <p:spTgt spid="189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4">
                                            <p:txEl>
                                              <p:pRg end="8" st="8"/>
                                            </p:txEl>
                                          </p:spTgt>
                                        </p:tgtEl>
                                        <p:attrNameLst>
                                          <p:attrName>style.visibility</p:attrName>
                                        </p:attrNameLst>
                                      </p:cBhvr>
                                      <p:to>
                                        <p:strVal val="visible"/>
                                      </p:to>
                                    </p:set>
                                    <p:animEffect filter="fade" transition="in">
                                      <p:cBhvr>
                                        <p:cTn dur="1000"/>
                                        <p:tgtEl>
                                          <p:spTgt spid="189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4">
                                            <p:txEl>
                                              <p:pRg end="9" st="9"/>
                                            </p:txEl>
                                          </p:spTgt>
                                        </p:tgtEl>
                                        <p:attrNameLst>
                                          <p:attrName>style.visibility</p:attrName>
                                        </p:attrNameLst>
                                      </p:cBhvr>
                                      <p:to>
                                        <p:strVal val="visible"/>
                                      </p:to>
                                    </p:set>
                                    <p:animEffect filter="fade" transition="in">
                                      <p:cBhvr>
                                        <p:cTn dur="1000"/>
                                        <p:tgtEl>
                                          <p:spTgt spid="1894">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4">
                                            <p:txEl>
                                              <p:pRg end="10" st="10"/>
                                            </p:txEl>
                                          </p:spTgt>
                                        </p:tgtEl>
                                        <p:attrNameLst>
                                          <p:attrName>style.visibility</p:attrName>
                                        </p:attrNameLst>
                                      </p:cBhvr>
                                      <p:to>
                                        <p:strVal val="visible"/>
                                      </p:to>
                                    </p:set>
                                    <p:animEffect filter="fade" transition="in">
                                      <p:cBhvr>
                                        <p:cTn dur="1000"/>
                                        <p:tgtEl>
                                          <p:spTgt spid="1894">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4">
                                            <p:txEl>
                                              <p:pRg end="11" st="11"/>
                                            </p:txEl>
                                          </p:spTgt>
                                        </p:tgtEl>
                                        <p:attrNameLst>
                                          <p:attrName>style.visibility</p:attrName>
                                        </p:attrNameLst>
                                      </p:cBhvr>
                                      <p:to>
                                        <p:strVal val="visible"/>
                                      </p:to>
                                    </p:set>
                                    <p:animEffect filter="fade" transition="in">
                                      <p:cBhvr>
                                        <p:cTn dur="1000"/>
                                        <p:tgtEl>
                                          <p:spTgt spid="1894">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4">
                                            <p:txEl>
                                              <p:pRg end="12" st="12"/>
                                            </p:txEl>
                                          </p:spTgt>
                                        </p:tgtEl>
                                        <p:attrNameLst>
                                          <p:attrName>style.visibility</p:attrName>
                                        </p:attrNameLst>
                                      </p:cBhvr>
                                      <p:to>
                                        <p:strVal val="visible"/>
                                      </p:to>
                                    </p:set>
                                    <p:animEffect filter="fade" transition="in">
                                      <p:cBhvr>
                                        <p:cTn dur="1000"/>
                                        <p:tgtEl>
                                          <p:spTgt spid="1894">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4">
                                            <p:txEl>
                                              <p:pRg end="13" st="13"/>
                                            </p:txEl>
                                          </p:spTgt>
                                        </p:tgtEl>
                                        <p:attrNameLst>
                                          <p:attrName>style.visibility</p:attrName>
                                        </p:attrNameLst>
                                      </p:cBhvr>
                                      <p:to>
                                        <p:strVal val="visible"/>
                                      </p:to>
                                    </p:set>
                                    <p:animEffect filter="fade" transition="in">
                                      <p:cBhvr>
                                        <p:cTn dur="1000"/>
                                        <p:tgtEl>
                                          <p:spTgt spid="1894">
                                            <p:txEl>
                                              <p:pRg end="13" st="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Payment channels are constructed by deferring the publication or broadcast of some TXs to the future</a:t>
            </a:r>
            <a:endParaRPr/>
          </a:p>
        </p:txBody>
      </p:sp>
      <p:sp>
        <p:nvSpPr>
          <p:cNvPr id="251" name="Google Shape;251;p37"/>
          <p:cNvSpPr txBox="1"/>
          <p:nvPr>
            <p:ph idx="1" type="body"/>
          </p:nvPr>
        </p:nvSpPr>
        <p:spPr>
          <a:xfrm>
            <a:off x="311700" y="14572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Bitcoin is not a request response protocol</a:t>
            </a:r>
            <a:endParaRPr/>
          </a:p>
          <a:p>
            <a:pPr indent="-317500" lvl="1" marL="914400" rtl="0" algn="l">
              <a:spcBef>
                <a:spcPts val="0"/>
              </a:spcBef>
              <a:spcAft>
                <a:spcPts val="0"/>
              </a:spcAft>
              <a:buSzPts val="1400"/>
              <a:buChar char="○"/>
            </a:pPr>
            <a:r>
              <a:rPr lang="en"/>
              <a:t>Rather a broadcast / gossip protocol</a:t>
            </a:r>
            <a:endParaRPr/>
          </a:p>
          <a:p>
            <a:pPr indent="-342900" lvl="0" marL="457200" rtl="0" algn="l">
              <a:spcBef>
                <a:spcPts val="0"/>
              </a:spcBef>
              <a:spcAft>
                <a:spcPts val="0"/>
              </a:spcAft>
              <a:buSzPts val="1800"/>
              <a:buChar char="●"/>
            </a:pPr>
            <a:r>
              <a:rPr lang="en"/>
              <a:t>What exactly is being deferred to the future?</a:t>
            </a:r>
            <a:endParaRPr/>
          </a:p>
          <a:p>
            <a:pPr indent="-317500" lvl="1" marL="914400" rtl="0" algn="l">
              <a:spcBef>
                <a:spcPts val="0"/>
              </a:spcBef>
              <a:spcAft>
                <a:spcPts val="0"/>
              </a:spcAft>
              <a:buSzPts val="1400"/>
              <a:buChar char="○"/>
            </a:pPr>
            <a:r>
              <a:rPr lang="en"/>
              <a:t>Transactions spending outputs are held back from being broadcasted</a:t>
            </a:r>
            <a:endParaRPr/>
          </a:p>
          <a:p>
            <a:pPr indent="-317500" lvl="1" marL="914400" rtl="0" algn="l">
              <a:spcBef>
                <a:spcPts val="0"/>
              </a:spcBef>
              <a:spcAft>
                <a:spcPts val="0"/>
              </a:spcAft>
              <a:buSzPts val="1400"/>
              <a:buChar char="○"/>
            </a:pPr>
            <a:r>
              <a:rPr lang="en"/>
              <a:t>Later Transactions are purposely tried to be double spent</a:t>
            </a:r>
            <a:endParaRPr/>
          </a:p>
          <a:p>
            <a:pPr indent="-317500" lvl="2" marL="1371600" rtl="0" algn="l">
              <a:spcBef>
                <a:spcPts val="0"/>
              </a:spcBef>
              <a:spcAft>
                <a:spcPts val="0"/>
              </a:spcAft>
              <a:buSzPts val="1400"/>
              <a:buChar char="■"/>
            </a:pPr>
            <a:r>
              <a:rPr lang="en"/>
              <a:t>Obviously only one of the transactions can be actually spent</a:t>
            </a:r>
            <a:endParaRPr/>
          </a:p>
          <a:p>
            <a:pPr indent="-317500" lvl="2" marL="1371600" rtl="0" algn="l">
              <a:spcBef>
                <a:spcPts val="0"/>
              </a:spcBef>
              <a:spcAft>
                <a:spcPts val="0"/>
              </a:spcAft>
              <a:buSzPts val="1400"/>
              <a:buChar char="■"/>
            </a:pPr>
            <a:r>
              <a:rPr lang="en"/>
              <a:t>Lightning is about making sure it is the correct one </a:t>
            </a:r>
            <a:endParaRPr/>
          </a:p>
          <a:p>
            <a:pPr indent="-317500" lvl="1" marL="914400" rtl="0" algn="l">
              <a:spcBef>
                <a:spcPts val="0"/>
              </a:spcBef>
              <a:spcAft>
                <a:spcPts val="0"/>
              </a:spcAft>
              <a:buSzPts val="1400"/>
              <a:buChar char="○"/>
            </a:pPr>
            <a:r>
              <a:rPr lang="en"/>
              <a:t>We look at this in the next couple slides</a:t>
            </a:r>
            <a:endParaRPr/>
          </a:p>
          <a:p>
            <a:pPr indent="-342900" lvl="0" marL="457200" rtl="0" algn="l">
              <a:spcBef>
                <a:spcPts val="0"/>
              </a:spcBef>
              <a:spcAft>
                <a:spcPts val="0"/>
              </a:spcAft>
              <a:buSzPts val="1800"/>
              <a:buChar char="●"/>
            </a:pPr>
            <a:r>
              <a:rPr lang="en"/>
              <a:t>Payment channels are to Bitcoin what HTTP Server Push is to HTTP</a:t>
            </a:r>
            <a:endParaRPr/>
          </a:p>
          <a:p>
            <a:pPr indent="-317500" lvl="1" marL="914400" rtl="0" algn="l">
              <a:spcBef>
                <a:spcPts val="0"/>
              </a:spcBef>
              <a:spcAft>
                <a:spcPts val="0"/>
              </a:spcAft>
              <a:buSzPts val="1400"/>
              <a:buChar char="○"/>
            </a:pPr>
            <a:r>
              <a:rPr lang="en"/>
              <a:t>Just a non obvious use of the Bitcoin protocol</a:t>
            </a:r>
            <a:endParaRPr/>
          </a:p>
          <a:p>
            <a:pPr indent="-317500" lvl="1" marL="914400" rtl="0" algn="l">
              <a:spcBef>
                <a:spcPts val="0"/>
              </a:spcBef>
              <a:spcAft>
                <a:spcPts val="0"/>
              </a:spcAft>
              <a:buSzPts val="1400"/>
              <a:buChar char="○"/>
            </a:pPr>
            <a:r>
              <a:rPr lang="en"/>
              <a:t>It took us a little while to figure this feature of Bitcoin out (as for HTTP)</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0" st="0"/>
                                            </p:txEl>
                                          </p:spTgt>
                                        </p:tgtEl>
                                        <p:attrNameLst>
                                          <p:attrName>style.visibility</p:attrName>
                                        </p:attrNameLst>
                                      </p:cBhvr>
                                      <p:to>
                                        <p:strVal val="visible"/>
                                      </p:to>
                                    </p:set>
                                    <p:animEffect filter="fade" transition="in">
                                      <p:cBhvr>
                                        <p:cTn dur="1000"/>
                                        <p:tgtEl>
                                          <p:spTgt spid="2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1" st="1"/>
                                            </p:txEl>
                                          </p:spTgt>
                                        </p:tgtEl>
                                        <p:attrNameLst>
                                          <p:attrName>style.visibility</p:attrName>
                                        </p:attrNameLst>
                                      </p:cBhvr>
                                      <p:to>
                                        <p:strVal val="visible"/>
                                      </p:to>
                                    </p:set>
                                    <p:animEffect filter="fade" transition="in">
                                      <p:cBhvr>
                                        <p:cTn dur="1000"/>
                                        <p:tgtEl>
                                          <p:spTgt spid="25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2" st="2"/>
                                            </p:txEl>
                                          </p:spTgt>
                                        </p:tgtEl>
                                        <p:attrNameLst>
                                          <p:attrName>style.visibility</p:attrName>
                                        </p:attrNameLst>
                                      </p:cBhvr>
                                      <p:to>
                                        <p:strVal val="visible"/>
                                      </p:to>
                                    </p:set>
                                    <p:animEffect filter="fade" transition="in">
                                      <p:cBhvr>
                                        <p:cTn dur="1000"/>
                                        <p:tgtEl>
                                          <p:spTgt spid="25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3" st="3"/>
                                            </p:txEl>
                                          </p:spTgt>
                                        </p:tgtEl>
                                        <p:attrNameLst>
                                          <p:attrName>style.visibility</p:attrName>
                                        </p:attrNameLst>
                                      </p:cBhvr>
                                      <p:to>
                                        <p:strVal val="visible"/>
                                      </p:to>
                                    </p:set>
                                    <p:animEffect filter="fade" transition="in">
                                      <p:cBhvr>
                                        <p:cTn dur="1000"/>
                                        <p:tgtEl>
                                          <p:spTgt spid="25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4" st="4"/>
                                            </p:txEl>
                                          </p:spTgt>
                                        </p:tgtEl>
                                        <p:attrNameLst>
                                          <p:attrName>style.visibility</p:attrName>
                                        </p:attrNameLst>
                                      </p:cBhvr>
                                      <p:to>
                                        <p:strVal val="visible"/>
                                      </p:to>
                                    </p:set>
                                    <p:animEffect filter="fade" transition="in">
                                      <p:cBhvr>
                                        <p:cTn dur="1000"/>
                                        <p:tgtEl>
                                          <p:spTgt spid="25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5" st="5"/>
                                            </p:txEl>
                                          </p:spTgt>
                                        </p:tgtEl>
                                        <p:attrNameLst>
                                          <p:attrName>style.visibility</p:attrName>
                                        </p:attrNameLst>
                                      </p:cBhvr>
                                      <p:to>
                                        <p:strVal val="visible"/>
                                      </p:to>
                                    </p:set>
                                    <p:animEffect filter="fade" transition="in">
                                      <p:cBhvr>
                                        <p:cTn dur="1000"/>
                                        <p:tgtEl>
                                          <p:spTgt spid="25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6" st="6"/>
                                            </p:txEl>
                                          </p:spTgt>
                                        </p:tgtEl>
                                        <p:attrNameLst>
                                          <p:attrName>style.visibility</p:attrName>
                                        </p:attrNameLst>
                                      </p:cBhvr>
                                      <p:to>
                                        <p:strVal val="visible"/>
                                      </p:to>
                                    </p:set>
                                    <p:animEffect filter="fade" transition="in">
                                      <p:cBhvr>
                                        <p:cTn dur="1000"/>
                                        <p:tgtEl>
                                          <p:spTgt spid="25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7" st="7"/>
                                            </p:txEl>
                                          </p:spTgt>
                                        </p:tgtEl>
                                        <p:attrNameLst>
                                          <p:attrName>style.visibility</p:attrName>
                                        </p:attrNameLst>
                                      </p:cBhvr>
                                      <p:to>
                                        <p:strVal val="visible"/>
                                      </p:to>
                                    </p:set>
                                    <p:animEffect filter="fade" transition="in">
                                      <p:cBhvr>
                                        <p:cTn dur="1000"/>
                                        <p:tgtEl>
                                          <p:spTgt spid="25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8" st="8"/>
                                            </p:txEl>
                                          </p:spTgt>
                                        </p:tgtEl>
                                        <p:attrNameLst>
                                          <p:attrName>style.visibility</p:attrName>
                                        </p:attrNameLst>
                                      </p:cBhvr>
                                      <p:to>
                                        <p:strVal val="visible"/>
                                      </p:to>
                                    </p:set>
                                    <p:animEffect filter="fade" transition="in">
                                      <p:cBhvr>
                                        <p:cTn dur="1000"/>
                                        <p:tgtEl>
                                          <p:spTgt spid="25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9" st="9"/>
                                            </p:txEl>
                                          </p:spTgt>
                                        </p:tgtEl>
                                        <p:attrNameLst>
                                          <p:attrName>style.visibility</p:attrName>
                                        </p:attrNameLst>
                                      </p:cBhvr>
                                      <p:to>
                                        <p:strVal val="visible"/>
                                      </p:to>
                                    </p:set>
                                    <p:animEffect filter="fade" transition="in">
                                      <p:cBhvr>
                                        <p:cTn dur="1000"/>
                                        <p:tgtEl>
                                          <p:spTgt spid="251">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10" st="10"/>
                                            </p:txEl>
                                          </p:spTgt>
                                        </p:tgtEl>
                                        <p:attrNameLst>
                                          <p:attrName>style.visibility</p:attrName>
                                        </p:attrNameLst>
                                      </p:cBhvr>
                                      <p:to>
                                        <p:strVal val="visible"/>
                                      </p:to>
                                    </p:set>
                                    <p:animEffect filter="fade" transition="in">
                                      <p:cBhvr>
                                        <p:cTn dur="1000"/>
                                        <p:tgtEl>
                                          <p:spTgt spid="251">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8" name="Shape 1898"/>
        <p:cNvGrpSpPr/>
        <p:nvPr/>
      </p:nvGrpSpPr>
      <p:grpSpPr>
        <a:xfrm>
          <a:off x="0" y="0"/>
          <a:ext cx="0" cy="0"/>
          <a:chOff x="0" y="0"/>
          <a:chExt cx="0" cy="0"/>
        </a:xfrm>
      </p:grpSpPr>
      <p:sp>
        <p:nvSpPr>
          <p:cNvPr id="1899" name="Google Shape;1899;p154"/>
          <p:cNvSpPr txBox="1"/>
          <p:nvPr>
            <p:ph type="title"/>
          </p:nvPr>
        </p:nvSpPr>
        <p:spPr>
          <a:xfrm>
            <a:off x="311700" y="45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good way - Mutual Close (always preferable)</a:t>
            </a:r>
            <a:endParaRPr/>
          </a:p>
        </p:txBody>
      </p:sp>
      <p:sp>
        <p:nvSpPr>
          <p:cNvPr id="1900" name="Google Shape;1900;p154"/>
          <p:cNvSpPr txBox="1"/>
          <p:nvPr>
            <p:ph idx="1" type="body"/>
          </p:nvPr>
        </p:nvSpPr>
        <p:spPr>
          <a:xfrm>
            <a:off x="311700" y="6868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Excludes the time lock of the funds</a:t>
            </a:r>
            <a:endParaRPr/>
          </a:p>
          <a:p>
            <a:pPr indent="-317500" lvl="1" marL="914400" rtl="0" algn="l">
              <a:spcBef>
                <a:spcPts val="0"/>
              </a:spcBef>
              <a:spcAft>
                <a:spcPts val="0"/>
              </a:spcAft>
              <a:buSzPts val="1400"/>
              <a:buChar char="○"/>
            </a:pPr>
            <a:r>
              <a:rPr lang="en"/>
              <a:t>Partners can spend the funds directly</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Fee can be negotiated when closing takes place</a:t>
            </a:r>
            <a:endParaRPr/>
          </a:p>
          <a:p>
            <a:pPr indent="-317500" lvl="1" marL="914400" rtl="0" algn="l">
              <a:spcBef>
                <a:spcPts val="0"/>
              </a:spcBef>
              <a:spcAft>
                <a:spcPts val="0"/>
              </a:spcAft>
              <a:buSzPts val="1400"/>
              <a:buChar char="○"/>
            </a:pPr>
            <a:r>
              <a:rPr lang="en"/>
              <a:t>Potentially saves fee</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rPr lang="en"/>
              <a:t>2 Messages are included</a:t>
            </a:r>
            <a:endParaRPr/>
          </a:p>
          <a:p>
            <a:pPr indent="-317500" lvl="1" marL="914400" rtl="0" algn="l">
              <a:spcBef>
                <a:spcPts val="0"/>
              </a:spcBef>
              <a:spcAft>
                <a:spcPts val="0"/>
              </a:spcAft>
              <a:buSzPts val="1400"/>
              <a:buChar char="○"/>
            </a:pPr>
            <a:r>
              <a:rPr lang="en"/>
              <a:t>shutdown</a:t>
            </a:r>
            <a:endParaRPr/>
          </a:p>
          <a:p>
            <a:pPr indent="-317500" lvl="2" marL="1371600" rtl="0" algn="l">
              <a:spcBef>
                <a:spcPts val="0"/>
              </a:spcBef>
              <a:spcAft>
                <a:spcPts val="0"/>
              </a:spcAft>
              <a:buSzPts val="1400"/>
              <a:buChar char="■"/>
            </a:pPr>
            <a:r>
              <a:rPr lang="en"/>
              <a:t>To signal intend</a:t>
            </a:r>
            <a:endParaRPr/>
          </a:p>
          <a:p>
            <a:pPr indent="-317500" lvl="1" marL="914400" rtl="0" algn="l">
              <a:spcBef>
                <a:spcPts val="0"/>
              </a:spcBef>
              <a:spcAft>
                <a:spcPts val="0"/>
              </a:spcAft>
              <a:buSzPts val="1400"/>
              <a:buChar char="○"/>
            </a:pPr>
            <a:r>
              <a:rPr lang="en"/>
              <a:t>closing_signed</a:t>
            </a:r>
            <a:endParaRPr/>
          </a:p>
          <a:p>
            <a:pPr indent="-317500" lvl="2" marL="1371600" rtl="0" algn="l">
              <a:spcBef>
                <a:spcPts val="0"/>
              </a:spcBef>
              <a:spcAft>
                <a:spcPts val="0"/>
              </a:spcAft>
              <a:buSzPts val="1400"/>
              <a:buChar char="■"/>
            </a:pPr>
            <a:r>
              <a:rPr lang="en"/>
              <a:t>Mainly to negotiate fees</a:t>
            </a:r>
            <a:endParaRPr/>
          </a:p>
          <a:p>
            <a:pPr indent="0" lvl="0" marL="457200" rtl="0" algn="l">
              <a:spcBef>
                <a:spcPts val="1600"/>
              </a:spcBef>
              <a:spcAft>
                <a:spcPts val="1600"/>
              </a:spcAft>
              <a:buNone/>
            </a:pPr>
            <a:r>
              <a:rPr lang="en"/>
              <a:t> </a:t>
            </a:r>
            <a:endParaRPr/>
          </a:p>
        </p:txBody>
      </p:sp>
      <p:pic>
        <p:nvPicPr>
          <p:cNvPr id="1901" name="Google Shape;1901;p154"/>
          <p:cNvPicPr preferRelativeResize="0"/>
          <p:nvPr/>
        </p:nvPicPr>
        <p:blipFill>
          <a:blip r:embed="rId3">
            <a:alphaModFix/>
          </a:blip>
          <a:stretch>
            <a:fillRect/>
          </a:stretch>
        </p:blipFill>
        <p:spPr>
          <a:xfrm>
            <a:off x="5014650" y="2397725"/>
            <a:ext cx="4129349" cy="25098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0">
                                            <p:txEl>
                                              <p:pRg end="0" st="0"/>
                                            </p:txEl>
                                          </p:spTgt>
                                        </p:tgtEl>
                                        <p:attrNameLst>
                                          <p:attrName>style.visibility</p:attrName>
                                        </p:attrNameLst>
                                      </p:cBhvr>
                                      <p:to>
                                        <p:strVal val="visible"/>
                                      </p:to>
                                    </p:set>
                                    <p:animEffect filter="fade" transition="in">
                                      <p:cBhvr>
                                        <p:cTn dur="1000"/>
                                        <p:tgtEl>
                                          <p:spTgt spid="19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0">
                                            <p:txEl>
                                              <p:pRg end="1" st="1"/>
                                            </p:txEl>
                                          </p:spTgt>
                                        </p:tgtEl>
                                        <p:attrNameLst>
                                          <p:attrName>style.visibility</p:attrName>
                                        </p:attrNameLst>
                                      </p:cBhvr>
                                      <p:to>
                                        <p:strVal val="visible"/>
                                      </p:to>
                                    </p:set>
                                    <p:animEffect filter="fade" transition="in">
                                      <p:cBhvr>
                                        <p:cTn dur="1000"/>
                                        <p:tgtEl>
                                          <p:spTgt spid="19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0">
                                            <p:txEl>
                                              <p:pRg end="2" st="2"/>
                                            </p:txEl>
                                          </p:spTgt>
                                        </p:tgtEl>
                                        <p:attrNameLst>
                                          <p:attrName>style.visibility</p:attrName>
                                        </p:attrNameLst>
                                      </p:cBhvr>
                                      <p:to>
                                        <p:strVal val="visible"/>
                                      </p:to>
                                    </p:set>
                                    <p:animEffect filter="fade" transition="in">
                                      <p:cBhvr>
                                        <p:cTn dur="1000"/>
                                        <p:tgtEl>
                                          <p:spTgt spid="190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0">
                                            <p:txEl>
                                              <p:pRg end="3" st="3"/>
                                            </p:txEl>
                                          </p:spTgt>
                                        </p:tgtEl>
                                        <p:attrNameLst>
                                          <p:attrName>style.visibility</p:attrName>
                                        </p:attrNameLst>
                                      </p:cBhvr>
                                      <p:to>
                                        <p:strVal val="visible"/>
                                      </p:to>
                                    </p:set>
                                    <p:animEffect filter="fade" transition="in">
                                      <p:cBhvr>
                                        <p:cTn dur="1000"/>
                                        <p:tgtEl>
                                          <p:spTgt spid="190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0">
                                            <p:txEl>
                                              <p:pRg end="4" st="4"/>
                                            </p:txEl>
                                          </p:spTgt>
                                        </p:tgtEl>
                                        <p:attrNameLst>
                                          <p:attrName>style.visibility</p:attrName>
                                        </p:attrNameLst>
                                      </p:cBhvr>
                                      <p:to>
                                        <p:strVal val="visible"/>
                                      </p:to>
                                    </p:set>
                                    <p:animEffect filter="fade" transition="in">
                                      <p:cBhvr>
                                        <p:cTn dur="1000"/>
                                        <p:tgtEl>
                                          <p:spTgt spid="190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0">
                                            <p:txEl>
                                              <p:pRg end="5" st="5"/>
                                            </p:txEl>
                                          </p:spTgt>
                                        </p:tgtEl>
                                        <p:attrNameLst>
                                          <p:attrName>style.visibility</p:attrName>
                                        </p:attrNameLst>
                                      </p:cBhvr>
                                      <p:to>
                                        <p:strVal val="visible"/>
                                      </p:to>
                                    </p:set>
                                    <p:animEffect filter="fade" transition="in">
                                      <p:cBhvr>
                                        <p:cTn dur="1000"/>
                                        <p:tgtEl>
                                          <p:spTgt spid="190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0">
                                            <p:txEl>
                                              <p:pRg end="6" st="6"/>
                                            </p:txEl>
                                          </p:spTgt>
                                        </p:tgtEl>
                                        <p:attrNameLst>
                                          <p:attrName>style.visibility</p:attrName>
                                        </p:attrNameLst>
                                      </p:cBhvr>
                                      <p:to>
                                        <p:strVal val="visible"/>
                                      </p:to>
                                    </p:set>
                                    <p:animEffect filter="fade" transition="in">
                                      <p:cBhvr>
                                        <p:cTn dur="1000"/>
                                        <p:tgtEl>
                                          <p:spTgt spid="190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0">
                                            <p:txEl>
                                              <p:pRg end="7" st="7"/>
                                            </p:txEl>
                                          </p:spTgt>
                                        </p:tgtEl>
                                        <p:attrNameLst>
                                          <p:attrName>style.visibility</p:attrName>
                                        </p:attrNameLst>
                                      </p:cBhvr>
                                      <p:to>
                                        <p:strVal val="visible"/>
                                      </p:to>
                                    </p:set>
                                    <p:animEffect filter="fade" transition="in">
                                      <p:cBhvr>
                                        <p:cTn dur="1000"/>
                                        <p:tgtEl>
                                          <p:spTgt spid="190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0">
                                            <p:txEl>
                                              <p:pRg end="8" st="8"/>
                                            </p:txEl>
                                          </p:spTgt>
                                        </p:tgtEl>
                                        <p:attrNameLst>
                                          <p:attrName>style.visibility</p:attrName>
                                        </p:attrNameLst>
                                      </p:cBhvr>
                                      <p:to>
                                        <p:strVal val="visible"/>
                                      </p:to>
                                    </p:set>
                                    <p:animEffect filter="fade" transition="in">
                                      <p:cBhvr>
                                        <p:cTn dur="1000"/>
                                        <p:tgtEl>
                                          <p:spTgt spid="190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0">
                                            <p:txEl>
                                              <p:pRg end="9" st="9"/>
                                            </p:txEl>
                                          </p:spTgt>
                                        </p:tgtEl>
                                        <p:attrNameLst>
                                          <p:attrName>style.visibility</p:attrName>
                                        </p:attrNameLst>
                                      </p:cBhvr>
                                      <p:to>
                                        <p:strVal val="visible"/>
                                      </p:to>
                                    </p:set>
                                    <p:animEffect filter="fade" transition="in">
                                      <p:cBhvr>
                                        <p:cTn dur="1000"/>
                                        <p:tgtEl>
                                          <p:spTgt spid="1900">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0">
                                            <p:txEl>
                                              <p:pRg end="10" st="10"/>
                                            </p:txEl>
                                          </p:spTgt>
                                        </p:tgtEl>
                                        <p:attrNameLst>
                                          <p:attrName>style.visibility</p:attrName>
                                        </p:attrNameLst>
                                      </p:cBhvr>
                                      <p:to>
                                        <p:strVal val="visible"/>
                                      </p:to>
                                    </p:set>
                                    <p:animEffect filter="fade" transition="in">
                                      <p:cBhvr>
                                        <p:cTn dur="1000"/>
                                        <p:tgtEl>
                                          <p:spTgt spid="1900">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0">
                                            <p:txEl>
                                              <p:pRg end="11" st="11"/>
                                            </p:txEl>
                                          </p:spTgt>
                                        </p:tgtEl>
                                        <p:attrNameLst>
                                          <p:attrName>style.visibility</p:attrName>
                                        </p:attrNameLst>
                                      </p:cBhvr>
                                      <p:to>
                                        <p:strVal val="visible"/>
                                      </p:to>
                                    </p:set>
                                    <p:animEffect filter="fade" transition="in">
                                      <p:cBhvr>
                                        <p:cTn dur="1000"/>
                                        <p:tgtEl>
                                          <p:spTgt spid="1900">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5" name="Shape 1905"/>
        <p:cNvGrpSpPr/>
        <p:nvPr/>
      </p:nvGrpSpPr>
      <p:grpSpPr>
        <a:xfrm>
          <a:off x="0" y="0"/>
          <a:ext cx="0" cy="0"/>
          <a:chOff x="0" y="0"/>
          <a:chExt cx="0" cy="0"/>
        </a:xfrm>
      </p:grpSpPr>
      <p:sp>
        <p:nvSpPr>
          <p:cNvPr id="1906" name="Google Shape;1906;p155"/>
          <p:cNvSpPr txBox="1"/>
          <p:nvPr>
            <p:ph type="title"/>
          </p:nvPr>
        </p:nvSpPr>
        <p:spPr>
          <a:xfrm>
            <a:off x="311700" y="45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shutdown message</a:t>
            </a:r>
            <a:endParaRPr/>
          </a:p>
        </p:txBody>
      </p:sp>
      <p:sp>
        <p:nvSpPr>
          <p:cNvPr id="1907" name="Google Shape;1907;p155"/>
          <p:cNvSpPr txBox="1"/>
          <p:nvPr>
            <p:ph idx="1" type="body"/>
          </p:nvPr>
        </p:nvSpPr>
        <p:spPr>
          <a:xfrm>
            <a:off x="311700" y="686875"/>
            <a:ext cx="8520600" cy="4272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Type: 38</a:t>
            </a:r>
            <a:endParaRPr/>
          </a:p>
          <a:p>
            <a:pPr indent="-342900" lvl="0" marL="457200" rtl="0" algn="l">
              <a:spcBef>
                <a:spcPts val="0"/>
              </a:spcBef>
              <a:spcAft>
                <a:spcPts val="0"/>
              </a:spcAft>
              <a:buSzPts val="1800"/>
              <a:buChar char="●"/>
            </a:pPr>
            <a:r>
              <a:rPr lang="en"/>
              <a:t>Data</a:t>
            </a:r>
            <a:endParaRPr/>
          </a:p>
          <a:p>
            <a:pPr indent="-317500" lvl="1" marL="914400" rtl="0" algn="l">
              <a:spcBef>
                <a:spcPts val="0"/>
              </a:spcBef>
              <a:spcAft>
                <a:spcPts val="0"/>
              </a:spcAft>
              <a:buSzPts val="1400"/>
              <a:buChar char="○"/>
            </a:pPr>
            <a:r>
              <a:rPr lang="en"/>
              <a:t>32: channel_id</a:t>
            </a:r>
            <a:endParaRPr/>
          </a:p>
          <a:p>
            <a:pPr indent="-317500" lvl="1" marL="914400" rtl="0" algn="l">
              <a:spcBef>
                <a:spcPts val="0"/>
              </a:spcBef>
              <a:spcAft>
                <a:spcPts val="0"/>
              </a:spcAft>
              <a:buSzPts val="1400"/>
              <a:buChar char="○"/>
            </a:pPr>
            <a:r>
              <a:rPr lang="en"/>
              <a:t>2: len</a:t>
            </a:r>
            <a:endParaRPr/>
          </a:p>
          <a:p>
            <a:pPr indent="-317500" lvl="1" marL="914400" rtl="0" algn="l">
              <a:spcBef>
                <a:spcPts val="0"/>
              </a:spcBef>
              <a:spcAft>
                <a:spcPts val="0"/>
              </a:spcAft>
              <a:buSzPts val="1400"/>
              <a:buChar char="○"/>
            </a:pPr>
            <a:r>
              <a:rPr lang="en"/>
              <a:t>len: scriptpubkey (one of the following script templates)</a:t>
            </a:r>
            <a:endParaRPr sz="1000">
              <a:solidFill>
                <a:srgbClr val="24292E"/>
              </a:solidFill>
              <a:latin typeface="Consolas"/>
              <a:ea typeface="Consolas"/>
              <a:cs typeface="Consolas"/>
              <a:sym typeface="Consolas"/>
            </a:endParaRPr>
          </a:p>
          <a:p>
            <a:pPr indent="-292100" lvl="2" marL="1371600" rtl="0" algn="l">
              <a:spcBef>
                <a:spcPts val="0"/>
              </a:spcBef>
              <a:spcAft>
                <a:spcPts val="0"/>
              </a:spcAft>
              <a:buClr>
                <a:srgbClr val="24292E"/>
              </a:buClr>
              <a:buSzPts val="1000"/>
              <a:buFont typeface="Consolas"/>
              <a:buChar char="■"/>
            </a:pPr>
            <a:r>
              <a:rPr lang="en" sz="1000">
                <a:solidFill>
                  <a:srgbClr val="24292E"/>
                </a:solidFill>
                <a:latin typeface="Consolas"/>
                <a:ea typeface="Consolas"/>
                <a:cs typeface="Consolas"/>
                <a:sym typeface="Consolas"/>
              </a:rPr>
              <a:t>P2PKH:  OP_DUP</a:t>
            </a:r>
            <a:r>
              <a:rPr lang="en" sz="1200">
                <a:solidFill>
                  <a:srgbClr val="24292E"/>
                </a:solidFill>
                <a:highlight>
                  <a:srgbClr val="FFFFFF"/>
                </a:highlight>
              </a:rPr>
              <a:t> </a:t>
            </a:r>
            <a:r>
              <a:rPr lang="en" sz="1000">
                <a:solidFill>
                  <a:srgbClr val="24292E"/>
                </a:solidFill>
                <a:latin typeface="Consolas"/>
                <a:ea typeface="Consolas"/>
                <a:cs typeface="Consolas"/>
                <a:sym typeface="Consolas"/>
              </a:rPr>
              <a:t>OP_HASH160</a:t>
            </a:r>
            <a:r>
              <a:rPr lang="en" sz="1200">
                <a:solidFill>
                  <a:srgbClr val="24292E"/>
                </a:solidFill>
                <a:highlight>
                  <a:srgbClr val="FFFFFF"/>
                </a:highlight>
              </a:rPr>
              <a:t> </a:t>
            </a:r>
            <a:r>
              <a:rPr lang="en" sz="1000">
                <a:solidFill>
                  <a:srgbClr val="24292E"/>
                </a:solidFill>
                <a:latin typeface="Consolas"/>
                <a:ea typeface="Consolas"/>
                <a:cs typeface="Consolas"/>
                <a:sym typeface="Consolas"/>
              </a:rPr>
              <a:t>20</a:t>
            </a:r>
            <a:r>
              <a:rPr lang="en" sz="1200">
                <a:solidFill>
                  <a:srgbClr val="24292E"/>
                </a:solidFill>
                <a:highlight>
                  <a:srgbClr val="FFFFFF"/>
                </a:highlight>
              </a:rPr>
              <a:t> 20-bytes </a:t>
            </a:r>
            <a:r>
              <a:rPr lang="en" sz="1000">
                <a:solidFill>
                  <a:srgbClr val="24292E"/>
                </a:solidFill>
                <a:latin typeface="Consolas"/>
                <a:ea typeface="Consolas"/>
                <a:cs typeface="Consolas"/>
                <a:sym typeface="Consolas"/>
              </a:rPr>
              <a:t>OP_EQUALVERIFY</a:t>
            </a:r>
            <a:r>
              <a:rPr lang="en" sz="1200">
                <a:solidFill>
                  <a:srgbClr val="24292E"/>
                </a:solidFill>
                <a:highlight>
                  <a:srgbClr val="FFFFFF"/>
                </a:highlight>
              </a:rPr>
              <a:t> </a:t>
            </a:r>
            <a:r>
              <a:rPr lang="en" sz="1000">
                <a:solidFill>
                  <a:srgbClr val="24292E"/>
                </a:solidFill>
                <a:latin typeface="Consolas"/>
                <a:ea typeface="Consolas"/>
                <a:cs typeface="Consolas"/>
                <a:sym typeface="Consolas"/>
              </a:rPr>
              <a:t>OP_CHECKSIG</a:t>
            </a:r>
            <a:endParaRPr sz="1000">
              <a:solidFill>
                <a:srgbClr val="24292E"/>
              </a:solidFill>
              <a:latin typeface="Consolas"/>
              <a:ea typeface="Consolas"/>
              <a:cs typeface="Consolas"/>
              <a:sym typeface="Consolas"/>
            </a:endParaRPr>
          </a:p>
          <a:p>
            <a:pPr indent="-292100" lvl="2" marL="1371600" rtl="0" algn="l">
              <a:spcBef>
                <a:spcPts val="0"/>
              </a:spcBef>
              <a:spcAft>
                <a:spcPts val="0"/>
              </a:spcAft>
              <a:buClr>
                <a:srgbClr val="24292E"/>
              </a:buClr>
              <a:buSzPts val="1000"/>
              <a:buFont typeface="Consolas"/>
              <a:buChar char="■"/>
            </a:pPr>
            <a:r>
              <a:rPr lang="en" sz="1000">
                <a:solidFill>
                  <a:srgbClr val="24292E"/>
                </a:solidFill>
                <a:latin typeface="Consolas"/>
                <a:ea typeface="Consolas"/>
                <a:cs typeface="Consolas"/>
                <a:sym typeface="Consolas"/>
              </a:rPr>
              <a:t>P2SH:   OP_HASH160</a:t>
            </a:r>
            <a:r>
              <a:rPr lang="en" sz="1200">
                <a:solidFill>
                  <a:srgbClr val="24292E"/>
                </a:solidFill>
                <a:highlight>
                  <a:srgbClr val="FFFFFF"/>
                </a:highlight>
              </a:rPr>
              <a:t> </a:t>
            </a:r>
            <a:r>
              <a:rPr lang="en" sz="1000">
                <a:solidFill>
                  <a:srgbClr val="24292E"/>
                </a:solidFill>
                <a:latin typeface="Consolas"/>
                <a:ea typeface="Consolas"/>
                <a:cs typeface="Consolas"/>
                <a:sym typeface="Consolas"/>
              </a:rPr>
              <a:t>20</a:t>
            </a:r>
            <a:r>
              <a:rPr lang="en" sz="1200">
                <a:solidFill>
                  <a:srgbClr val="24292E"/>
                </a:solidFill>
                <a:highlight>
                  <a:srgbClr val="FFFFFF"/>
                </a:highlight>
              </a:rPr>
              <a:t> 20-bytes </a:t>
            </a:r>
            <a:r>
              <a:rPr lang="en" sz="1000">
                <a:solidFill>
                  <a:srgbClr val="24292E"/>
                </a:solidFill>
                <a:latin typeface="Consolas"/>
                <a:ea typeface="Consolas"/>
                <a:cs typeface="Consolas"/>
                <a:sym typeface="Consolas"/>
              </a:rPr>
              <a:t>OP_EQUAL</a:t>
            </a:r>
            <a:endParaRPr sz="1000">
              <a:solidFill>
                <a:srgbClr val="24292E"/>
              </a:solidFill>
              <a:latin typeface="Consolas"/>
              <a:ea typeface="Consolas"/>
              <a:cs typeface="Consolas"/>
              <a:sym typeface="Consolas"/>
            </a:endParaRPr>
          </a:p>
          <a:p>
            <a:pPr indent="-292100" lvl="2" marL="1371600" rtl="0" algn="l">
              <a:spcBef>
                <a:spcPts val="0"/>
              </a:spcBef>
              <a:spcAft>
                <a:spcPts val="0"/>
              </a:spcAft>
              <a:buClr>
                <a:srgbClr val="24292E"/>
              </a:buClr>
              <a:buSzPts val="1000"/>
              <a:buFont typeface="Consolas"/>
              <a:buChar char="■"/>
            </a:pPr>
            <a:r>
              <a:rPr lang="en" sz="1000">
                <a:solidFill>
                  <a:srgbClr val="24292E"/>
                </a:solidFill>
                <a:latin typeface="Consolas"/>
                <a:ea typeface="Consolas"/>
                <a:cs typeface="Consolas"/>
                <a:sym typeface="Consolas"/>
              </a:rPr>
              <a:t>P2WPKH: OP_0</a:t>
            </a:r>
            <a:r>
              <a:rPr lang="en" sz="1200">
                <a:solidFill>
                  <a:srgbClr val="24292E"/>
                </a:solidFill>
                <a:highlight>
                  <a:srgbClr val="FFFFFF"/>
                </a:highlight>
              </a:rPr>
              <a:t> </a:t>
            </a:r>
            <a:r>
              <a:rPr lang="en" sz="1000">
                <a:solidFill>
                  <a:srgbClr val="24292E"/>
                </a:solidFill>
                <a:latin typeface="Consolas"/>
                <a:ea typeface="Consolas"/>
                <a:cs typeface="Consolas"/>
                <a:sym typeface="Consolas"/>
              </a:rPr>
              <a:t>20</a:t>
            </a:r>
            <a:r>
              <a:rPr lang="en" sz="1200">
                <a:solidFill>
                  <a:srgbClr val="24292E"/>
                </a:solidFill>
                <a:highlight>
                  <a:srgbClr val="FFFFFF"/>
                </a:highlight>
              </a:rPr>
              <a:t> 20-bytes</a:t>
            </a:r>
            <a:endParaRPr sz="1000">
              <a:solidFill>
                <a:srgbClr val="24292E"/>
              </a:solidFill>
              <a:latin typeface="Consolas"/>
              <a:ea typeface="Consolas"/>
              <a:cs typeface="Consolas"/>
              <a:sym typeface="Consolas"/>
            </a:endParaRPr>
          </a:p>
          <a:p>
            <a:pPr indent="-292100" lvl="2" marL="1371600" rtl="0" algn="l">
              <a:spcBef>
                <a:spcPts val="0"/>
              </a:spcBef>
              <a:spcAft>
                <a:spcPts val="0"/>
              </a:spcAft>
              <a:buClr>
                <a:srgbClr val="24292E"/>
              </a:buClr>
              <a:buSzPts val="1000"/>
              <a:buFont typeface="Consolas"/>
              <a:buChar char="■"/>
            </a:pPr>
            <a:r>
              <a:rPr lang="en" sz="1000">
                <a:solidFill>
                  <a:srgbClr val="24292E"/>
                </a:solidFill>
                <a:latin typeface="Consolas"/>
                <a:ea typeface="Consolas"/>
                <a:cs typeface="Consolas"/>
                <a:sym typeface="Consolas"/>
              </a:rPr>
              <a:t>P2WSH:  OP_0</a:t>
            </a:r>
            <a:r>
              <a:rPr lang="en" sz="1200">
                <a:solidFill>
                  <a:srgbClr val="24292E"/>
                </a:solidFill>
                <a:highlight>
                  <a:srgbClr val="FFFFFF"/>
                </a:highlight>
              </a:rPr>
              <a:t> </a:t>
            </a:r>
            <a:r>
              <a:rPr lang="en" sz="1000">
                <a:solidFill>
                  <a:srgbClr val="24292E"/>
                </a:solidFill>
                <a:latin typeface="Consolas"/>
                <a:ea typeface="Consolas"/>
                <a:cs typeface="Consolas"/>
                <a:sym typeface="Consolas"/>
              </a:rPr>
              <a:t>32</a:t>
            </a:r>
            <a:r>
              <a:rPr lang="en" sz="1200">
                <a:solidFill>
                  <a:srgbClr val="24292E"/>
                </a:solidFill>
                <a:highlight>
                  <a:srgbClr val="FFFFFF"/>
                </a:highlight>
              </a:rPr>
              <a:t> 32-bytes</a:t>
            </a:r>
            <a:endParaRPr sz="1200">
              <a:solidFill>
                <a:srgbClr val="24292E"/>
              </a:solidFill>
              <a:highlight>
                <a:srgbClr val="FFFFFF"/>
              </a:highlight>
            </a:endParaRPr>
          </a:p>
          <a:p>
            <a:pPr indent="0" lvl="0" marL="0" rtl="0" algn="l">
              <a:spcBef>
                <a:spcPts val="1600"/>
              </a:spcBef>
              <a:spcAft>
                <a:spcPts val="0"/>
              </a:spcAft>
              <a:buNone/>
            </a:pPr>
            <a:r>
              <a:t/>
            </a:r>
            <a:endParaRPr sz="1200">
              <a:solidFill>
                <a:srgbClr val="24292E"/>
              </a:solidFill>
              <a:highlight>
                <a:srgbClr val="FFFFFF"/>
              </a:highlight>
            </a:endParaRPr>
          </a:p>
          <a:p>
            <a:pPr indent="-342900" lvl="0" marL="457200" rtl="0" algn="l">
              <a:spcBef>
                <a:spcPts val="1600"/>
              </a:spcBef>
              <a:spcAft>
                <a:spcPts val="0"/>
              </a:spcAft>
              <a:buSzPts val="1800"/>
              <a:buChar char="●"/>
            </a:pPr>
            <a:r>
              <a:rPr lang="en"/>
              <a:t>MUST NOT be before funding_created / funding_signed messages</a:t>
            </a:r>
            <a:endParaRPr/>
          </a:p>
          <a:p>
            <a:pPr indent="-342900" lvl="0" marL="457200" rtl="0" algn="l">
              <a:spcBef>
                <a:spcPts val="0"/>
              </a:spcBef>
              <a:spcAft>
                <a:spcPts val="0"/>
              </a:spcAft>
              <a:buSzPts val="1800"/>
              <a:buChar char="●"/>
            </a:pPr>
            <a:r>
              <a:rPr lang="en"/>
              <a:t>MAY be done before funding_locked messages</a:t>
            </a:r>
            <a:endParaRPr/>
          </a:p>
          <a:p>
            <a:pPr indent="-342900" lvl="0" marL="457200" rtl="0" algn="l">
              <a:spcBef>
                <a:spcPts val="0"/>
              </a:spcBef>
              <a:spcAft>
                <a:spcPts val="0"/>
              </a:spcAft>
              <a:buSzPts val="1800"/>
              <a:buChar char="●"/>
            </a:pPr>
            <a:r>
              <a:rPr lang="en"/>
              <a:t>No future add_update_htlc messages will be accepted</a:t>
            </a:r>
            <a:endParaRPr/>
          </a:p>
          <a:p>
            <a:pPr indent="-342900" lvl="0" marL="457200" rtl="0" algn="l">
              <a:spcBef>
                <a:spcPts val="0"/>
              </a:spcBef>
              <a:spcAft>
                <a:spcPts val="0"/>
              </a:spcAft>
              <a:buSzPts val="1800"/>
              <a:buChar char="●"/>
            </a:pPr>
            <a:r>
              <a:rPr lang="en"/>
              <a:t>No future update messages will be accepted</a:t>
            </a:r>
            <a:endParaRPr/>
          </a:p>
          <a:p>
            <a:pPr indent="0" lvl="0" marL="0" rtl="0" algn="l">
              <a:spcBef>
                <a:spcPts val="1600"/>
              </a:spcBef>
              <a:spcAft>
                <a:spcPts val="0"/>
              </a:spcAft>
              <a:buNone/>
            </a:pPr>
            <a:r>
              <a:t/>
            </a:r>
            <a:endParaRPr/>
          </a:p>
          <a:p>
            <a:pPr indent="0" lvl="0" marL="45720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7">
                                            <p:txEl>
                                              <p:pRg end="0" st="0"/>
                                            </p:txEl>
                                          </p:spTgt>
                                        </p:tgtEl>
                                        <p:attrNameLst>
                                          <p:attrName>style.visibility</p:attrName>
                                        </p:attrNameLst>
                                      </p:cBhvr>
                                      <p:to>
                                        <p:strVal val="visible"/>
                                      </p:to>
                                    </p:set>
                                    <p:animEffect filter="fade" transition="in">
                                      <p:cBhvr>
                                        <p:cTn dur="1000"/>
                                        <p:tgtEl>
                                          <p:spTgt spid="19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7">
                                            <p:txEl>
                                              <p:pRg end="1" st="1"/>
                                            </p:txEl>
                                          </p:spTgt>
                                        </p:tgtEl>
                                        <p:attrNameLst>
                                          <p:attrName>style.visibility</p:attrName>
                                        </p:attrNameLst>
                                      </p:cBhvr>
                                      <p:to>
                                        <p:strVal val="visible"/>
                                      </p:to>
                                    </p:set>
                                    <p:animEffect filter="fade" transition="in">
                                      <p:cBhvr>
                                        <p:cTn dur="1000"/>
                                        <p:tgtEl>
                                          <p:spTgt spid="190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7">
                                            <p:txEl>
                                              <p:pRg end="2" st="2"/>
                                            </p:txEl>
                                          </p:spTgt>
                                        </p:tgtEl>
                                        <p:attrNameLst>
                                          <p:attrName>style.visibility</p:attrName>
                                        </p:attrNameLst>
                                      </p:cBhvr>
                                      <p:to>
                                        <p:strVal val="visible"/>
                                      </p:to>
                                    </p:set>
                                    <p:animEffect filter="fade" transition="in">
                                      <p:cBhvr>
                                        <p:cTn dur="1000"/>
                                        <p:tgtEl>
                                          <p:spTgt spid="190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7">
                                            <p:txEl>
                                              <p:pRg end="3" st="3"/>
                                            </p:txEl>
                                          </p:spTgt>
                                        </p:tgtEl>
                                        <p:attrNameLst>
                                          <p:attrName>style.visibility</p:attrName>
                                        </p:attrNameLst>
                                      </p:cBhvr>
                                      <p:to>
                                        <p:strVal val="visible"/>
                                      </p:to>
                                    </p:set>
                                    <p:animEffect filter="fade" transition="in">
                                      <p:cBhvr>
                                        <p:cTn dur="1000"/>
                                        <p:tgtEl>
                                          <p:spTgt spid="190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7">
                                            <p:txEl>
                                              <p:pRg end="4" st="4"/>
                                            </p:txEl>
                                          </p:spTgt>
                                        </p:tgtEl>
                                        <p:attrNameLst>
                                          <p:attrName>style.visibility</p:attrName>
                                        </p:attrNameLst>
                                      </p:cBhvr>
                                      <p:to>
                                        <p:strVal val="visible"/>
                                      </p:to>
                                    </p:set>
                                    <p:animEffect filter="fade" transition="in">
                                      <p:cBhvr>
                                        <p:cTn dur="1000"/>
                                        <p:tgtEl>
                                          <p:spTgt spid="190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7">
                                            <p:txEl>
                                              <p:pRg end="5" st="5"/>
                                            </p:txEl>
                                          </p:spTgt>
                                        </p:tgtEl>
                                        <p:attrNameLst>
                                          <p:attrName>style.visibility</p:attrName>
                                        </p:attrNameLst>
                                      </p:cBhvr>
                                      <p:to>
                                        <p:strVal val="visible"/>
                                      </p:to>
                                    </p:set>
                                    <p:animEffect filter="fade" transition="in">
                                      <p:cBhvr>
                                        <p:cTn dur="1000"/>
                                        <p:tgtEl>
                                          <p:spTgt spid="190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7">
                                            <p:txEl>
                                              <p:pRg end="6" st="6"/>
                                            </p:txEl>
                                          </p:spTgt>
                                        </p:tgtEl>
                                        <p:attrNameLst>
                                          <p:attrName>style.visibility</p:attrName>
                                        </p:attrNameLst>
                                      </p:cBhvr>
                                      <p:to>
                                        <p:strVal val="visible"/>
                                      </p:to>
                                    </p:set>
                                    <p:animEffect filter="fade" transition="in">
                                      <p:cBhvr>
                                        <p:cTn dur="1000"/>
                                        <p:tgtEl>
                                          <p:spTgt spid="190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7">
                                            <p:txEl>
                                              <p:pRg end="7" st="7"/>
                                            </p:txEl>
                                          </p:spTgt>
                                        </p:tgtEl>
                                        <p:attrNameLst>
                                          <p:attrName>style.visibility</p:attrName>
                                        </p:attrNameLst>
                                      </p:cBhvr>
                                      <p:to>
                                        <p:strVal val="visible"/>
                                      </p:to>
                                    </p:set>
                                    <p:animEffect filter="fade" transition="in">
                                      <p:cBhvr>
                                        <p:cTn dur="1000"/>
                                        <p:tgtEl>
                                          <p:spTgt spid="190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7">
                                            <p:txEl>
                                              <p:pRg end="8" st="8"/>
                                            </p:txEl>
                                          </p:spTgt>
                                        </p:tgtEl>
                                        <p:attrNameLst>
                                          <p:attrName>style.visibility</p:attrName>
                                        </p:attrNameLst>
                                      </p:cBhvr>
                                      <p:to>
                                        <p:strVal val="visible"/>
                                      </p:to>
                                    </p:set>
                                    <p:animEffect filter="fade" transition="in">
                                      <p:cBhvr>
                                        <p:cTn dur="1000"/>
                                        <p:tgtEl>
                                          <p:spTgt spid="190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7">
                                            <p:txEl>
                                              <p:pRg end="9" st="9"/>
                                            </p:txEl>
                                          </p:spTgt>
                                        </p:tgtEl>
                                        <p:attrNameLst>
                                          <p:attrName>style.visibility</p:attrName>
                                        </p:attrNameLst>
                                      </p:cBhvr>
                                      <p:to>
                                        <p:strVal val="visible"/>
                                      </p:to>
                                    </p:set>
                                    <p:animEffect filter="fade" transition="in">
                                      <p:cBhvr>
                                        <p:cTn dur="1000"/>
                                        <p:tgtEl>
                                          <p:spTgt spid="1907">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7">
                                            <p:txEl>
                                              <p:pRg end="10" st="10"/>
                                            </p:txEl>
                                          </p:spTgt>
                                        </p:tgtEl>
                                        <p:attrNameLst>
                                          <p:attrName>style.visibility</p:attrName>
                                        </p:attrNameLst>
                                      </p:cBhvr>
                                      <p:to>
                                        <p:strVal val="visible"/>
                                      </p:to>
                                    </p:set>
                                    <p:animEffect filter="fade" transition="in">
                                      <p:cBhvr>
                                        <p:cTn dur="1000"/>
                                        <p:tgtEl>
                                          <p:spTgt spid="1907">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7">
                                            <p:txEl>
                                              <p:pRg end="11" st="11"/>
                                            </p:txEl>
                                          </p:spTgt>
                                        </p:tgtEl>
                                        <p:attrNameLst>
                                          <p:attrName>style.visibility</p:attrName>
                                        </p:attrNameLst>
                                      </p:cBhvr>
                                      <p:to>
                                        <p:strVal val="visible"/>
                                      </p:to>
                                    </p:set>
                                    <p:animEffect filter="fade" transition="in">
                                      <p:cBhvr>
                                        <p:cTn dur="1000"/>
                                        <p:tgtEl>
                                          <p:spTgt spid="1907">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7">
                                            <p:txEl>
                                              <p:pRg end="12" st="12"/>
                                            </p:txEl>
                                          </p:spTgt>
                                        </p:tgtEl>
                                        <p:attrNameLst>
                                          <p:attrName>style.visibility</p:attrName>
                                        </p:attrNameLst>
                                      </p:cBhvr>
                                      <p:to>
                                        <p:strVal val="visible"/>
                                      </p:to>
                                    </p:set>
                                    <p:animEffect filter="fade" transition="in">
                                      <p:cBhvr>
                                        <p:cTn dur="1000"/>
                                        <p:tgtEl>
                                          <p:spTgt spid="1907">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7">
                                            <p:txEl>
                                              <p:pRg end="13" st="13"/>
                                            </p:txEl>
                                          </p:spTgt>
                                        </p:tgtEl>
                                        <p:attrNameLst>
                                          <p:attrName>style.visibility</p:attrName>
                                        </p:attrNameLst>
                                      </p:cBhvr>
                                      <p:to>
                                        <p:strVal val="visible"/>
                                      </p:to>
                                    </p:set>
                                    <p:animEffect filter="fade" transition="in">
                                      <p:cBhvr>
                                        <p:cTn dur="1000"/>
                                        <p:tgtEl>
                                          <p:spTgt spid="1907">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7">
                                            <p:txEl>
                                              <p:pRg end="14" st="14"/>
                                            </p:txEl>
                                          </p:spTgt>
                                        </p:tgtEl>
                                        <p:attrNameLst>
                                          <p:attrName>style.visibility</p:attrName>
                                        </p:attrNameLst>
                                      </p:cBhvr>
                                      <p:to>
                                        <p:strVal val="visible"/>
                                      </p:to>
                                    </p:set>
                                    <p:animEffect filter="fade" transition="in">
                                      <p:cBhvr>
                                        <p:cTn dur="1000"/>
                                        <p:tgtEl>
                                          <p:spTgt spid="1907">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7">
                                            <p:txEl>
                                              <p:pRg end="15" st="15"/>
                                            </p:txEl>
                                          </p:spTgt>
                                        </p:tgtEl>
                                        <p:attrNameLst>
                                          <p:attrName>style.visibility</p:attrName>
                                        </p:attrNameLst>
                                      </p:cBhvr>
                                      <p:to>
                                        <p:strVal val="visible"/>
                                      </p:to>
                                    </p:set>
                                    <p:animEffect filter="fade" transition="in">
                                      <p:cBhvr>
                                        <p:cTn dur="1000"/>
                                        <p:tgtEl>
                                          <p:spTgt spid="1907">
                                            <p:txEl>
                                              <p:pRg end="15" st="1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1" name="Shape 1911"/>
        <p:cNvGrpSpPr/>
        <p:nvPr/>
      </p:nvGrpSpPr>
      <p:grpSpPr>
        <a:xfrm>
          <a:off x="0" y="0"/>
          <a:ext cx="0" cy="0"/>
          <a:chOff x="0" y="0"/>
          <a:chExt cx="0" cy="0"/>
        </a:xfrm>
      </p:grpSpPr>
      <p:sp>
        <p:nvSpPr>
          <p:cNvPr id="1912" name="Google Shape;1912;p156"/>
          <p:cNvSpPr txBox="1"/>
          <p:nvPr>
            <p:ph type="title"/>
          </p:nvPr>
        </p:nvSpPr>
        <p:spPr>
          <a:xfrm>
            <a:off x="311700" y="45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closing_signed message</a:t>
            </a:r>
            <a:endParaRPr/>
          </a:p>
        </p:txBody>
      </p:sp>
      <p:sp>
        <p:nvSpPr>
          <p:cNvPr id="1913" name="Google Shape;1913;p156"/>
          <p:cNvSpPr txBox="1"/>
          <p:nvPr>
            <p:ph idx="1" type="body"/>
          </p:nvPr>
        </p:nvSpPr>
        <p:spPr>
          <a:xfrm>
            <a:off x="311700" y="686875"/>
            <a:ext cx="8520600" cy="4272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Type: 39</a:t>
            </a:r>
            <a:endParaRPr/>
          </a:p>
          <a:p>
            <a:pPr indent="-342900" lvl="0" marL="457200" rtl="0" algn="l">
              <a:spcBef>
                <a:spcPts val="0"/>
              </a:spcBef>
              <a:spcAft>
                <a:spcPts val="0"/>
              </a:spcAft>
              <a:buSzPts val="1800"/>
              <a:buChar char="●"/>
            </a:pPr>
            <a:r>
              <a:rPr lang="en"/>
              <a:t>Data</a:t>
            </a:r>
            <a:endParaRPr/>
          </a:p>
          <a:p>
            <a:pPr indent="-317500" lvl="1" marL="914400" rtl="0" algn="l">
              <a:spcBef>
                <a:spcPts val="0"/>
              </a:spcBef>
              <a:spcAft>
                <a:spcPts val="0"/>
              </a:spcAft>
              <a:buSzPts val="1400"/>
              <a:buChar char="○"/>
            </a:pPr>
            <a:r>
              <a:rPr lang="en"/>
              <a:t>32: channel_id</a:t>
            </a:r>
            <a:endParaRPr/>
          </a:p>
          <a:p>
            <a:pPr indent="-317500" lvl="1" marL="914400" rtl="0" algn="l">
              <a:spcBef>
                <a:spcPts val="0"/>
              </a:spcBef>
              <a:spcAft>
                <a:spcPts val="0"/>
              </a:spcAft>
              <a:buSzPts val="1400"/>
              <a:buChar char="○"/>
            </a:pPr>
            <a:r>
              <a:rPr lang="en"/>
              <a:t>8: fee_satoshis</a:t>
            </a:r>
            <a:endParaRPr/>
          </a:p>
          <a:p>
            <a:pPr indent="-317500" lvl="1" marL="914400" rtl="0" algn="l">
              <a:spcBef>
                <a:spcPts val="0"/>
              </a:spcBef>
              <a:spcAft>
                <a:spcPts val="0"/>
              </a:spcAft>
              <a:buSzPts val="1400"/>
              <a:buChar char="○"/>
            </a:pPr>
            <a:r>
              <a:rPr lang="en"/>
              <a:t>64: signature</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All htlcs must be settled / cleared in the current Commitment Tx</a:t>
            </a:r>
            <a:endParaRPr/>
          </a:p>
          <a:p>
            <a:pPr indent="-342900" lvl="0" marL="457200" rtl="0" algn="l">
              <a:spcBef>
                <a:spcPts val="0"/>
              </a:spcBef>
              <a:spcAft>
                <a:spcPts val="0"/>
              </a:spcAft>
              <a:buSzPts val="1800"/>
              <a:buChar char="●"/>
            </a:pPr>
            <a:r>
              <a:rPr lang="en"/>
              <a:t>If fees of one roundtrip of closing_signed message are equal</a:t>
            </a:r>
            <a:endParaRPr/>
          </a:p>
          <a:p>
            <a:pPr indent="-317500" lvl="1" marL="914400" rtl="0" algn="l">
              <a:spcBef>
                <a:spcPts val="0"/>
              </a:spcBef>
              <a:spcAft>
                <a:spcPts val="0"/>
              </a:spcAft>
              <a:buSzPts val="1400"/>
              <a:buChar char="○"/>
            </a:pPr>
            <a:r>
              <a:rPr lang="en"/>
              <a:t>SHOULD sign and broadcast the closing tx</a:t>
            </a:r>
            <a:endParaRPr/>
          </a:p>
          <a:p>
            <a:pPr indent="-317500" lvl="1" marL="914400" rtl="0" algn="l">
              <a:spcBef>
                <a:spcPts val="0"/>
              </a:spcBef>
              <a:spcAft>
                <a:spcPts val="0"/>
              </a:spcAft>
              <a:buSzPts val="1400"/>
              <a:buChar char="○"/>
            </a:pPr>
            <a:r>
              <a:rPr lang="en"/>
              <a:t>MAY close the connection</a:t>
            </a:r>
            <a:endParaRPr/>
          </a:p>
          <a:p>
            <a:pPr indent="-342900" lvl="0" marL="457200" rtl="0" algn="l">
              <a:spcBef>
                <a:spcPts val="0"/>
              </a:spcBef>
              <a:spcAft>
                <a:spcPts val="0"/>
              </a:spcAft>
              <a:buSzPts val="1800"/>
              <a:buChar char="●"/>
            </a:pPr>
            <a:r>
              <a:rPr lang="en"/>
              <a:t>Fee_satoshis should converge</a:t>
            </a:r>
            <a:endParaRPr/>
          </a:p>
          <a:p>
            <a:pPr indent="-317500" lvl="1" marL="914400" rtl="0" algn="l">
              <a:spcBef>
                <a:spcPts val="0"/>
              </a:spcBef>
              <a:spcAft>
                <a:spcPts val="0"/>
              </a:spcAft>
              <a:buSzPts val="1400"/>
              <a:buChar char="○"/>
            </a:pPr>
            <a:r>
              <a:rPr lang="en"/>
              <a:t>MUST propose a value strictly between received fee_satoshis and previously-sent one.</a:t>
            </a:r>
            <a:endParaRPr/>
          </a:p>
          <a:p>
            <a:pPr indent="-342900" lvl="0" marL="457200" rtl="0" algn="l">
              <a:spcBef>
                <a:spcPts val="0"/>
              </a:spcBef>
              <a:spcAft>
                <a:spcPts val="0"/>
              </a:spcAft>
              <a:buSzPts val="1800"/>
              <a:buChar char="●"/>
            </a:pPr>
            <a:r>
              <a:rPr lang="en"/>
              <a:t>No real risk for DOS as channel partner could fail the channel</a:t>
            </a:r>
            <a:endParaRPr/>
          </a:p>
          <a:p>
            <a:pPr indent="0" lvl="0" marL="0" rtl="0" algn="l">
              <a:spcBef>
                <a:spcPts val="1600"/>
              </a:spcBef>
              <a:spcAft>
                <a:spcPts val="0"/>
              </a:spcAft>
              <a:buNone/>
            </a:pPr>
            <a:r>
              <a:t/>
            </a:r>
            <a:endParaRPr/>
          </a:p>
          <a:p>
            <a:pPr indent="0" lvl="0" marL="45720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3">
                                            <p:txEl>
                                              <p:pRg end="0" st="0"/>
                                            </p:txEl>
                                          </p:spTgt>
                                        </p:tgtEl>
                                        <p:attrNameLst>
                                          <p:attrName>style.visibility</p:attrName>
                                        </p:attrNameLst>
                                      </p:cBhvr>
                                      <p:to>
                                        <p:strVal val="visible"/>
                                      </p:to>
                                    </p:set>
                                    <p:animEffect filter="fade" transition="in">
                                      <p:cBhvr>
                                        <p:cTn dur="1000"/>
                                        <p:tgtEl>
                                          <p:spTgt spid="191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3">
                                            <p:txEl>
                                              <p:pRg end="1" st="1"/>
                                            </p:txEl>
                                          </p:spTgt>
                                        </p:tgtEl>
                                        <p:attrNameLst>
                                          <p:attrName>style.visibility</p:attrName>
                                        </p:attrNameLst>
                                      </p:cBhvr>
                                      <p:to>
                                        <p:strVal val="visible"/>
                                      </p:to>
                                    </p:set>
                                    <p:animEffect filter="fade" transition="in">
                                      <p:cBhvr>
                                        <p:cTn dur="1000"/>
                                        <p:tgtEl>
                                          <p:spTgt spid="191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3">
                                            <p:txEl>
                                              <p:pRg end="2" st="2"/>
                                            </p:txEl>
                                          </p:spTgt>
                                        </p:tgtEl>
                                        <p:attrNameLst>
                                          <p:attrName>style.visibility</p:attrName>
                                        </p:attrNameLst>
                                      </p:cBhvr>
                                      <p:to>
                                        <p:strVal val="visible"/>
                                      </p:to>
                                    </p:set>
                                    <p:animEffect filter="fade" transition="in">
                                      <p:cBhvr>
                                        <p:cTn dur="1000"/>
                                        <p:tgtEl>
                                          <p:spTgt spid="191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3">
                                            <p:txEl>
                                              <p:pRg end="3" st="3"/>
                                            </p:txEl>
                                          </p:spTgt>
                                        </p:tgtEl>
                                        <p:attrNameLst>
                                          <p:attrName>style.visibility</p:attrName>
                                        </p:attrNameLst>
                                      </p:cBhvr>
                                      <p:to>
                                        <p:strVal val="visible"/>
                                      </p:to>
                                    </p:set>
                                    <p:animEffect filter="fade" transition="in">
                                      <p:cBhvr>
                                        <p:cTn dur="1000"/>
                                        <p:tgtEl>
                                          <p:spTgt spid="191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3">
                                            <p:txEl>
                                              <p:pRg end="4" st="4"/>
                                            </p:txEl>
                                          </p:spTgt>
                                        </p:tgtEl>
                                        <p:attrNameLst>
                                          <p:attrName>style.visibility</p:attrName>
                                        </p:attrNameLst>
                                      </p:cBhvr>
                                      <p:to>
                                        <p:strVal val="visible"/>
                                      </p:to>
                                    </p:set>
                                    <p:animEffect filter="fade" transition="in">
                                      <p:cBhvr>
                                        <p:cTn dur="1000"/>
                                        <p:tgtEl>
                                          <p:spTgt spid="191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3">
                                            <p:txEl>
                                              <p:pRg end="5" st="5"/>
                                            </p:txEl>
                                          </p:spTgt>
                                        </p:tgtEl>
                                        <p:attrNameLst>
                                          <p:attrName>style.visibility</p:attrName>
                                        </p:attrNameLst>
                                      </p:cBhvr>
                                      <p:to>
                                        <p:strVal val="visible"/>
                                      </p:to>
                                    </p:set>
                                    <p:animEffect filter="fade" transition="in">
                                      <p:cBhvr>
                                        <p:cTn dur="1000"/>
                                        <p:tgtEl>
                                          <p:spTgt spid="191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3">
                                            <p:txEl>
                                              <p:pRg end="6" st="6"/>
                                            </p:txEl>
                                          </p:spTgt>
                                        </p:tgtEl>
                                        <p:attrNameLst>
                                          <p:attrName>style.visibility</p:attrName>
                                        </p:attrNameLst>
                                      </p:cBhvr>
                                      <p:to>
                                        <p:strVal val="visible"/>
                                      </p:to>
                                    </p:set>
                                    <p:animEffect filter="fade" transition="in">
                                      <p:cBhvr>
                                        <p:cTn dur="1000"/>
                                        <p:tgtEl>
                                          <p:spTgt spid="191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3">
                                            <p:txEl>
                                              <p:pRg end="7" st="7"/>
                                            </p:txEl>
                                          </p:spTgt>
                                        </p:tgtEl>
                                        <p:attrNameLst>
                                          <p:attrName>style.visibility</p:attrName>
                                        </p:attrNameLst>
                                      </p:cBhvr>
                                      <p:to>
                                        <p:strVal val="visible"/>
                                      </p:to>
                                    </p:set>
                                    <p:animEffect filter="fade" transition="in">
                                      <p:cBhvr>
                                        <p:cTn dur="1000"/>
                                        <p:tgtEl>
                                          <p:spTgt spid="191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3">
                                            <p:txEl>
                                              <p:pRg end="8" st="8"/>
                                            </p:txEl>
                                          </p:spTgt>
                                        </p:tgtEl>
                                        <p:attrNameLst>
                                          <p:attrName>style.visibility</p:attrName>
                                        </p:attrNameLst>
                                      </p:cBhvr>
                                      <p:to>
                                        <p:strVal val="visible"/>
                                      </p:to>
                                    </p:set>
                                    <p:animEffect filter="fade" transition="in">
                                      <p:cBhvr>
                                        <p:cTn dur="1000"/>
                                        <p:tgtEl>
                                          <p:spTgt spid="1913">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3">
                                            <p:txEl>
                                              <p:pRg end="9" st="9"/>
                                            </p:txEl>
                                          </p:spTgt>
                                        </p:tgtEl>
                                        <p:attrNameLst>
                                          <p:attrName>style.visibility</p:attrName>
                                        </p:attrNameLst>
                                      </p:cBhvr>
                                      <p:to>
                                        <p:strVal val="visible"/>
                                      </p:to>
                                    </p:set>
                                    <p:animEffect filter="fade" transition="in">
                                      <p:cBhvr>
                                        <p:cTn dur="1000"/>
                                        <p:tgtEl>
                                          <p:spTgt spid="1913">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3">
                                            <p:txEl>
                                              <p:pRg end="10" st="10"/>
                                            </p:txEl>
                                          </p:spTgt>
                                        </p:tgtEl>
                                        <p:attrNameLst>
                                          <p:attrName>style.visibility</p:attrName>
                                        </p:attrNameLst>
                                      </p:cBhvr>
                                      <p:to>
                                        <p:strVal val="visible"/>
                                      </p:to>
                                    </p:set>
                                    <p:animEffect filter="fade" transition="in">
                                      <p:cBhvr>
                                        <p:cTn dur="1000"/>
                                        <p:tgtEl>
                                          <p:spTgt spid="1913">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3">
                                            <p:txEl>
                                              <p:pRg end="11" st="11"/>
                                            </p:txEl>
                                          </p:spTgt>
                                        </p:tgtEl>
                                        <p:attrNameLst>
                                          <p:attrName>style.visibility</p:attrName>
                                        </p:attrNameLst>
                                      </p:cBhvr>
                                      <p:to>
                                        <p:strVal val="visible"/>
                                      </p:to>
                                    </p:set>
                                    <p:animEffect filter="fade" transition="in">
                                      <p:cBhvr>
                                        <p:cTn dur="1000"/>
                                        <p:tgtEl>
                                          <p:spTgt spid="1913">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3">
                                            <p:txEl>
                                              <p:pRg end="12" st="12"/>
                                            </p:txEl>
                                          </p:spTgt>
                                        </p:tgtEl>
                                        <p:attrNameLst>
                                          <p:attrName>style.visibility</p:attrName>
                                        </p:attrNameLst>
                                      </p:cBhvr>
                                      <p:to>
                                        <p:strVal val="visible"/>
                                      </p:to>
                                    </p:set>
                                    <p:animEffect filter="fade" transition="in">
                                      <p:cBhvr>
                                        <p:cTn dur="1000"/>
                                        <p:tgtEl>
                                          <p:spTgt spid="1913">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3">
                                            <p:txEl>
                                              <p:pRg end="13" st="13"/>
                                            </p:txEl>
                                          </p:spTgt>
                                        </p:tgtEl>
                                        <p:attrNameLst>
                                          <p:attrName>style.visibility</p:attrName>
                                        </p:attrNameLst>
                                      </p:cBhvr>
                                      <p:to>
                                        <p:strVal val="visible"/>
                                      </p:to>
                                    </p:set>
                                    <p:animEffect filter="fade" transition="in">
                                      <p:cBhvr>
                                        <p:cTn dur="1000"/>
                                        <p:tgtEl>
                                          <p:spTgt spid="1913">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3">
                                            <p:txEl>
                                              <p:pRg end="14" st="14"/>
                                            </p:txEl>
                                          </p:spTgt>
                                        </p:tgtEl>
                                        <p:attrNameLst>
                                          <p:attrName>style.visibility</p:attrName>
                                        </p:attrNameLst>
                                      </p:cBhvr>
                                      <p:to>
                                        <p:strVal val="visible"/>
                                      </p:to>
                                    </p:set>
                                    <p:animEffect filter="fade" transition="in">
                                      <p:cBhvr>
                                        <p:cTn dur="1000"/>
                                        <p:tgtEl>
                                          <p:spTgt spid="1913">
                                            <p:txEl>
                                              <p:pRg end="14" st="1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7" name="Shape 1917"/>
        <p:cNvGrpSpPr/>
        <p:nvPr/>
      </p:nvGrpSpPr>
      <p:grpSpPr>
        <a:xfrm>
          <a:off x="0" y="0"/>
          <a:ext cx="0" cy="0"/>
          <a:chOff x="0" y="0"/>
          <a:chExt cx="0" cy="0"/>
        </a:xfrm>
      </p:grpSpPr>
      <p:sp>
        <p:nvSpPr>
          <p:cNvPr id="1918" name="Google Shape;1918;p157"/>
          <p:cNvSpPr txBox="1"/>
          <p:nvPr>
            <p:ph type="title"/>
          </p:nvPr>
        </p:nvSpPr>
        <p:spPr>
          <a:xfrm>
            <a:off x="311700" y="45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bad way - Unilateral / Force Close</a:t>
            </a:r>
            <a:endParaRPr/>
          </a:p>
        </p:txBody>
      </p:sp>
      <p:sp>
        <p:nvSpPr>
          <p:cNvPr id="1919" name="Google Shape;1919;p157"/>
          <p:cNvSpPr txBox="1"/>
          <p:nvPr>
            <p:ph idx="1" type="body"/>
          </p:nvPr>
        </p:nvSpPr>
        <p:spPr>
          <a:xfrm>
            <a:off x="311700" y="6868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most recent commitment transaction is pushed to the chain </a:t>
            </a:r>
            <a:endParaRPr/>
          </a:p>
          <a:p>
            <a:pPr indent="-342900" lvl="0" marL="457200" rtl="0" algn="l">
              <a:spcBef>
                <a:spcPts val="0"/>
              </a:spcBef>
              <a:spcAft>
                <a:spcPts val="0"/>
              </a:spcAft>
              <a:buSzPts val="1800"/>
              <a:buChar char="●"/>
            </a:pPr>
            <a:r>
              <a:rPr lang="en"/>
              <a:t>Channel stops immediately to be operational</a:t>
            </a:r>
            <a:endParaRPr/>
          </a:p>
          <a:p>
            <a:pPr indent="-342900" lvl="0" marL="457200" rtl="0" algn="l">
              <a:spcBef>
                <a:spcPts val="0"/>
              </a:spcBef>
              <a:spcAft>
                <a:spcPts val="0"/>
              </a:spcAft>
              <a:buSzPts val="1800"/>
              <a:buChar char="●"/>
            </a:pPr>
            <a:r>
              <a:rPr lang="en"/>
              <a:t>Almost exact channel state is seen on chain </a:t>
            </a:r>
            <a:endParaRPr/>
          </a:p>
          <a:p>
            <a:pPr indent="-317500" lvl="1" marL="914400" rtl="0" algn="l">
              <a:spcBef>
                <a:spcPts val="0"/>
              </a:spcBef>
              <a:spcAft>
                <a:spcPts val="0"/>
              </a:spcAft>
              <a:buSzPts val="1400"/>
              <a:buChar char="○"/>
            </a:pPr>
            <a:r>
              <a:rPr lang="en"/>
              <a:t>Balance</a:t>
            </a:r>
            <a:endParaRPr/>
          </a:p>
          <a:p>
            <a:pPr indent="-317500" lvl="1" marL="914400" rtl="0" algn="l">
              <a:spcBef>
                <a:spcPts val="0"/>
              </a:spcBef>
              <a:spcAft>
                <a:spcPts val="0"/>
              </a:spcAft>
              <a:buSzPts val="1400"/>
              <a:buChar char="○"/>
            </a:pPr>
            <a:r>
              <a:rPr lang="en"/>
              <a:t>All fully committed htlcs in flight whose outputs are higher than dust</a:t>
            </a:r>
            <a:endParaRPr/>
          </a:p>
          <a:p>
            <a:pPr indent="-317500" lvl="2" marL="1371600" rtl="0" algn="l">
              <a:spcBef>
                <a:spcPts val="0"/>
              </a:spcBef>
              <a:spcAft>
                <a:spcPts val="0"/>
              </a:spcAft>
              <a:buSzPts val="1400"/>
              <a:buChar char="■"/>
            </a:pPr>
            <a:r>
              <a:rPr lang="en"/>
              <a:t>Including preimages</a:t>
            </a:r>
            <a:endParaRPr/>
          </a:p>
          <a:p>
            <a:pPr indent="-342900" lvl="0" marL="457200" rtl="0" algn="l">
              <a:spcBef>
                <a:spcPts val="0"/>
              </a:spcBef>
              <a:spcAft>
                <a:spcPts val="0"/>
              </a:spcAft>
              <a:buSzPts val="1800"/>
              <a:buChar char="●"/>
            </a:pPr>
            <a:r>
              <a:rPr lang="en"/>
              <a:t>Spend htlcs with either</a:t>
            </a:r>
            <a:endParaRPr/>
          </a:p>
          <a:p>
            <a:pPr indent="-317500" lvl="1" marL="914400" rtl="0" algn="l">
              <a:spcBef>
                <a:spcPts val="0"/>
              </a:spcBef>
              <a:spcAft>
                <a:spcPts val="0"/>
              </a:spcAft>
              <a:buSzPts val="1400"/>
              <a:buChar char="○"/>
            </a:pPr>
            <a:r>
              <a:rPr lang="en"/>
              <a:t>Htlc - success transactions (assuming knowledge of the preimage)</a:t>
            </a:r>
            <a:endParaRPr/>
          </a:p>
          <a:p>
            <a:pPr indent="-317500" lvl="1" marL="914400" rtl="0" algn="l">
              <a:spcBef>
                <a:spcPts val="0"/>
              </a:spcBef>
              <a:spcAft>
                <a:spcPts val="0"/>
              </a:spcAft>
              <a:buSzPts val="1400"/>
              <a:buChar char="○"/>
            </a:pPr>
            <a:r>
              <a:rPr lang="en"/>
              <a:t>Htlc - timeout transactions</a:t>
            </a:r>
            <a:endParaRPr/>
          </a:p>
          <a:p>
            <a:pPr indent="0" lvl="0" marL="457200" rtl="0" algn="l">
              <a:spcBef>
                <a:spcPts val="1600"/>
              </a:spcBef>
              <a:spcAft>
                <a:spcPts val="1600"/>
              </a:spcAft>
              <a:buNone/>
            </a:pPr>
            <a:r>
              <a:t/>
            </a:r>
            <a:endParaRPr/>
          </a:p>
        </p:txBody>
      </p:sp>
      <p:pic>
        <p:nvPicPr>
          <p:cNvPr id="1920" name="Google Shape;1920;p157"/>
          <p:cNvPicPr preferRelativeResize="0"/>
          <p:nvPr/>
        </p:nvPicPr>
        <p:blipFill>
          <a:blip r:embed="rId3">
            <a:alphaModFix/>
          </a:blip>
          <a:stretch>
            <a:fillRect/>
          </a:stretch>
        </p:blipFill>
        <p:spPr>
          <a:xfrm>
            <a:off x="6785950" y="1165850"/>
            <a:ext cx="2161275" cy="1847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9">
                                            <p:txEl>
                                              <p:pRg end="0" st="0"/>
                                            </p:txEl>
                                          </p:spTgt>
                                        </p:tgtEl>
                                        <p:attrNameLst>
                                          <p:attrName>style.visibility</p:attrName>
                                        </p:attrNameLst>
                                      </p:cBhvr>
                                      <p:to>
                                        <p:strVal val="visible"/>
                                      </p:to>
                                    </p:set>
                                    <p:animEffect filter="fade" transition="in">
                                      <p:cBhvr>
                                        <p:cTn dur="1000"/>
                                        <p:tgtEl>
                                          <p:spTgt spid="19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9">
                                            <p:txEl>
                                              <p:pRg end="1" st="1"/>
                                            </p:txEl>
                                          </p:spTgt>
                                        </p:tgtEl>
                                        <p:attrNameLst>
                                          <p:attrName>style.visibility</p:attrName>
                                        </p:attrNameLst>
                                      </p:cBhvr>
                                      <p:to>
                                        <p:strVal val="visible"/>
                                      </p:to>
                                    </p:set>
                                    <p:animEffect filter="fade" transition="in">
                                      <p:cBhvr>
                                        <p:cTn dur="1000"/>
                                        <p:tgtEl>
                                          <p:spTgt spid="19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9">
                                            <p:txEl>
                                              <p:pRg end="2" st="2"/>
                                            </p:txEl>
                                          </p:spTgt>
                                        </p:tgtEl>
                                        <p:attrNameLst>
                                          <p:attrName>style.visibility</p:attrName>
                                        </p:attrNameLst>
                                      </p:cBhvr>
                                      <p:to>
                                        <p:strVal val="visible"/>
                                      </p:to>
                                    </p:set>
                                    <p:animEffect filter="fade" transition="in">
                                      <p:cBhvr>
                                        <p:cTn dur="1000"/>
                                        <p:tgtEl>
                                          <p:spTgt spid="191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9">
                                            <p:txEl>
                                              <p:pRg end="3" st="3"/>
                                            </p:txEl>
                                          </p:spTgt>
                                        </p:tgtEl>
                                        <p:attrNameLst>
                                          <p:attrName>style.visibility</p:attrName>
                                        </p:attrNameLst>
                                      </p:cBhvr>
                                      <p:to>
                                        <p:strVal val="visible"/>
                                      </p:to>
                                    </p:set>
                                    <p:animEffect filter="fade" transition="in">
                                      <p:cBhvr>
                                        <p:cTn dur="1000"/>
                                        <p:tgtEl>
                                          <p:spTgt spid="191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9">
                                            <p:txEl>
                                              <p:pRg end="4" st="4"/>
                                            </p:txEl>
                                          </p:spTgt>
                                        </p:tgtEl>
                                        <p:attrNameLst>
                                          <p:attrName>style.visibility</p:attrName>
                                        </p:attrNameLst>
                                      </p:cBhvr>
                                      <p:to>
                                        <p:strVal val="visible"/>
                                      </p:to>
                                    </p:set>
                                    <p:animEffect filter="fade" transition="in">
                                      <p:cBhvr>
                                        <p:cTn dur="1000"/>
                                        <p:tgtEl>
                                          <p:spTgt spid="191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9">
                                            <p:txEl>
                                              <p:pRg end="5" st="5"/>
                                            </p:txEl>
                                          </p:spTgt>
                                        </p:tgtEl>
                                        <p:attrNameLst>
                                          <p:attrName>style.visibility</p:attrName>
                                        </p:attrNameLst>
                                      </p:cBhvr>
                                      <p:to>
                                        <p:strVal val="visible"/>
                                      </p:to>
                                    </p:set>
                                    <p:animEffect filter="fade" transition="in">
                                      <p:cBhvr>
                                        <p:cTn dur="1000"/>
                                        <p:tgtEl>
                                          <p:spTgt spid="191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9">
                                            <p:txEl>
                                              <p:pRg end="6" st="6"/>
                                            </p:txEl>
                                          </p:spTgt>
                                        </p:tgtEl>
                                        <p:attrNameLst>
                                          <p:attrName>style.visibility</p:attrName>
                                        </p:attrNameLst>
                                      </p:cBhvr>
                                      <p:to>
                                        <p:strVal val="visible"/>
                                      </p:to>
                                    </p:set>
                                    <p:animEffect filter="fade" transition="in">
                                      <p:cBhvr>
                                        <p:cTn dur="1000"/>
                                        <p:tgtEl>
                                          <p:spTgt spid="191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9">
                                            <p:txEl>
                                              <p:pRg end="7" st="7"/>
                                            </p:txEl>
                                          </p:spTgt>
                                        </p:tgtEl>
                                        <p:attrNameLst>
                                          <p:attrName>style.visibility</p:attrName>
                                        </p:attrNameLst>
                                      </p:cBhvr>
                                      <p:to>
                                        <p:strVal val="visible"/>
                                      </p:to>
                                    </p:set>
                                    <p:animEffect filter="fade" transition="in">
                                      <p:cBhvr>
                                        <p:cTn dur="1000"/>
                                        <p:tgtEl>
                                          <p:spTgt spid="191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9">
                                            <p:txEl>
                                              <p:pRg end="8" st="8"/>
                                            </p:txEl>
                                          </p:spTgt>
                                        </p:tgtEl>
                                        <p:attrNameLst>
                                          <p:attrName>style.visibility</p:attrName>
                                        </p:attrNameLst>
                                      </p:cBhvr>
                                      <p:to>
                                        <p:strVal val="visible"/>
                                      </p:to>
                                    </p:set>
                                    <p:animEffect filter="fade" transition="in">
                                      <p:cBhvr>
                                        <p:cTn dur="1000"/>
                                        <p:tgtEl>
                                          <p:spTgt spid="191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9">
                                            <p:txEl>
                                              <p:pRg end="9" st="9"/>
                                            </p:txEl>
                                          </p:spTgt>
                                        </p:tgtEl>
                                        <p:attrNameLst>
                                          <p:attrName>style.visibility</p:attrName>
                                        </p:attrNameLst>
                                      </p:cBhvr>
                                      <p:to>
                                        <p:strVal val="visible"/>
                                      </p:to>
                                    </p:set>
                                    <p:animEffect filter="fade" transition="in">
                                      <p:cBhvr>
                                        <p:cTn dur="1000"/>
                                        <p:tgtEl>
                                          <p:spTgt spid="1919">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4" name="Shape 1924"/>
        <p:cNvGrpSpPr/>
        <p:nvPr/>
      </p:nvGrpSpPr>
      <p:grpSpPr>
        <a:xfrm>
          <a:off x="0" y="0"/>
          <a:ext cx="0" cy="0"/>
          <a:chOff x="0" y="0"/>
          <a:chExt cx="0" cy="0"/>
        </a:xfrm>
      </p:grpSpPr>
      <p:sp>
        <p:nvSpPr>
          <p:cNvPr id="1925" name="Google Shape;1925;p158"/>
          <p:cNvSpPr txBox="1"/>
          <p:nvPr>
            <p:ph type="title"/>
          </p:nvPr>
        </p:nvSpPr>
        <p:spPr>
          <a:xfrm>
            <a:off x="311700" y="45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ugly way - Revoked Transaction Close</a:t>
            </a:r>
            <a:endParaRPr/>
          </a:p>
        </p:txBody>
      </p:sp>
      <p:sp>
        <p:nvSpPr>
          <p:cNvPr id="1926" name="Google Shape;1926;p158"/>
          <p:cNvSpPr txBox="1"/>
          <p:nvPr>
            <p:ph idx="1" type="body"/>
          </p:nvPr>
        </p:nvSpPr>
        <p:spPr>
          <a:xfrm>
            <a:off x="311700" y="6868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An old commitment transaction was published</a:t>
            </a:r>
            <a:endParaRPr/>
          </a:p>
          <a:p>
            <a:pPr indent="-342900" lvl="0" marL="457200" rtl="0" algn="l">
              <a:spcBef>
                <a:spcPts val="0"/>
              </a:spcBef>
              <a:spcAft>
                <a:spcPts val="0"/>
              </a:spcAft>
              <a:buSzPts val="1800"/>
              <a:buChar char="●"/>
            </a:pPr>
            <a:r>
              <a:rPr lang="en"/>
              <a:t>Revocation </a:t>
            </a:r>
            <a:r>
              <a:rPr lang="en"/>
              <a:t>secrets</a:t>
            </a:r>
            <a:r>
              <a:rPr lang="en"/>
              <a:t> have been shared via revoke_and_ack message</a:t>
            </a:r>
            <a:endParaRPr/>
          </a:p>
          <a:p>
            <a:pPr indent="-317500" lvl="1" marL="914400" rtl="0" algn="l">
              <a:spcBef>
                <a:spcPts val="0"/>
              </a:spcBef>
              <a:spcAft>
                <a:spcPts val="0"/>
              </a:spcAft>
              <a:buSzPts val="1400"/>
              <a:buChar char="○"/>
            </a:pPr>
            <a:r>
              <a:rPr lang="en"/>
              <a:t>We see how in the following 'normal channel operation' part</a:t>
            </a:r>
            <a:endParaRPr/>
          </a:p>
          <a:p>
            <a:pPr indent="-342900" lvl="0" marL="457200" rtl="0" algn="l">
              <a:spcBef>
                <a:spcPts val="0"/>
              </a:spcBef>
              <a:spcAft>
                <a:spcPts val="0"/>
              </a:spcAft>
              <a:buSzPts val="1800"/>
              <a:buChar char="●"/>
            </a:pPr>
            <a:r>
              <a:rPr b="1" lang="en"/>
              <a:t>Other side claims all funds within a time lock</a:t>
            </a:r>
            <a:endParaRPr b="1"/>
          </a:p>
          <a:p>
            <a:pPr indent="-317500" lvl="1" marL="914400" rtl="0" algn="l">
              <a:spcBef>
                <a:spcPts val="0"/>
              </a:spcBef>
              <a:spcAft>
                <a:spcPts val="0"/>
              </a:spcAft>
              <a:buSzPts val="1400"/>
              <a:buChar char="○"/>
            </a:pPr>
            <a:r>
              <a:rPr lang="en"/>
              <a:t>This is the penalty mechanism that incentivises both parties to be honest and not go for the ugly way</a:t>
            </a:r>
            <a:endParaRPr/>
          </a:p>
          <a:p>
            <a:pPr indent="-317500" lvl="1" marL="914400" rtl="0" algn="l">
              <a:spcBef>
                <a:spcPts val="0"/>
              </a:spcBef>
              <a:spcAft>
                <a:spcPts val="0"/>
              </a:spcAft>
              <a:buSzPts val="1400"/>
              <a:buChar char="○"/>
            </a:pPr>
            <a:r>
              <a:rPr lang="en"/>
              <a:t>For the mechanism to work there should always be a channel reserve on channels so that there is actually some penalty to collect.</a:t>
            </a:r>
            <a:endParaRPr/>
          </a:p>
          <a:p>
            <a:pPr indent="-342900" lvl="0" marL="457200" rtl="0" algn="l">
              <a:spcBef>
                <a:spcPts val="0"/>
              </a:spcBef>
              <a:spcAft>
                <a:spcPts val="0"/>
              </a:spcAft>
              <a:buSzPts val="1800"/>
              <a:buChar char="●"/>
            </a:pPr>
            <a:r>
              <a:rPr lang="en"/>
              <a:t>A watching service can help to do so </a:t>
            </a:r>
            <a:endParaRPr/>
          </a:p>
          <a:p>
            <a:pPr indent="-342900" lvl="0" marL="457200" rtl="0" algn="l">
              <a:spcBef>
                <a:spcPts val="0"/>
              </a:spcBef>
              <a:spcAft>
                <a:spcPts val="0"/>
              </a:spcAft>
              <a:buSzPts val="1800"/>
              <a:buChar char="●"/>
            </a:pPr>
            <a:r>
              <a:rPr lang="en"/>
              <a:t>If no claiming with the time lock the breaching party can spend their outputs</a:t>
            </a:r>
            <a:endParaRPr/>
          </a:p>
          <a:p>
            <a:pPr indent="-342900" lvl="0" marL="457200" rtl="0" algn="l">
              <a:spcBef>
                <a:spcPts val="0"/>
              </a:spcBef>
              <a:spcAft>
                <a:spcPts val="0"/>
              </a:spcAft>
              <a:buSzPts val="1800"/>
              <a:buChar char="●"/>
            </a:pPr>
            <a:r>
              <a:rPr lang="en"/>
              <a:t>This case should never </a:t>
            </a:r>
            <a:r>
              <a:rPr lang="en"/>
              <a:t>ocurr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6">
                                            <p:txEl>
                                              <p:pRg end="0" st="0"/>
                                            </p:txEl>
                                          </p:spTgt>
                                        </p:tgtEl>
                                        <p:attrNameLst>
                                          <p:attrName>style.visibility</p:attrName>
                                        </p:attrNameLst>
                                      </p:cBhvr>
                                      <p:to>
                                        <p:strVal val="visible"/>
                                      </p:to>
                                    </p:set>
                                    <p:animEffect filter="fade" transition="in">
                                      <p:cBhvr>
                                        <p:cTn dur="1000"/>
                                        <p:tgtEl>
                                          <p:spTgt spid="192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6">
                                            <p:txEl>
                                              <p:pRg end="1" st="1"/>
                                            </p:txEl>
                                          </p:spTgt>
                                        </p:tgtEl>
                                        <p:attrNameLst>
                                          <p:attrName>style.visibility</p:attrName>
                                        </p:attrNameLst>
                                      </p:cBhvr>
                                      <p:to>
                                        <p:strVal val="visible"/>
                                      </p:to>
                                    </p:set>
                                    <p:animEffect filter="fade" transition="in">
                                      <p:cBhvr>
                                        <p:cTn dur="1000"/>
                                        <p:tgtEl>
                                          <p:spTgt spid="192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6">
                                            <p:txEl>
                                              <p:pRg end="2" st="2"/>
                                            </p:txEl>
                                          </p:spTgt>
                                        </p:tgtEl>
                                        <p:attrNameLst>
                                          <p:attrName>style.visibility</p:attrName>
                                        </p:attrNameLst>
                                      </p:cBhvr>
                                      <p:to>
                                        <p:strVal val="visible"/>
                                      </p:to>
                                    </p:set>
                                    <p:animEffect filter="fade" transition="in">
                                      <p:cBhvr>
                                        <p:cTn dur="1000"/>
                                        <p:tgtEl>
                                          <p:spTgt spid="192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6">
                                            <p:txEl>
                                              <p:pRg end="3" st="3"/>
                                            </p:txEl>
                                          </p:spTgt>
                                        </p:tgtEl>
                                        <p:attrNameLst>
                                          <p:attrName>style.visibility</p:attrName>
                                        </p:attrNameLst>
                                      </p:cBhvr>
                                      <p:to>
                                        <p:strVal val="visible"/>
                                      </p:to>
                                    </p:set>
                                    <p:animEffect filter="fade" transition="in">
                                      <p:cBhvr>
                                        <p:cTn dur="1000"/>
                                        <p:tgtEl>
                                          <p:spTgt spid="192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6">
                                            <p:txEl>
                                              <p:pRg end="4" st="4"/>
                                            </p:txEl>
                                          </p:spTgt>
                                        </p:tgtEl>
                                        <p:attrNameLst>
                                          <p:attrName>style.visibility</p:attrName>
                                        </p:attrNameLst>
                                      </p:cBhvr>
                                      <p:to>
                                        <p:strVal val="visible"/>
                                      </p:to>
                                    </p:set>
                                    <p:animEffect filter="fade" transition="in">
                                      <p:cBhvr>
                                        <p:cTn dur="1000"/>
                                        <p:tgtEl>
                                          <p:spTgt spid="192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6">
                                            <p:txEl>
                                              <p:pRg end="5" st="5"/>
                                            </p:txEl>
                                          </p:spTgt>
                                        </p:tgtEl>
                                        <p:attrNameLst>
                                          <p:attrName>style.visibility</p:attrName>
                                        </p:attrNameLst>
                                      </p:cBhvr>
                                      <p:to>
                                        <p:strVal val="visible"/>
                                      </p:to>
                                    </p:set>
                                    <p:animEffect filter="fade" transition="in">
                                      <p:cBhvr>
                                        <p:cTn dur="1000"/>
                                        <p:tgtEl>
                                          <p:spTgt spid="192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6">
                                            <p:txEl>
                                              <p:pRg end="6" st="6"/>
                                            </p:txEl>
                                          </p:spTgt>
                                        </p:tgtEl>
                                        <p:attrNameLst>
                                          <p:attrName>style.visibility</p:attrName>
                                        </p:attrNameLst>
                                      </p:cBhvr>
                                      <p:to>
                                        <p:strVal val="visible"/>
                                      </p:to>
                                    </p:set>
                                    <p:animEffect filter="fade" transition="in">
                                      <p:cBhvr>
                                        <p:cTn dur="1000"/>
                                        <p:tgtEl>
                                          <p:spTgt spid="192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6">
                                            <p:txEl>
                                              <p:pRg end="7" st="7"/>
                                            </p:txEl>
                                          </p:spTgt>
                                        </p:tgtEl>
                                        <p:attrNameLst>
                                          <p:attrName>style.visibility</p:attrName>
                                        </p:attrNameLst>
                                      </p:cBhvr>
                                      <p:to>
                                        <p:strVal val="visible"/>
                                      </p:to>
                                    </p:set>
                                    <p:animEffect filter="fade" transition="in">
                                      <p:cBhvr>
                                        <p:cTn dur="1000"/>
                                        <p:tgtEl>
                                          <p:spTgt spid="192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6">
                                            <p:txEl>
                                              <p:pRg end="8" st="8"/>
                                            </p:txEl>
                                          </p:spTgt>
                                        </p:tgtEl>
                                        <p:attrNameLst>
                                          <p:attrName>style.visibility</p:attrName>
                                        </p:attrNameLst>
                                      </p:cBhvr>
                                      <p:to>
                                        <p:strVal val="visible"/>
                                      </p:to>
                                    </p:set>
                                    <p:animEffect filter="fade" transition="in">
                                      <p:cBhvr>
                                        <p:cTn dur="1000"/>
                                        <p:tgtEl>
                                          <p:spTgt spid="1926">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0" name="Shape 1930"/>
        <p:cNvGrpSpPr/>
        <p:nvPr/>
      </p:nvGrpSpPr>
      <p:grpSpPr>
        <a:xfrm>
          <a:off x="0" y="0"/>
          <a:ext cx="0" cy="0"/>
          <a:chOff x="0" y="0"/>
          <a:chExt cx="0" cy="0"/>
        </a:xfrm>
      </p:grpSpPr>
      <p:sp>
        <p:nvSpPr>
          <p:cNvPr id="1931" name="Google Shape;1931;p15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Normal operation of a channel</a:t>
            </a:r>
            <a:endParaRPr/>
          </a:p>
        </p:txBody>
      </p:sp>
      <p:sp>
        <p:nvSpPr>
          <p:cNvPr id="1932" name="Google Shape;1932;p15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(Chapter 6c / BOLT 02)</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6" name="Shape 1936"/>
        <p:cNvGrpSpPr/>
        <p:nvPr/>
      </p:nvGrpSpPr>
      <p:grpSpPr>
        <a:xfrm>
          <a:off x="0" y="0"/>
          <a:ext cx="0" cy="0"/>
          <a:chOff x="0" y="0"/>
          <a:chExt cx="0" cy="0"/>
        </a:xfrm>
      </p:grpSpPr>
      <p:sp>
        <p:nvSpPr>
          <p:cNvPr id="1937" name="Google Shape;1937;p16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(Chapter 7c / BOLT 02)</a:t>
            </a:r>
            <a:endParaRPr/>
          </a:p>
        </p:txBody>
      </p:sp>
      <p:pic>
        <p:nvPicPr>
          <p:cNvPr id="1938" name="Google Shape;1938;p160"/>
          <p:cNvPicPr preferRelativeResize="0"/>
          <p:nvPr/>
        </p:nvPicPr>
        <p:blipFill>
          <a:blip r:embed="rId3">
            <a:alphaModFix/>
          </a:blip>
          <a:stretch>
            <a:fillRect/>
          </a:stretch>
        </p:blipFill>
        <p:spPr>
          <a:xfrm>
            <a:off x="0" y="699450"/>
            <a:ext cx="7563074" cy="4231199"/>
          </a:xfrm>
          <a:prstGeom prst="rect">
            <a:avLst/>
          </a:prstGeom>
          <a:noFill/>
          <a:ln>
            <a:noFill/>
          </a:ln>
        </p:spPr>
      </p:pic>
      <p:sp>
        <p:nvSpPr>
          <p:cNvPr id="1939" name="Google Shape;1939;p160"/>
          <p:cNvSpPr txBox="1"/>
          <p:nvPr>
            <p:ph idx="4294967295" type="title"/>
          </p:nvPr>
        </p:nvSpPr>
        <p:spPr>
          <a:xfrm>
            <a:off x="311700" y="45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messages are necessary to operate a channel</a:t>
            </a:r>
            <a:endParaRPr/>
          </a:p>
        </p:txBody>
      </p:sp>
      <p:pic>
        <p:nvPicPr>
          <p:cNvPr id="1940" name="Google Shape;1940;p160"/>
          <p:cNvPicPr preferRelativeResize="0"/>
          <p:nvPr/>
        </p:nvPicPr>
        <p:blipFill>
          <a:blip r:embed="rId3">
            <a:alphaModFix/>
          </a:blip>
          <a:stretch>
            <a:fillRect/>
          </a:stretch>
        </p:blipFill>
        <p:spPr>
          <a:xfrm>
            <a:off x="1580925" y="699450"/>
            <a:ext cx="7563074" cy="4231199"/>
          </a:xfrm>
          <a:prstGeom prst="rect">
            <a:avLst/>
          </a:prstGeom>
          <a:noFill/>
          <a:ln>
            <a:noFill/>
          </a:ln>
        </p:spPr>
      </p:pic>
      <p:pic>
        <p:nvPicPr>
          <p:cNvPr id="1941" name="Google Shape;1941;p160"/>
          <p:cNvPicPr preferRelativeResize="0"/>
          <p:nvPr/>
        </p:nvPicPr>
        <p:blipFill>
          <a:blip r:embed="rId3">
            <a:alphaModFix/>
          </a:blip>
          <a:stretch>
            <a:fillRect/>
          </a:stretch>
        </p:blipFill>
        <p:spPr>
          <a:xfrm>
            <a:off x="542100" y="904275"/>
            <a:ext cx="7020974" cy="3927925"/>
          </a:xfrm>
          <a:prstGeom prst="rect">
            <a:avLst/>
          </a:prstGeom>
          <a:noFill/>
          <a:ln>
            <a:noFill/>
          </a:ln>
        </p:spPr>
      </p:pic>
      <p:pic>
        <p:nvPicPr>
          <p:cNvPr id="1942" name="Google Shape;1942;p160"/>
          <p:cNvPicPr preferRelativeResize="0"/>
          <p:nvPr/>
        </p:nvPicPr>
        <p:blipFill>
          <a:blip r:embed="rId3">
            <a:alphaModFix/>
          </a:blip>
          <a:stretch>
            <a:fillRect/>
          </a:stretch>
        </p:blipFill>
        <p:spPr>
          <a:xfrm>
            <a:off x="875250" y="699450"/>
            <a:ext cx="7487150" cy="4188725"/>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6" name="Shape 1946"/>
        <p:cNvGrpSpPr/>
        <p:nvPr/>
      </p:nvGrpSpPr>
      <p:grpSpPr>
        <a:xfrm>
          <a:off x="0" y="0"/>
          <a:ext cx="0" cy="0"/>
          <a:chOff x="0" y="0"/>
          <a:chExt cx="0" cy="0"/>
        </a:xfrm>
      </p:grpSpPr>
      <p:sp>
        <p:nvSpPr>
          <p:cNvPr id="1947" name="Google Shape;1947;p161"/>
          <p:cNvSpPr txBox="1"/>
          <p:nvPr>
            <p:ph type="title"/>
          </p:nvPr>
        </p:nvSpPr>
        <p:spPr>
          <a:xfrm>
            <a:off x="311700" y="45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5 stages for a htlc to become valid</a:t>
            </a:r>
            <a:endParaRPr/>
          </a:p>
        </p:txBody>
      </p:sp>
      <p:sp>
        <p:nvSpPr>
          <p:cNvPr id="1948" name="Google Shape;1948;p161"/>
          <p:cNvSpPr txBox="1"/>
          <p:nvPr>
            <p:ph idx="1" type="body"/>
          </p:nvPr>
        </p:nvSpPr>
        <p:spPr>
          <a:xfrm>
            <a:off x="311700" y="686875"/>
            <a:ext cx="8520600" cy="199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Alice wants to offer a payment to Bob of 15 mBTC</a:t>
            </a:r>
            <a:endParaRPr/>
          </a:p>
          <a:p>
            <a:pPr indent="-342900" lvl="0" marL="457200" rtl="0" algn="l">
              <a:spcBef>
                <a:spcPts val="1600"/>
              </a:spcBef>
              <a:spcAft>
                <a:spcPts val="0"/>
              </a:spcAft>
              <a:buSzPts val="1800"/>
              <a:buAutoNum type="arabicPeriod"/>
            </a:pPr>
            <a:r>
              <a:rPr lang="en"/>
              <a:t>Pending on the receiver</a:t>
            </a:r>
            <a:endParaRPr/>
          </a:p>
          <a:p>
            <a:pPr indent="-342900" lvl="0" marL="457200" rtl="0" algn="l">
              <a:spcBef>
                <a:spcPts val="0"/>
              </a:spcBef>
              <a:spcAft>
                <a:spcPts val="0"/>
              </a:spcAft>
              <a:buSzPts val="1800"/>
              <a:buAutoNum type="arabicPeriod"/>
            </a:pPr>
            <a:r>
              <a:rPr lang="en"/>
              <a:t>In the receivers latest commitment tx</a:t>
            </a:r>
            <a:endParaRPr/>
          </a:p>
          <a:p>
            <a:pPr indent="-342900" lvl="0" marL="457200" rtl="0" algn="l">
              <a:spcBef>
                <a:spcPts val="0"/>
              </a:spcBef>
              <a:spcAft>
                <a:spcPts val="0"/>
              </a:spcAft>
              <a:buSzPts val="1800"/>
              <a:buAutoNum type="arabicPeriod"/>
            </a:pPr>
            <a:r>
              <a:rPr lang="en"/>
              <a:t>Receivers old commitment tx is revoked, update is pending at the sender</a:t>
            </a:r>
            <a:endParaRPr/>
          </a:p>
          <a:p>
            <a:pPr indent="-342900" lvl="0" marL="457200" rtl="0" algn="l">
              <a:spcBef>
                <a:spcPts val="0"/>
              </a:spcBef>
              <a:spcAft>
                <a:spcPts val="0"/>
              </a:spcAft>
              <a:buSzPts val="1800"/>
              <a:buAutoNum type="arabicPeriod"/>
            </a:pPr>
            <a:r>
              <a:rPr lang="en"/>
              <a:t>In the senders latest commitment tx</a:t>
            </a:r>
            <a:endParaRPr/>
          </a:p>
          <a:p>
            <a:pPr indent="-342900" lvl="0" marL="457200" rtl="0" algn="l">
              <a:spcBef>
                <a:spcPts val="0"/>
              </a:spcBef>
              <a:spcAft>
                <a:spcPts val="0"/>
              </a:spcAft>
              <a:buSzPts val="1800"/>
              <a:buAutoNum type="arabicPeriod"/>
            </a:pPr>
            <a:r>
              <a:rPr lang="en"/>
              <a:t>Senders old commitment tx is revoked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8">
                                            <p:txEl>
                                              <p:pRg end="0" st="0"/>
                                            </p:txEl>
                                          </p:spTgt>
                                        </p:tgtEl>
                                        <p:attrNameLst>
                                          <p:attrName>style.visibility</p:attrName>
                                        </p:attrNameLst>
                                      </p:cBhvr>
                                      <p:to>
                                        <p:strVal val="visible"/>
                                      </p:to>
                                    </p:set>
                                    <p:animEffect filter="fade" transition="in">
                                      <p:cBhvr>
                                        <p:cTn dur="1000"/>
                                        <p:tgtEl>
                                          <p:spTgt spid="194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8">
                                            <p:txEl>
                                              <p:pRg end="1" st="1"/>
                                            </p:txEl>
                                          </p:spTgt>
                                        </p:tgtEl>
                                        <p:attrNameLst>
                                          <p:attrName>style.visibility</p:attrName>
                                        </p:attrNameLst>
                                      </p:cBhvr>
                                      <p:to>
                                        <p:strVal val="visible"/>
                                      </p:to>
                                    </p:set>
                                    <p:animEffect filter="fade" transition="in">
                                      <p:cBhvr>
                                        <p:cTn dur="1000"/>
                                        <p:tgtEl>
                                          <p:spTgt spid="194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8">
                                            <p:txEl>
                                              <p:pRg end="2" st="2"/>
                                            </p:txEl>
                                          </p:spTgt>
                                        </p:tgtEl>
                                        <p:attrNameLst>
                                          <p:attrName>style.visibility</p:attrName>
                                        </p:attrNameLst>
                                      </p:cBhvr>
                                      <p:to>
                                        <p:strVal val="visible"/>
                                      </p:to>
                                    </p:set>
                                    <p:animEffect filter="fade" transition="in">
                                      <p:cBhvr>
                                        <p:cTn dur="1000"/>
                                        <p:tgtEl>
                                          <p:spTgt spid="194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8">
                                            <p:txEl>
                                              <p:pRg end="3" st="3"/>
                                            </p:txEl>
                                          </p:spTgt>
                                        </p:tgtEl>
                                        <p:attrNameLst>
                                          <p:attrName>style.visibility</p:attrName>
                                        </p:attrNameLst>
                                      </p:cBhvr>
                                      <p:to>
                                        <p:strVal val="visible"/>
                                      </p:to>
                                    </p:set>
                                    <p:animEffect filter="fade" transition="in">
                                      <p:cBhvr>
                                        <p:cTn dur="1000"/>
                                        <p:tgtEl>
                                          <p:spTgt spid="194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8">
                                            <p:txEl>
                                              <p:pRg end="4" st="4"/>
                                            </p:txEl>
                                          </p:spTgt>
                                        </p:tgtEl>
                                        <p:attrNameLst>
                                          <p:attrName>style.visibility</p:attrName>
                                        </p:attrNameLst>
                                      </p:cBhvr>
                                      <p:to>
                                        <p:strVal val="visible"/>
                                      </p:to>
                                    </p:set>
                                    <p:animEffect filter="fade" transition="in">
                                      <p:cBhvr>
                                        <p:cTn dur="1000"/>
                                        <p:tgtEl>
                                          <p:spTgt spid="194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8">
                                            <p:txEl>
                                              <p:pRg end="5" st="5"/>
                                            </p:txEl>
                                          </p:spTgt>
                                        </p:tgtEl>
                                        <p:attrNameLst>
                                          <p:attrName>style.visibility</p:attrName>
                                        </p:attrNameLst>
                                      </p:cBhvr>
                                      <p:to>
                                        <p:strVal val="visible"/>
                                      </p:to>
                                    </p:set>
                                    <p:animEffect filter="fade" transition="in">
                                      <p:cBhvr>
                                        <p:cTn dur="1000"/>
                                        <p:tgtEl>
                                          <p:spTgt spid="1948">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2" name="Shape 1952"/>
        <p:cNvGrpSpPr/>
        <p:nvPr/>
      </p:nvGrpSpPr>
      <p:grpSpPr>
        <a:xfrm>
          <a:off x="0" y="0"/>
          <a:ext cx="0" cy="0"/>
          <a:chOff x="0" y="0"/>
          <a:chExt cx="0" cy="0"/>
        </a:xfrm>
      </p:grpSpPr>
      <p:sp>
        <p:nvSpPr>
          <p:cNvPr id="1953" name="Google Shape;1953;p162"/>
          <p:cNvSpPr txBox="1"/>
          <p:nvPr>
            <p:ph type="title"/>
          </p:nvPr>
        </p:nvSpPr>
        <p:spPr>
          <a:xfrm>
            <a:off x="162150" y="45325"/>
            <a:ext cx="867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5 stages for a htlc to become valid</a:t>
            </a:r>
            <a:endParaRPr/>
          </a:p>
        </p:txBody>
      </p:sp>
      <p:sp>
        <p:nvSpPr>
          <p:cNvPr id="1954" name="Google Shape;1954;p162"/>
          <p:cNvSpPr txBox="1"/>
          <p:nvPr>
            <p:ph idx="1" type="body"/>
          </p:nvPr>
        </p:nvSpPr>
        <p:spPr>
          <a:xfrm>
            <a:off x="311700" y="686875"/>
            <a:ext cx="8520600" cy="805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Alice wants to offer a payment to Bob of 15 mBTC</a:t>
            </a:r>
            <a:endParaRPr/>
          </a:p>
        </p:txBody>
      </p:sp>
      <p:sp>
        <p:nvSpPr>
          <p:cNvPr id="1955" name="Google Shape;1955;p162"/>
          <p:cNvSpPr txBox="1"/>
          <p:nvPr/>
        </p:nvSpPr>
        <p:spPr>
          <a:xfrm>
            <a:off x="5692825" y="1111375"/>
            <a:ext cx="3314100" cy="2022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Commitment Transaction 2b (Bob)</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56" name="Google Shape;1956;p162"/>
          <p:cNvSpPr txBox="1"/>
          <p:nvPr/>
        </p:nvSpPr>
        <p:spPr>
          <a:xfrm>
            <a:off x="5790613" y="1476950"/>
            <a:ext cx="2478600" cy="492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Input (100 mBTC)</a:t>
            </a:r>
            <a:endParaRPr/>
          </a:p>
        </p:txBody>
      </p:sp>
      <p:sp>
        <p:nvSpPr>
          <p:cNvPr id="1957" name="Google Shape;1957;p162"/>
          <p:cNvSpPr txBox="1"/>
          <p:nvPr/>
        </p:nvSpPr>
        <p:spPr>
          <a:xfrm>
            <a:off x="5878263" y="2201775"/>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0</a:t>
            </a:r>
            <a:endParaRPr/>
          </a:p>
          <a:p>
            <a:pPr indent="0" lvl="0" marL="0" rtl="0" algn="l">
              <a:spcBef>
                <a:spcPts val="0"/>
              </a:spcBef>
              <a:spcAft>
                <a:spcPts val="0"/>
              </a:spcAft>
              <a:buNone/>
            </a:pPr>
            <a:r>
              <a:rPr lang="en"/>
              <a:t>(80 mBTC)</a:t>
            </a:r>
            <a:endParaRPr/>
          </a:p>
          <a:p>
            <a:pPr indent="0" lvl="0" marL="0" rtl="0" algn="l">
              <a:spcBef>
                <a:spcPts val="0"/>
              </a:spcBef>
              <a:spcAft>
                <a:spcPts val="0"/>
              </a:spcAft>
              <a:buNone/>
            </a:pPr>
            <a:r>
              <a:rPr lang="en"/>
              <a:t>Alice's Key</a:t>
            </a:r>
            <a:endParaRPr/>
          </a:p>
        </p:txBody>
      </p:sp>
      <p:sp>
        <p:nvSpPr>
          <p:cNvPr id="1958" name="Google Shape;1958;p162"/>
          <p:cNvSpPr txBox="1"/>
          <p:nvPr/>
        </p:nvSpPr>
        <p:spPr>
          <a:xfrm>
            <a:off x="7587288" y="2201775"/>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1</a:t>
            </a:r>
            <a:endParaRPr/>
          </a:p>
          <a:p>
            <a:pPr indent="0" lvl="0" marL="0" rtl="0" algn="l">
              <a:spcBef>
                <a:spcPts val="0"/>
              </a:spcBef>
              <a:spcAft>
                <a:spcPts val="0"/>
              </a:spcAft>
              <a:buNone/>
            </a:pPr>
            <a:r>
              <a:rPr lang="en"/>
              <a:t>(20 mBTC)</a:t>
            </a:r>
            <a:endParaRPr/>
          </a:p>
          <a:p>
            <a:pPr indent="0" lvl="0" marL="0" rtl="0" algn="l">
              <a:spcBef>
                <a:spcPts val="0"/>
              </a:spcBef>
              <a:spcAft>
                <a:spcPts val="0"/>
              </a:spcAft>
              <a:buNone/>
            </a:pPr>
            <a:r>
              <a:rPr lang="en"/>
              <a:t>RSMC</a:t>
            </a:r>
            <a:endParaRPr/>
          </a:p>
        </p:txBody>
      </p:sp>
      <p:sp>
        <p:nvSpPr>
          <p:cNvPr id="1959" name="Google Shape;1959;p162"/>
          <p:cNvSpPr txBox="1"/>
          <p:nvPr/>
        </p:nvSpPr>
        <p:spPr>
          <a:xfrm>
            <a:off x="162150" y="1161600"/>
            <a:ext cx="3314100" cy="2022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Commitment Transaction 2a (Alice)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60" name="Google Shape;1960;p162"/>
          <p:cNvSpPr txBox="1"/>
          <p:nvPr/>
        </p:nvSpPr>
        <p:spPr>
          <a:xfrm>
            <a:off x="259938" y="1527175"/>
            <a:ext cx="2478600" cy="492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Input (100 mBTC)</a:t>
            </a:r>
            <a:endParaRPr/>
          </a:p>
        </p:txBody>
      </p:sp>
      <p:sp>
        <p:nvSpPr>
          <p:cNvPr id="1961" name="Google Shape;1961;p162"/>
          <p:cNvSpPr txBox="1"/>
          <p:nvPr/>
        </p:nvSpPr>
        <p:spPr>
          <a:xfrm>
            <a:off x="347588" y="2252000"/>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0</a:t>
            </a:r>
            <a:endParaRPr/>
          </a:p>
          <a:p>
            <a:pPr indent="0" lvl="0" marL="0" rtl="0" algn="l">
              <a:spcBef>
                <a:spcPts val="0"/>
              </a:spcBef>
              <a:spcAft>
                <a:spcPts val="0"/>
              </a:spcAft>
              <a:buNone/>
            </a:pPr>
            <a:r>
              <a:rPr lang="en"/>
              <a:t>(20 mBTC)</a:t>
            </a:r>
            <a:endParaRPr/>
          </a:p>
          <a:p>
            <a:pPr indent="0" lvl="0" marL="0" rtl="0" algn="l">
              <a:spcBef>
                <a:spcPts val="0"/>
              </a:spcBef>
              <a:spcAft>
                <a:spcPts val="0"/>
              </a:spcAft>
              <a:buNone/>
            </a:pPr>
            <a:r>
              <a:rPr lang="en"/>
              <a:t>Bob's Key</a:t>
            </a:r>
            <a:endParaRPr/>
          </a:p>
        </p:txBody>
      </p:sp>
      <p:sp>
        <p:nvSpPr>
          <p:cNvPr id="1962" name="Google Shape;1962;p162"/>
          <p:cNvSpPr txBox="1"/>
          <p:nvPr/>
        </p:nvSpPr>
        <p:spPr>
          <a:xfrm>
            <a:off x="2056613" y="2252000"/>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1</a:t>
            </a:r>
            <a:endParaRPr/>
          </a:p>
          <a:p>
            <a:pPr indent="0" lvl="0" marL="0" rtl="0" algn="l">
              <a:spcBef>
                <a:spcPts val="0"/>
              </a:spcBef>
              <a:spcAft>
                <a:spcPts val="0"/>
              </a:spcAft>
              <a:buNone/>
            </a:pPr>
            <a:r>
              <a:rPr lang="en"/>
              <a:t>(80 mBTC)</a:t>
            </a:r>
            <a:endParaRPr/>
          </a:p>
          <a:p>
            <a:pPr indent="0" lvl="0" marL="0" rtl="0" algn="l">
              <a:spcBef>
                <a:spcPts val="0"/>
              </a:spcBef>
              <a:spcAft>
                <a:spcPts val="0"/>
              </a:spcAft>
              <a:buNone/>
            </a:pPr>
            <a:r>
              <a:rPr lang="en"/>
              <a:t>RSMC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4">
                                            <p:txEl>
                                              <p:pRg end="0" st="0"/>
                                            </p:txEl>
                                          </p:spTgt>
                                        </p:tgtEl>
                                        <p:attrNameLst>
                                          <p:attrName>style.visibility</p:attrName>
                                        </p:attrNameLst>
                                      </p:cBhvr>
                                      <p:to>
                                        <p:strVal val="visible"/>
                                      </p:to>
                                    </p:set>
                                    <p:animEffect filter="fade" transition="in">
                                      <p:cBhvr>
                                        <p:cTn dur="1000"/>
                                        <p:tgtEl>
                                          <p:spTgt spid="1954">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6" name="Shape 1966"/>
        <p:cNvGrpSpPr/>
        <p:nvPr/>
      </p:nvGrpSpPr>
      <p:grpSpPr>
        <a:xfrm>
          <a:off x="0" y="0"/>
          <a:ext cx="0" cy="0"/>
          <a:chOff x="0" y="0"/>
          <a:chExt cx="0" cy="0"/>
        </a:xfrm>
      </p:grpSpPr>
      <p:sp>
        <p:nvSpPr>
          <p:cNvPr id="1967" name="Google Shape;1967;p163"/>
          <p:cNvSpPr txBox="1"/>
          <p:nvPr>
            <p:ph type="title"/>
          </p:nvPr>
        </p:nvSpPr>
        <p:spPr>
          <a:xfrm>
            <a:off x="162150" y="45325"/>
            <a:ext cx="8670300" cy="5727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AutoNum type="arabicPeriod"/>
            </a:pPr>
            <a:r>
              <a:rPr lang="en"/>
              <a:t>Alice sends an update_add_htlc message to Bob</a:t>
            </a:r>
            <a:endParaRPr/>
          </a:p>
        </p:txBody>
      </p:sp>
      <p:sp>
        <p:nvSpPr>
          <p:cNvPr id="1968" name="Google Shape;1968;p163"/>
          <p:cNvSpPr txBox="1"/>
          <p:nvPr/>
        </p:nvSpPr>
        <p:spPr>
          <a:xfrm>
            <a:off x="5692825" y="654175"/>
            <a:ext cx="3314100" cy="2022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Commitment Transaction 2b (Bob)</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69" name="Google Shape;1969;p163"/>
          <p:cNvSpPr txBox="1"/>
          <p:nvPr/>
        </p:nvSpPr>
        <p:spPr>
          <a:xfrm>
            <a:off x="5790613" y="1019750"/>
            <a:ext cx="2478600" cy="492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Input (100 mBTC)</a:t>
            </a:r>
            <a:endParaRPr/>
          </a:p>
        </p:txBody>
      </p:sp>
      <p:sp>
        <p:nvSpPr>
          <p:cNvPr id="1970" name="Google Shape;1970;p163"/>
          <p:cNvSpPr txBox="1"/>
          <p:nvPr/>
        </p:nvSpPr>
        <p:spPr>
          <a:xfrm>
            <a:off x="5878263" y="1744575"/>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0</a:t>
            </a:r>
            <a:endParaRPr/>
          </a:p>
          <a:p>
            <a:pPr indent="0" lvl="0" marL="0" rtl="0" algn="l">
              <a:spcBef>
                <a:spcPts val="0"/>
              </a:spcBef>
              <a:spcAft>
                <a:spcPts val="0"/>
              </a:spcAft>
              <a:buNone/>
            </a:pPr>
            <a:r>
              <a:rPr lang="en"/>
              <a:t>(80 mBTC)</a:t>
            </a:r>
            <a:endParaRPr/>
          </a:p>
          <a:p>
            <a:pPr indent="0" lvl="0" marL="0" rtl="0" algn="l">
              <a:spcBef>
                <a:spcPts val="0"/>
              </a:spcBef>
              <a:spcAft>
                <a:spcPts val="0"/>
              </a:spcAft>
              <a:buNone/>
            </a:pPr>
            <a:r>
              <a:rPr lang="en"/>
              <a:t>Alice's Key</a:t>
            </a:r>
            <a:endParaRPr/>
          </a:p>
        </p:txBody>
      </p:sp>
      <p:sp>
        <p:nvSpPr>
          <p:cNvPr id="1971" name="Google Shape;1971;p163"/>
          <p:cNvSpPr txBox="1"/>
          <p:nvPr/>
        </p:nvSpPr>
        <p:spPr>
          <a:xfrm>
            <a:off x="7587288" y="1744575"/>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1</a:t>
            </a:r>
            <a:endParaRPr/>
          </a:p>
          <a:p>
            <a:pPr indent="0" lvl="0" marL="0" rtl="0" algn="l">
              <a:spcBef>
                <a:spcPts val="0"/>
              </a:spcBef>
              <a:spcAft>
                <a:spcPts val="0"/>
              </a:spcAft>
              <a:buNone/>
            </a:pPr>
            <a:r>
              <a:rPr lang="en"/>
              <a:t>(20 mBTC)</a:t>
            </a:r>
            <a:endParaRPr/>
          </a:p>
          <a:p>
            <a:pPr indent="0" lvl="0" marL="0" rtl="0" algn="l">
              <a:spcBef>
                <a:spcPts val="0"/>
              </a:spcBef>
              <a:spcAft>
                <a:spcPts val="0"/>
              </a:spcAft>
              <a:buNone/>
            </a:pPr>
            <a:r>
              <a:rPr lang="en"/>
              <a:t>RSMC</a:t>
            </a:r>
            <a:endParaRPr/>
          </a:p>
        </p:txBody>
      </p:sp>
      <p:sp>
        <p:nvSpPr>
          <p:cNvPr id="1972" name="Google Shape;1972;p163"/>
          <p:cNvSpPr txBox="1"/>
          <p:nvPr/>
        </p:nvSpPr>
        <p:spPr>
          <a:xfrm>
            <a:off x="162150" y="704400"/>
            <a:ext cx="3314100" cy="2022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Commitment Transaction 2a (Alice)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73" name="Google Shape;1973;p163"/>
          <p:cNvSpPr txBox="1"/>
          <p:nvPr/>
        </p:nvSpPr>
        <p:spPr>
          <a:xfrm>
            <a:off x="259938" y="1069975"/>
            <a:ext cx="2478600" cy="492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Input (100 mBTC)</a:t>
            </a:r>
            <a:endParaRPr/>
          </a:p>
        </p:txBody>
      </p:sp>
      <p:sp>
        <p:nvSpPr>
          <p:cNvPr id="1974" name="Google Shape;1974;p163"/>
          <p:cNvSpPr txBox="1"/>
          <p:nvPr/>
        </p:nvSpPr>
        <p:spPr>
          <a:xfrm>
            <a:off x="347588" y="1794800"/>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0</a:t>
            </a:r>
            <a:endParaRPr/>
          </a:p>
          <a:p>
            <a:pPr indent="0" lvl="0" marL="0" rtl="0" algn="l">
              <a:spcBef>
                <a:spcPts val="0"/>
              </a:spcBef>
              <a:spcAft>
                <a:spcPts val="0"/>
              </a:spcAft>
              <a:buNone/>
            </a:pPr>
            <a:r>
              <a:rPr lang="en"/>
              <a:t>(20 mBTC)</a:t>
            </a:r>
            <a:endParaRPr/>
          </a:p>
          <a:p>
            <a:pPr indent="0" lvl="0" marL="0" rtl="0" algn="l">
              <a:spcBef>
                <a:spcPts val="0"/>
              </a:spcBef>
              <a:spcAft>
                <a:spcPts val="0"/>
              </a:spcAft>
              <a:buNone/>
            </a:pPr>
            <a:r>
              <a:rPr lang="en"/>
              <a:t>Bob's Key</a:t>
            </a:r>
            <a:endParaRPr/>
          </a:p>
        </p:txBody>
      </p:sp>
      <p:sp>
        <p:nvSpPr>
          <p:cNvPr id="1975" name="Google Shape;1975;p163"/>
          <p:cNvSpPr txBox="1"/>
          <p:nvPr/>
        </p:nvSpPr>
        <p:spPr>
          <a:xfrm>
            <a:off x="2056613" y="1794800"/>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1</a:t>
            </a:r>
            <a:endParaRPr/>
          </a:p>
          <a:p>
            <a:pPr indent="0" lvl="0" marL="0" rtl="0" algn="l">
              <a:spcBef>
                <a:spcPts val="0"/>
              </a:spcBef>
              <a:spcAft>
                <a:spcPts val="0"/>
              </a:spcAft>
              <a:buNone/>
            </a:pPr>
            <a:r>
              <a:rPr lang="en"/>
              <a:t>(80 mBTC)</a:t>
            </a:r>
            <a:endParaRPr/>
          </a:p>
          <a:p>
            <a:pPr indent="0" lvl="0" marL="0" rtl="0" algn="l">
              <a:spcBef>
                <a:spcPts val="0"/>
              </a:spcBef>
              <a:spcAft>
                <a:spcPts val="0"/>
              </a:spcAft>
              <a:buNone/>
            </a:pPr>
            <a:r>
              <a:rPr lang="en"/>
              <a:t>RSMC</a:t>
            </a:r>
            <a:endParaRPr/>
          </a:p>
        </p:txBody>
      </p:sp>
      <p:sp>
        <p:nvSpPr>
          <p:cNvPr id="1976" name="Google Shape;1976;p163"/>
          <p:cNvSpPr txBox="1"/>
          <p:nvPr/>
        </p:nvSpPr>
        <p:spPr>
          <a:xfrm>
            <a:off x="4995675" y="2887075"/>
            <a:ext cx="4011300" cy="2022900"/>
          </a:xfrm>
          <a:prstGeom prst="rect">
            <a:avLst/>
          </a:prstGeom>
          <a:solidFill>
            <a:srgbClr val="FF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Commitment Transaction 3b (Bob)</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77" name="Google Shape;1977;p163"/>
          <p:cNvSpPr txBox="1"/>
          <p:nvPr/>
        </p:nvSpPr>
        <p:spPr>
          <a:xfrm>
            <a:off x="5790613" y="3252650"/>
            <a:ext cx="2478600" cy="492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Input (100 mBTC)</a:t>
            </a:r>
            <a:endParaRPr/>
          </a:p>
        </p:txBody>
      </p:sp>
      <p:sp>
        <p:nvSpPr>
          <p:cNvPr id="1978" name="Google Shape;1978;p163"/>
          <p:cNvSpPr txBox="1"/>
          <p:nvPr/>
        </p:nvSpPr>
        <p:spPr>
          <a:xfrm>
            <a:off x="5075163" y="3977475"/>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0</a:t>
            </a:r>
            <a:endParaRPr/>
          </a:p>
          <a:p>
            <a:pPr indent="0" lvl="0" marL="0" rtl="0" algn="l">
              <a:spcBef>
                <a:spcPts val="0"/>
              </a:spcBef>
              <a:spcAft>
                <a:spcPts val="0"/>
              </a:spcAft>
              <a:buNone/>
            </a:pPr>
            <a:r>
              <a:rPr lang="en"/>
              <a:t>(65 mBTC)</a:t>
            </a:r>
            <a:endParaRPr/>
          </a:p>
          <a:p>
            <a:pPr indent="0" lvl="0" marL="0" rtl="0" algn="l">
              <a:spcBef>
                <a:spcPts val="0"/>
              </a:spcBef>
              <a:spcAft>
                <a:spcPts val="0"/>
              </a:spcAft>
              <a:buNone/>
            </a:pPr>
            <a:r>
              <a:rPr lang="en"/>
              <a:t>Alice's Key</a:t>
            </a:r>
            <a:endParaRPr/>
          </a:p>
        </p:txBody>
      </p:sp>
      <p:sp>
        <p:nvSpPr>
          <p:cNvPr id="1979" name="Google Shape;1979;p163"/>
          <p:cNvSpPr txBox="1"/>
          <p:nvPr/>
        </p:nvSpPr>
        <p:spPr>
          <a:xfrm>
            <a:off x="6412738" y="3977475"/>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1</a:t>
            </a:r>
            <a:endParaRPr/>
          </a:p>
          <a:p>
            <a:pPr indent="0" lvl="0" marL="0" rtl="0" algn="l">
              <a:spcBef>
                <a:spcPts val="0"/>
              </a:spcBef>
              <a:spcAft>
                <a:spcPts val="0"/>
              </a:spcAft>
              <a:buNone/>
            </a:pPr>
            <a:r>
              <a:rPr lang="en"/>
              <a:t>(20 mBTC)</a:t>
            </a:r>
            <a:endParaRPr/>
          </a:p>
          <a:p>
            <a:pPr indent="0" lvl="0" marL="0" rtl="0" algn="l">
              <a:spcBef>
                <a:spcPts val="0"/>
              </a:spcBef>
              <a:spcAft>
                <a:spcPts val="0"/>
              </a:spcAft>
              <a:buNone/>
            </a:pPr>
            <a:r>
              <a:rPr lang="en"/>
              <a:t>RSMC</a:t>
            </a:r>
            <a:endParaRPr/>
          </a:p>
        </p:txBody>
      </p:sp>
      <p:sp>
        <p:nvSpPr>
          <p:cNvPr id="1980" name="Google Shape;1980;p163"/>
          <p:cNvSpPr txBox="1"/>
          <p:nvPr/>
        </p:nvSpPr>
        <p:spPr>
          <a:xfrm>
            <a:off x="7750313" y="3977475"/>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2</a:t>
            </a:r>
            <a:endParaRPr/>
          </a:p>
          <a:p>
            <a:pPr indent="0" lvl="0" marL="0" rtl="0" algn="l">
              <a:spcBef>
                <a:spcPts val="0"/>
              </a:spcBef>
              <a:spcAft>
                <a:spcPts val="0"/>
              </a:spcAft>
              <a:buNone/>
            </a:pPr>
            <a:r>
              <a:rPr lang="en"/>
              <a:t>(15 mBTC)</a:t>
            </a:r>
            <a:endParaRPr/>
          </a:p>
          <a:p>
            <a:pPr indent="0" lvl="0" marL="0" rtl="0" algn="l">
              <a:spcBef>
                <a:spcPts val="0"/>
              </a:spcBef>
              <a:spcAft>
                <a:spcPts val="0"/>
              </a:spcAft>
              <a:buNone/>
            </a:pPr>
            <a:r>
              <a:rPr lang="en"/>
              <a:t>HTLC</a:t>
            </a:r>
            <a:endParaRPr/>
          </a:p>
        </p:txBody>
      </p:sp>
      <p:sp>
        <p:nvSpPr>
          <p:cNvPr id="1981" name="Google Shape;1981;p163"/>
          <p:cNvSpPr/>
          <p:nvPr/>
        </p:nvSpPr>
        <p:spPr>
          <a:xfrm rot="3091100">
            <a:off x="4515079" y="2377638"/>
            <a:ext cx="708220" cy="177008"/>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63"/>
          <p:cNvSpPr txBox="1"/>
          <p:nvPr/>
        </p:nvSpPr>
        <p:spPr>
          <a:xfrm>
            <a:off x="3943950" y="1794800"/>
            <a:ext cx="1106700" cy="4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unsigned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payment channel is a 2-2 multisig Address together with some (smart?) contract</a:t>
            </a:r>
            <a:endParaRPr/>
          </a:p>
        </p:txBody>
      </p:sp>
      <p:sp>
        <p:nvSpPr>
          <p:cNvPr id="257" name="Google Shape;257;p38"/>
          <p:cNvSpPr txBox="1"/>
          <p:nvPr>
            <p:ph idx="1" type="body"/>
          </p:nvPr>
        </p:nvSpPr>
        <p:spPr>
          <a:xfrm>
            <a:off x="311625" y="14572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A 2-2 multisig Address means that the output script of a transaction requires 2 keys in order to be able to spend the transaction</a:t>
            </a:r>
            <a:endParaRPr/>
          </a:p>
          <a:p>
            <a:pPr indent="-342900" lvl="0" marL="457200" marR="0" rtl="0" algn="l">
              <a:lnSpc>
                <a:spcPct val="115000"/>
              </a:lnSpc>
              <a:spcBef>
                <a:spcPts val="0"/>
              </a:spcBef>
              <a:spcAft>
                <a:spcPts val="0"/>
              </a:spcAft>
              <a:buSzPts val="1800"/>
              <a:buChar char="●"/>
            </a:pPr>
            <a:r>
              <a:rPr lang="en"/>
              <a:t>It is a form of Pay to Script Hash</a:t>
            </a:r>
            <a:endParaRPr/>
          </a:p>
          <a:p>
            <a:pPr indent="-317500" lvl="1" marL="914400" marR="0" rtl="0" algn="l">
              <a:lnSpc>
                <a:spcPct val="115000"/>
              </a:lnSpc>
              <a:spcBef>
                <a:spcPts val="0"/>
              </a:spcBef>
              <a:spcAft>
                <a:spcPts val="0"/>
              </a:spcAft>
              <a:buSzPts val="1400"/>
              <a:buChar char="○"/>
            </a:pPr>
            <a:r>
              <a:rPr lang="en"/>
              <a:t>scriptPubKey (OUTPUT): OP_HASH160 &lt;scriptHash&gt; OP_EQUAL</a:t>
            </a:r>
            <a:endParaRPr/>
          </a:p>
          <a:p>
            <a:pPr indent="-317500" lvl="1" marL="914400" marR="0" rtl="0" algn="l">
              <a:lnSpc>
                <a:spcPct val="115000"/>
              </a:lnSpc>
              <a:spcBef>
                <a:spcPts val="0"/>
              </a:spcBef>
              <a:spcAft>
                <a:spcPts val="0"/>
              </a:spcAft>
              <a:buSzPts val="1400"/>
              <a:buChar char="○"/>
            </a:pPr>
            <a:r>
              <a:rPr lang="en"/>
              <a:t>scriptSig (INPUT): ...&lt;signatures&gt;... &lt;serialized script&gt;</a:t>
            </a:r>
            <a:endParaRPr/>
          </a:p>
          <a:p>
            <a:pPr indent="-342900" lvl="0" marL="457200" marR="0" rtl="0" algn="l">
              <a:lnSpc>
                <a:spcPct val="115000"/>
              </a:lnSpc>
              <a:spcBef>
                <a:spcPts val="0"/>
              </a:spcBef>
              <a:spcAft>
                <a:spcPts val="0"/>
              </a:spcAft>
              <a:buSzPts val="1800"/>
              <a:buChar char="●"/>
            </a:pPr>
            <a:r>
              <a:rPr lang="en"/>
              <a:t>Case of a m-of-n multi-signature </a:t>
            </a:r>
            <a:endParaRPr/>
          </a:p>
          <a:p>
            <a:pPr indent="-317500" lvl="1" marL="914400" marR="0" rtl="0" algn="l">
              <a:lnSpc>
                <a:spcPct val="115000"/>
              </a:lnSpc>
              <a:spcBef>
                <a:spcPts val="0"/>
              </a:spcBef>
              <a:spcAft>
                <a:spcPts val="0"/>
              </a:spcAft>
              <a:buSzPts val="1400"/>
              <a:buChar char="○"/>
            </a:pPr>
            <a:r>
              <a:rPr lang="en"/>
              <a:t>The OUTPUT script (scriptPubKey) as above</a:t>
            </a:r>
            <a:endParaRPr/>
          </a:p>
          <a:p>
            <a:pPr indent="-317500" lvl="2" marL="1371600" marR="0" rtl="0" algn="l">
              <a:lnSpc>
                <a:spcPct val="115000"/>
              </a:lnSpc>
              <a:spcBef>
                <a:spcPts val="0"/>
              </a:spcBef>
              <a:spcAft>
                <a:spcPts val="0"/>
              </a:spcAft>
              <a:buSzPts val="1400"/>
              <a:buChar char="■"/>
            </a:pPr>
            <a:r>
              <a:rPr lang="en"/>
              <a:t>OP_HASH160 &lt;scriptHash&gt; OP_EQUAL</a:t>
            </a:r>
            <a:endParaRPr/>
          </a:p>
          <a:p>
            <a:pPr indent="-317500" lvl="1" marL="914400" marR="0" rtl="0" algn="l">
              <a:lnSpc>
                <a:spcPct val="115000"/>
              </a:lnSpc>
              <a:spcBef>
                <a:spcPts val="0"/>
              </a:spcBef>
              <a:spcAft>
                <a:spcPts val="0"/>
              </a:spcAft>
              <a:buSzPts val="1400"/>
              <a:buChar char="○"/>
            </a:pPr>
            <a:r>
              <a:rPr lang="en"/>
              <a:t>The INPUT Script to spend the scriptPubKey looks like this:</a:t>
            </a:r>
            <a:endParaRPr/>
          </a:p>
          <a:p>
            <a:pPr indent="-317500" lvl="2" marL="1371600" marR="0" rtl="0" algn="l">
              <a:lnSpc>
                <a:spcPct val="115000"/>
              </a:lnSpc>
              <a:spcBef>
                <a:spcPts val="0"/>
              </a:spcBef>
              <a:spcAft>
                <a:spcPts val="0"/>
              </a:spcAft>
              <a:buSzPts val="1400"/>
              <a:buChar char="■"/>
            </a:pPr>
            <a:r>
              <a:rPr lang="en"/>
              <a:t>scriptSig: 0 &lt;sig1&gt;...&lt;serialized script&gt;</a:t>
            </a:r>
            <a:endParaRPr/>
          </a:p>
          <a:p>
            <a:pPr indent="-317500" lvl="2" marL="1371600" marR="0" rtl="0" algn="l">
              <a:lnSpc>
                <a:spcPct val="115000"/>
              </a:lnSpc>
              <a:spcBef>
                <a:spcPts val="0"/>
              </a:spcBef>
              <a:spcAft>
                <a:spcPts val="0"/>
              </a:spcAft>
              <a:buSzPts val="1400"/>
              <a:buChar char="■"/>
            </a:pPr>
            <a:r>
              <a:rPr lang="en"/>
              <a:t>Script: OP_m &lt;pubKey1&gt; … OP_n OP_CHECKMULTISIG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0" st="0"/>
                                            </p:txEl>
                                          </p:spTgt>
                                        </p:tgtEl>
                                        <p:attrNameLst>
                                          <p:attrName>style.visibility</p:attrName>
                                        </p:attrNameLst>
                                      </p:cBhvr>
                                      <p:to>
                                        <p:strVal val="visible"/>
                                      </p:to>
                                    </p:set>
                                    <p:animEffect filter="fade" transition="in">
                                      <p:cBhvr>
                                        <p:cTn dur="1000"/>
                                        <p:tgtEl>
                                          <p:spTgt spid="2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1" st="1"/>
                                            </p:txEl>
                                          </p:spTgt>
                                        </p:tgtEl>
                                        <p:attrNameLst>
                                          <p:attrName>style.visibility</p:attrName>
                                        </p:attrNameLst>
                                      </p:cBhvr>
                                      <p:to>
                                        <p:strVal val="visible"/>
                                      </p:to>
                                    </p:set>
                                    <p:animEffect filter="fade" transition="in">
                                      <p:cBhvr>
                                        <p:cTn dur="1000"/>
                                        <p:tgtEl>
                                          <p:spTgt spid="2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2" st="2"/>
                                            </p:txEl>
                                          </p:spTgt>
                                        </p:tgtEl>
                                        <p:attrNameLst>
                                          <p:attrName>style.visibility</p:attrName>
                                        </p:attrNameLst>
                                      </p:cBhvr>
                                      <p:to>
                                        <p:strVal val="visible"/>
                                      </p:to>
                                    </p:set>
                                    <p:animEffect filter="fade" transition="in">
                                      <p:cBhvr>
                                        <p:cTn dur="1000"/>
                                        <p:tgtEl>
                                          <p:spTgt spid="25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3" st="3"/>
                                            </p:txEl>
                                          </p:spTgt>
                                        </p:tgtEl>
                                        <p:attrNameLst>
                                          <p:attrName>style.visibility</p:attrName>
                                        </p:attrNameLst>
                                      </p:cBhvr>
                                      <p:to>
                                        <p:strVal val="visible"/>
                                      </p:to>
                                    </p:set>
                                    <p:animEffect filter="fade" transition="in">
                                      <p:cBhvr>
                                        <p:cTn dur="1000"/>
                                        <p:tgtEl>
                                          <p:spTgt spid="25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4" st="4"/>
                                            </p:txEl>
                                          </p:spTgt>
                                        </p:tgtEl>
                                        <p:attrNameLst>
                                          <p:attrName>style.visibility</p:attrName>
                                        </p:attrNameLst>
                                      </p:cBhvr>
                                      <p:to>
                                        <p:strVal val="visible"/>
                                      </p:to>
                                    </p:set>
                                    <p:animEffect filter="fade" transition="in">
                                      <p:cBhvr>
                                        <p:cTn dur="1000"/>
                                        <p:tgtEl>
                                          <p:spTgt spid="25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5" st="5"/>
                                            </p:txEl>
                                          </p:spTgt>
                                        </p:tgtEl>
                                        <p:attrNameLst>
                                          <p:attrName>style.visibility</p:attrName>
                                        </p:attrNameLst>
                                      </p:cBhvr>
                                      <p:to>
                                        <p:strVal val="visible"/>
                                      </p:to>
                                    </p:set>
                                    <p:animEffect filter="fade" transition="in">
                                      <p:cBhvr>
                                        <p:cTn dur="1000"/>
                                        <p:tgtEl>
                                          <p:spTgt spid="25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6" st="6"/>
                                            </p:txEl>
                                          </p:spTgt>
                                        </p:tgtEl>
                                        <p:attrNameLst>
                                          <p:attrName>style.visibility</p:attrName>
                                        </p:attrNameLst>
                                      </p:cBhvr>
                                      <p:to>
                                        <p:strVal val="visible"/>
                                      </p:to>
                                    </p:set>
                                    <p:animEffect filter="fade" transition="in">
                                      <p:cBhvr>
                                        <p:cTn dur="1000"/>
                                        <p:tgtEl>
                                          <p:spTgt spid="25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7" st="7"/>
                                            </p:txEl>
                                          </p:spTgt>
                                        </p:tgtEl>
                                        <p:attrNameLst>
                                          <p:attrName>style.visibility</p:attrName>
                                        </p:attrNameLst>
                                      </p:cBhvr>
                                      <p:to>
                                        <p:strVal val="visible"/>
                                      </p:to>
                                    </p:set>
                                    <p:animEffect filter="fade" transition="in">
                                      <p:cBhvr>
                                        <p:cTn dur="1000"/>
                                        <p:tgtEl>
                                          <p:spTgt spid="25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8" st="8"/>
                                            </p:txEl>
                                          </p:spTgt>
                                        </p:tgtEl>
                                        <p:attrNameLst>
                                          <p:attrName>style.visibility</p:attrName>
                                        </p:attrNameLst>
                                      </p:cBhvr>
                                      <p:to>
                                        <p:strVal val="visible"/>
                                      </p:to>
                                    </p:set>
                                    <p:animEffect filter="fade" transition="in">
                                      <p:cBhvr>
                                        <p:cTn dur="1000"/>
                                        <p:tgtEl>
                                          <p:spTgt spid="25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9" st="9"/>
                                            </p:txEl>
                                          </p:spTgt>
                                        </p:tgtEl>
                                        <p:attrNameLst>
                                          <p:attrName>style.visibility</p:attrName>
                                        </p:attrNameLst>
                                      </p:cBhvr>
                                      <p:to>
                                        <p:strVal val="visible"/>
                                      </p:to>
                                    </p:set>
                                    <p:animEffect filter="fade" transition="in">
                                      <p:cBhvr>
                                        <p:cTn dur="1000"/>
                                        <p:tgtEl>
                                          <p:spTgt spid="257">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6" name="Shape 1986"/>
        <p:cNvGrpSpPr/>
        <p:nvPr/>
      </p:nvGrpSpPr>
      <p:grpSpPr>
        <a:xfrm>
          <a:off x="0" y="0"/>
          <a:ext cx="0" cy="0"/>
          <a:chOff x="0" y="0"/>
          <a:chExt cx="0" cy="0"/>
        </a:xfrm>
      </p:grpSpPr>
      <p:sp>
        <p:nvSpPr>
          <p:cNvPr id="1987" name="Google Shape;1987;p164"/>
          <p:cNvSpPr txBox="1"/>
          <p:nvPr>
            <p:ph type="title"/>
          </p:nvPr>
        </p:nvSpPr>
        <p:spPr>
          <a:xfrm>
            <a:off x="132800" y="45325"/>
            <a:ext cx="8699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Alice sends a commitment_signed message to Bob</a:t>
            </a:r>
            <a:endParaRPr/>
          </a:p>
        </p:txBody>
      </p:sp>
      <p:sp>
        <p:nvSpPr>
          <p:cNvPr id="1988" name="Google Shape;1988;p164"/>
          <p:cNvSpPr txBox="1"/>
          <p:nvPr/>
        </p:nvSpPr>
        <p:spPr>
          <a:xfrm>
            <a:off x="5692825" y="654175"/>
            <a:ext cx="3314100" cy="2022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Commitment Transaction 2b (Bob)</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89" name="Google Shape;1989;p164"/>
          <p:cNvSpPr txBox="1"/>
          <p:nvPr/>
        </p:nvSpPr>
        <p:spPr>
          <a:xfrm>
            <a:off x="5790613" y="1019750"/>
            <a:ext cx="2478600" cy="492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Input (100 mBTC)</a:t>
            </a:r>
            <a:endParaRPr/>
          </a:p>
        </p:txBody>
      </p:sp>
      <p:sp>
        <p:nvSpPr>
          <p:cNvPr id="1990" name="Google Shape;1990;p164"/>
          <p:cNvSpPr txBox="1"/>
          <p:nvPr/>
        </p:nvSpPr>
        <p:spPr>
          <a:xfrm>
            <a:off x="5878263" y="1744575"/>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0</a:t>
            </a:r>
            <a:endParaRPr/>
          </a:p>
          <a:p>
            <a:pPr indent="0" lvl="0" marL="0" rtl="0" algn="l">
              <a:spcBef>
                <a:spcPts val="0"/>
              </a:spcBef>
              <a:spcAft>
                <a:spcPts val="0"/>
              </a:spcAft>
              <a:buNone/>
            </a:pPr>
            <a:r>
              <a:rPr lang="en"/>
              <a:t>(80 mBTC)</a:t>
            </a:r>
            <a:endParaRPr/>
          </a:p>
          <a:p>
            <a:pPr indent="0" lvl="0" marL="0" rtl="0" algn="l">
              <a:spcBef>
                <a:spcPts val="0"/>
              </a:spcBef>
              <a:spcAft>
                <a:spcPts val="0"/>
              </a:spcAft>
              <a:buNone/>
            </a:pPr>
            <a:r>
              <a:rPr lang="en"/>
              <a:t>Alice's Key</a:t>
            </a:r>
            <a:endParaRPr/>
          </a:p>
        </p:txBody>
      </p:sp>
      <p:sp>
        <p:nvSpPr>
          <p:cNvPr id="1991" name="Google Shape;1991;p164"/>
          <p:cNvSpPr txBox="1"/>
          <p:nvPr/>
        </p:nvSpPr>
        <p:spPr>
          <a:xfrm>
            <a:off x="7587288" y="1744575"/>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1</a:t>
            </a:r>
            <a:endParaRPr/>
          </a:p>
          <a:p>
            <a:pPr indent="0" lvl="0" marL="0" rtl="0" algn="l">
              <a:spcBef>
                <a:spcPts val="0"/>
              </a:spcBef>
              <a:spcAft>
                <a:spcPts val="0"/>
              </a:spcAft>
              <a:buNone/>
            </a:pPr>
            <a:r>
              <a:rPr lang="en"/>
              <a:t>(20 mBTC)</a:t>
            </a:r>
            <a:endParaRPr/>
          </a:p>
          <a:p>
            <a:pPr indent="0" lvl="0" marL="0" rtl="0" algn="l">
              <a:spcBef>
                <a:spcPts val="0"/>
              </a:spcBef>
              <a:spcAft>
                <a:spcPts val="0"/>
              </a:spcAft>
              <a:buNone/>
            </a:pPr>
            <a:r>
              <a:rPr lang="en"/>
              <a:t>RSMC</a:t>
            </a:r>
            <a:endParaRPr/>
          </a:p>
        </p:txBody>
      </p:sp>
      <p:sp>
        <p:nvSpPr>
          <p:cNvPr id="1992" name="Google Shape;1992;p164"/>
          <p:cNvSpPr txBox="1"/>
          <p:nvPr/>
        </p:nvSpPr>
        <p:spPr>
          <a:xfrm>
            <a:off x="162150" y="704400"/>
            <a:ext cx="3314100" cy="2022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Commitment Transaction 2a (Alice)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93" name="Google Shape;1993;p164"/>
          <p:cNvSpPr txBox="1"/>
          <p:nvPr/>
        </p:nvSpPr>
        <p:spPr>
          <a:xfrm>
            <a:off x="259938" y="1069975"/>
            <a:ext cx="2478600" cy="492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Input (100 mBTC)</a:t>
            </a:r>
            <a:endParaRPr/>
          </a:p>
        </p:txBody>
      </p:sp>
      <p:sp>
        <p:nvSpPr>
          <p:cNvPr id="1994" name="Google Shape;1994;p164"/>
          <p:cNvSpPr txBox="1"/>
          <p:nvPr/>
        </p:nvSpPr>
        <p:spPr>
          <a:xfrm>
            <a:off x="347588" y="1794800"/>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0</a:t>
            </a:r>
            <a:endParaRPr/>
          </a:p>
          <a:p>
            <a:pPr indent="0" lvl="0" marL="0" rtl="0" algn="l">
              <a:spcBef>
                <a:spcPts val="0"/>
              </a:spcBef>
              <a:spcAft>
                <a:spcPts val="0"/>
              </a:spcAft>
              <a:buNone/>
            </a:pPr>
            <a:r>
              <a:rPr lang="en"/>
              <a:t>(20 mBTC)</a:t>
            </a:r>
            <a:endParaRPr/>
          </a:p>
          <a:p>
            <a:pPr indent="0" lvl="0" marL="0" rtl="0" algn="l">
              <a:spcBef>
                <a:spcPts val="0"/>
              </a:spcBef>
              <a:spcAft>
                <a:spcPts val="0"/>
              </a:spcAft>
              <a:buNone/>
            </a:pPr>
            <a:r>
              <a:rPr lang="en"/>
              <a:t>Bob's Key</a:t>
            </a:r>
            <a:endParaRPr/>
          </a:p>
        </p:txBody>
      </p:sp>
      <p:sp>
        <p:nvSpPr>
          <p:cNvPr id="1995" name="Google Shape;1995;p164"/>
          <p:cNvSpPr txBox="1"/>
          <p:nvPr/>
        </p:nvSpPr>
        <p:spPr>
          <a:xfrm>
            <a:off x="2056613" y="1794800"/>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1</a:t>
            </a:r>
            <a:endParaRPr/>
          </a:p>
          <a:p>
            <a:pPr indent="0" lvl="0" marL="0" rtl="0" algn="l">
              <a:spcBef>
                <a:spcPts val="0"/>
              </a:spcBef>
              <a:spcAft>
                <a:spcPts val="0"/>
              </a:spcAft>
              <a:buNone/>
            </a:pPr>
            <a:r>
              <a:rPr lang="en"/>
              <a:t>(80 mBTC)</a:t>
            </a:r>
            <a:endParaRPr/>
          </a:p>
          <a:p>
            <a:pPr indent="0" lvl="0" marL="0" rtl="0" algn="l">
              <a:spcBef>
                <a:spcPts val="0"/>
              </a:spcBef>
              <a:spcAft>
                <a:spcPts val="0"/>
              </a:spcAft>
              <a:buNone/>
            </a:pPr>
            <a:r>
              <a:rPr lang="en"/>
              <a:t>RSMC</a:t>
            </a:r>
            <a:endParaRPr/>
          </a:p>
        </p:txBody>
      </p:sp>
      <p:sp>
        <p:nvSpPr>
          <p:cNvPr id="1996" name="Google Shape;1996;p164"/>
          <p:cNvSpPr txBox="1"/>
          <p:nvPr/>
        </p:nvSpPr>
        <p:spPr>
          <a:xfrm>
            <a:off x="4995675" y="2887075"/>
            <a:ext cx="4011300" cy="2022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Commitment Transaction 3b (Bob)</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97" name="Google Shape;1997;p164"/>
          <p:cNvSpPr txBox="1"/>
          <p:nvPr/>
        </p:nvSpPr>
        <p:spPr>
          <a:xfrm>
            <a:off x="5790613" y="3252650"/>
            <a:ext cx="2478600" cy="492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Input (100 mBTC)</a:t>
            </a:r>
            <a:endParaRPr/>
          </a:p>
        </p:txBody>
      </p:sp>
      <p:sp>
        <p:nvSpPr>
          <p:cNvPr id="1998" name="Google Shape;1998;p164"/>
          <p:cNvSpPr txBox="1"/>
          <p:nvPr/>
        </p:nvSpPr>
        <p:spPr>
          <a:xfrm>
            <a:off x="5075163" y="3977475"/>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0</a:t>
            </a:r>
            <a:endParaRPr/>
          </a:p>
          <a:p>
            <a:pPr indent="0" lvl="0" marL="0" rtl="0" algn="l">
              <a:spcBef>
                <a:spcPts val="0"/>
              </a:spcBef>
              <a:spcAft>
                <a:spcPts val="0"/>
              </a:spcAft>
              <a:buNone/>
            </a:pPr>
            <a:r>
              <a:rPr lang="en"/>
              <a:t>(65 mBTC)</a:t>
            </a:r>
            <a:endParaRPr/>
          </a:p>
          <a:p>
            <a:pPr indent="0" lvl="0" marL="0" rtl="0" algn="l">
              <a:spcBef>
                <a:spcPts val="0"/>
              </a:spcBef>
              <a:spcAft>
                <a:spcPts val="0"/>
              </a:spcAft>
              <a:buNone/>
            </a:pPr>
            <a:r>
              <a:rPr lang="en"/>
              <a:t>Alice's Key</a:t>
            </a:r>
            <a:endParaRPr/>
          </a:p>
        </p:txBody>
      </p:sp>
      <p:sp>
        <p:nvSpPr>
          <p:cNvPr id="1999" name="Google Shape;1999;p164"/>
          <p:cNvSpPr txBox="1"/>
          <p:nvPr/>
        </p:nvSpPr>
        <p:spPr>
          <a:xfrm>
            <a:off x="6412738" y="3977475"/>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1</a:t>
            </a:r>
            <a:endParaRPr/>
          </a:p>
          <a:p>
            <a:pPr indent="0" lvl="0" marL="0" rtl="0" algn="l">
              <a:spcBef>
                <a:spcPts val="0"/>
              </a:spcBef>
              <a:spcAft>
                <a:spcPts val="0"/>
              </a:spcAft>
              <a:buNone/>
            </a:pPr>
            <a:r>
              <a:rPr lang="en"/>
              <a:t>(20 mBTC)</a:t>
            </a:r>
            <a:endParaRPr/>
          </a:p>
          <a:p>
            <a:pPr indent="0" lvl="0" marL="0" rtl="0" algn="l">
              <a:spcBef>
                <a:spcPts val="0"/>
              </a:spcBef>
              <a:spcAft>
                <a:spcPts val="0"/>
              </a:spcAft>
              <a:buNone/>
            </a:pPr>
            <a:r>
              <a:rPr lang="en"/>
              <a:t>RSMC</a:t>
            </a:r>
            <a:endParaRPr/>
          </a:p>
        </p:txBody>
      </p:sp>
      <p:sp>
        <p:nvSpPr>
          <p:cNvPr id="2000" name="Google Shape;2000;p164"/>
          <p:cNvSpPr txBox="1"/>
          <p:nvPr/>
        </p:nvSpPr>
        <p:spPr>
          <a:xfrm>
            <a:off x="7750313" y="3977475"/>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2</a:t>
            </a:r>
            <a:endParaRPr/>
          </a:p>
          <a:p>
            <a:pPr indent="0" lvl="0" marL="0" rtl="0" algn="l">
              <a:spcBef>
                <a:spcPts val="0"/>
              </a:spcBef>
              <a:spcAft>
                <a:spcPts val="0"/>
              </a:spcAft>
              <a:buNone/>
            </a:pPr>
            <a:r>
              <a:rPr lang="en"/>
              <a:t>(15 mBTC)</a:t>
            </a:r>
            <a:endParaRPr/>
          </a:p>
          <a:p>
            <a:pPr indent="0" lvl="0" marL="0" rtl="0" algn="l">
              <a:spcBef>
                <a:spcPts val="0"/>
              </a:spcBef>
              <a:spcAft>
                <a:spcPts val="0"/>
              </a:spcAft>
              <a:buNone/>
            </a:pPr>
            <a:r>
              <a:rPr lang="en"/>
              <a:t>HTLC</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4" name="Shape 2004"/>
        <p:cNvGrpSpPr/>
        <p:nvPr/>
      </p:nvGrpSpPr>
      <p:grpSpPr>
        <a:xfrm>
          <a:off x="0" y="0"/>
          <a:ext cx="0" cy="0"/>
          <a:chOff x="0" y="0"/>
          <a:chExt cx="0" cy="0"/>
        </a:xfrm>
      </p:grpSpPr>
      <p:sp>
        <p:nvSpPr>
          <p:cNvPr id="2005" name="Google Shape;2005;p165"/>
          <p:cNvSpPr txBox="1"/>
          <p:nvPr>
            <p:ph type="title"/>
          </p:nvPr>
        </p:nvSpPr>
        <p:spPr>
          <a:xfrm>
            <a:off x="162150" y="45325"/>
            <a:ext cx="867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Bob sends a revoke_and_ack message to Alice</a:t>
            </a:r>
            <a:endParaRPr/>
          </a:p>
        </p:txBody>
      </p:sp>
      <p:sp>
        <p:nvSpPr>
          <p:cNvPr id="2006" name="Google Shape;2006;p165"/>
          <p:cNvSpPr txBox="1"/>
          <p:nvPr/>
        </p:nvSpPr>
        <p:spPr>
          <a:xfrm>
            <a:off x="5692825" y="654175"/>
            <a:ext cx="3314100" cy="2022900"/>
          </a:xfrm>
          <a:prstGeom prst="rect">
            <a:avLst/>
          </a:prstGeom>
          <a:solidFill>
            <a:srgbClr val="FF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Commitment Transaction 2b (Bob)</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07" name="Google Shape;2007;p165"/>
          <p:cNvSpPr txBox="1"/>
          <p:nvPr/>
        </p:nvSpPr>
        <p:spPr>
          <a:xfrm>
            <a:off x="5790613" y="1019750"/>
            <a:ext cx="2478600" cy="492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Input (100 mBTC)</a:t>
            </a:r>
            <a:endParaRPr/>
          </a:p>
        </p:txBody>
      </p:sp>
      <p:sp>
        <p:nvSpPr>
          <p:cNvPr id="2008" name="Google Shape;2008;p165"/>
          <p:cNvSpPr txBox="1"/>
          <p:nvPr/>
        </p:nvSpPr>
        <p:spPr>
          <a:xfrm>
            <a:off x="5878263" y="1744575"/>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0</a:t>
            </a:r>
            <a:endParaRPr/>
          </a:p>
          <a:p>
            <a:pPr indent="0" lvl="0" marL="0" rtl="0" algn="l">
              <a:spcBef>
                <a:spcPts val="0"/>
              </a:spcBef>
              <a:spcAft>
                <a:spcPts val="0"/>
              </a:spcAft>
              <a:buNone/>
            </a:pPr>
            <a:r>
              <a:rPr lang="en"/>
              <a:t>(80 mBTC)</a:t>
            </a:r>
            <a:endParaRPr/>
          </a:p>
          <a:p>
            <a:pPr indent="0" lvl="0" marL="0" rtl="0" algn="l">
              <a:spcBef>
                <a:spcPts val="0"/>
              </a:spcBef>
              <a:spcAft>
                <a:spcPts val="0"/>
              </a:spcAft>
              <a:buNone/>
            </a:pPr>
            <a:r>
              <a:rPr lang="en"/>
              <a:t>Alice's Key</a:t>
            </a:r>
            <a:endParaRPr/>
          </a:p>
        </p:txBody>
      </p:sp>
      <p:sp>
        <p:nvSpPr>
          <p:cNvPr id="2009" name="Google Shape;2009;p165"/>
          <p:cNvSpPr txBox="1"/>
          <p:nvPr/>
        </p:nvSpPr>
        <p:spPr>
          <a:xfrm>
            <a:off x="7587288" y="1744575"/>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1</a:t>
            </a:r>
            <a:endParaRPr/>
          </a:p>
          <a:p>
            <a:pPr indent="0" lvl="0" marL="0" rtl="0" algn="l">
              <a:spcBef>
                <a:spcPts val="0"/>
              </a:spcBef>
              <a:spcAft>
                <a:spcPts val="0"/>
              </a:spcAft>
              <a:buNone/>
            </a:pPr>
            <a:r>
              <a:rPr lang="en"/>
              <a:t>(20 mBTC)</a:t>
            </a:r>
            <a:endParaRPr/>
          </a:p>
          <a:p>
            <a:pPr indent="0" lvl="0" marL="0" rtl="0" algn="l">
              <a:spcBef>
                <a:spcPts val="0"/>
              </a:spcBef>
              <a:spcAft>
                <a:spcPts val="0"/>
              </a:spcAft>
              <a:buNone/>
            </a:pPr>
            <a:r>
              <a:rPr lang="en"/>
              <a:t>RSMC</a:t>
            </a:r>
            <a:endParaRPr/>
          </a:p>
        </p:txBody>
      </p:sp>
      <p:sp>
        <p:nvSpPr>
          <p:cNvPr id="2010" name="Google Shape;2010;p165"/>
          <p:cNvSpPr txBox="1"/>
          <p:nvPr/>
        </p:nvSpPr>
        <p:spPr>
          <a:xfrm>
            <a:off x="162150" y="704400"/>
            <a:ext cx="3314100" cy="2022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Commitment Transaction 2a (Alice)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11" name="Google Shape;2011;p165"/>
          <p:cNvSpPr txBox="1"/>
          <p:nvPr/>
        </p:nvSpPr>
        <p:spPr>
          <a:xfrm>
            <a:off x="259938" y="1069975"/>
            <a:ext cx="2478600" cy="492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Input (100 mBTC)</a:t>
            </a:r>
            <a:endParaRPr/>
          </a:p>
        </p:txBody>
      </p:sp>
      <p:sp>
        <p:nvSpPr>
          <p:cNvPr id="2012" name="Google Shape;2012;p165"/>
          <p:cNvSpPr txBox="1"/>
          <p:nvPr/>
        </p:nvSpPr>
        <p:spPr>
          <a:xfrm>
            <a:off x="347588" y="1794800"/>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0</a:t>
            </a:r>
            <a:endParaRPr/>
          </a:p>
          <a:p>
            <a:pPr indent="0" lvl="0" marL="0" rtl="0" algn="l">
              <a:spcBef>
                <a:spcPts val="0"/>
              </a:spcBef>
              <a:spcAft>
                <a:spcPts val="0"/>
              </a:spcAft>
              <a:buNone/>
            </a:pPr>
            <a:r>
              <a:rPr lang="en"/>
              <a:t>(20 mBTC)</a:t>
            </a:r>
            <a:endParaRPr/>
          </a:p>
          <a:p>
            <a:pPr indent="0" lvl="0" marL="0" rtl="0" algn="l">
              <a:spcBef>
                <a:spcPts val="0"/>
              </a:spcBef>
              <a:spcAft>
                <a:spcPts val="0"/>
              </a:spcAft>
              <a:buNone/>
            </a:pPr>
            <a:r>
              <a:rPr lang="en"/>
              <a:t>Bob's Key</a:t>
            </a:r>
            <a:endParaRPr/>
          </a:p>
        </p:txBody>
      </p:sp>
      <p:sp>
        <p:nvSpPr>
          <p:cNvPr id="2013" name="Google Shape;2013;p165"/>
          <p:cNvSpPr txBox="1"/>
          <p:nvPr/>
        </p:nvSpPr>
        <p:spPr>
          <a:xfrm>
            <a:off x="2056613" y="1794800"/>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1</a:t>
            </a:r>
            <a:endParaRPr/>
          </a:p>
          <a:p>
            <a:pPr indent="0" lvl="0" marL="0" rtl="0" algn="l">
              <a:spcBef>
                <a:spcPts val="0"/>
              </a:spcBef>
              <a:spcAft>
                <a:spcPts val="0"/>
              </a:spcAft>
              <a:buNone/>
            </a:pPr>
            <a:r>
              <a:rPr lang="en"/>
              <a:t>(80 mBTC)</a:t>
            </a:r>
            <a:endParaRPr/>
          </a:p>
          <a:p>
            <a:pPr indent="0" lvl="0" marL="0" rtl="0" algn="l">
              <a:spcBef>
                <a:spcPts val="0"/>
              </a:spcBef>
              <a:spcAft>
                <a:spcPts val="0"/>
              </a:spcAft>
              <a:buNone/>
            </a:pPr>
            <a:r>
              <a:rPr lang="en"/>
              <a:t>RSMC</a:t>
            </a:r>
            <a:endParaRPr/>
          </a:p>
        </p:txBody>
      </p:sp>
      <p:sp>
        <p:nvSpPr>
          <p:cNvPr id="2014" name="Google Shape;2014;p165"/>
          <p:cNvSpPr txBox="1"/>
          <p:nvPr/>
        </p:nvSpPr>
        <p:spPr>
          <a:xfrm>
            <a:off x="4995675" y="2887075"/>
            <a:ext cx="4011300" cy="2022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Commitment Transaction 3b (Bob)</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15" name="Google Shape;2015;p165"/>
          <p:cNvSpPr txBox="1"/>
          <p:nvPr/>
        </p:nvSpPr>
        <p:spPr>
          <a:xfrm>
            <a:off x="5790613" y="3252650"/>
            <a:ext cx="2478600" cy="492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Input (100 mBTC)</a:t>
            </a:r>
            <a:endParaRPr/>
          </a:p>
        </p:txBody>
      </p:sp>
      <p:sp>
        <p:nvSpPr>
          <p:cNvPr id="2016" name="Google Shape;2016;p165"/>
          <p:cNvSpPr txBox="1"/>
          <p:nvPr/>
        </p:nvSpPr>
        <p:spPr>
          <a:xfrm>
            <a:off x="5075163" y="3977475"/>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0</a:t>
            </a:r>
            <a:endParaRPr/>
          </a:p>
          <a:p>
            <a:pPr indent="0" lvl="0" marL="0" rtl="0" algn="l">
              <a:spcBef>
                <a:spcPts val="0"/>
              </a:spcBef>
              <a:spcAft>
                <a:spcPts val="0"/>
              </a:spcAft>
              <a:buNone/>
            </a:pPr>
            <a:r>
              <a:rPr lang="en"/>
              <a:t>(65 mBTC)</a:t>
            </a:r>
            <a:endParaRPr/>
          </a:p>
          <a:p>
            <a:pPr indent="0" lvl="0" marL="0" rtl="0" algn="l">
              <a:spcBef>
                <a:spcPts val="0"/>
              </a:spcBef>
              <a:spcAft>
                <a:spcPts val="0"/>
              </a:spcAft>
              <a:buNone/>
            </a:pPr>
            <a:r>
              <a:rPr lang="en"/>
              <a:t>Alice's Key</a:t>
            </a:r>
            <a:endParaRPr/>
          </a:p>
        </p:txBody>
      </p:sp>
      <p:sp>
        <p:nvSpPr>
          <p:cNvPr id="2017" name="Google Shape;2017;p165"/>
          <p:cNvSpPr txBox="1"/>
          <p:nvPr/>
        </p:nvSpPr>
        <p:spPr>
          <a:xfrm>
            <a:off x="6412738" y="3977475"/>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1</a:t>
            </a:r>
            <a:endParaRPr/>
          </a:p>
          <a:p>
            <a:pPr indent="0" lvl="0" marL="0" rtl="0" algn="l">
              <a:spcBef>
                <a:spcPts val="0"/>
              </a:spcBef>
              <a:spcAft>
                <a:spcPts val="0"/>
              </a:spcAft>
              <a:buNone/>
            </a:pPr>
            <a:r>
              <a:rPr lang="en"/>
              <a:t>(20 mBTC)</a:t>
            </a:r>
            <a:endParaRPr/>
          </a:p>
          <a:p>
            <a:pPr indent="0" lvl="0" marL="0" rtl="0" algn="l">
              <a:spcBef>
                <a:spcPts val="0"/>
              </a:spcBef>
              <a:spcAft>
                <a:spcPts val="0"/>
              </a:spcAft>
              <a:buNone/>
            </a:pPr>
            <a:r>
              <a:rPr lang="en"/>
              <a:t>RSMC</a:t>
            </a:r>
            <a:endParaRPr/>
          </a:p>
        </p:txBody>
      </p:sp>
      <p:sp>
        <p:nvSpPr>
          <p:cNvPr id="2018" name="Google Shape;2018;p165"/>
          <p:cNvSpPr txBox="1"/>
          <p:nvPr/>
        </p:nvSpPr>
        <p:spPr>
          <a:xfrm>
            <a:off x="7750313" y="3977475"/>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2</a:t>
            </a:r>
            <a:endParaRPr/>
          </a:p>
          <a:p>
            <a:pPr indent="0" lvl="0" marL="0" rtl="0" algn="l">
              <a:spcBef>
                <a:spcPts val="0"/>
              </a:spcBef>
              <a:spcAft>
                <a:spcPts val="0"/>
              </a:spcAft>
              <a:buNone/>
            </a:pPr>
            <a:r>
              <a:rPr lang="en"/>
              <a:t>(15 mBTC)</a:t>
            </a:r>
            <a:endParaRPr/>
          </a:p>
          <a:p>
            <a:pPr indent="0" lvl="0" marL="0" rtl="0" algn="l">
              <a:spcBef>
                <a:spcPts val="0"/>
              </a:spcBef>
              <a:spcAft>
                <a:spcPts val="0"/>
              </a:spcAft>
              <a:buNone/>
            </a:pPr>
            <a:r>
              <a:rPr lang="en"/>
              <a:t>HTLC</a:t>
            </a:r>
            <a:endParaRPr/>
          </a:p>
        </p:txBody>
      </p:sp>
      <p:sp>
        <p:nvSpPr>
          <p:cNvPr id="2019" name="Google Shape;2019;p165"/>
          <p:cNvSpPr txBox="1"/>
          <p:nvPr/>
        </p:nvSpPr>
        <p:spPr>
          <a:xfrm>
            <a:off x="162150" y="2887075"/>
            <a:ext cx="4156800" cy="2022900"/>
          </a:xfrm>
          <a:prstGeom prst="rect">
            <a:avLst/>
          </a:prstGeom>
          <a:solidFill>
            <a:srgbClr val="FF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Commitment Transaction 3a (Alice)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20" name="Google Shape;2020;p165"/>
          <p:cNvSpPr txBox="1"/>
          <p:nvPr/>
        </p:nvSpPr>
        <p:spPr>
          <a:xfrm>
            <a:off x="879663" y="3252650"/>
            <a:ext cx="2478600" cy="492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Input (100 mBTC)</a:t>
            </a:r>
            <a:endParaRPr/>
          </a:p>
        </p:txBody>
      </p:sp>
      <p:sp>
        <p:nvSpPr>
          <p:cNvPr id="2021" name="Google Shape;2021;p165"/>
          <p:cNvSpPr txBox="1"/>
          <p:nvPr/>
        </p:nvSpPr>
        <p:spPr>
          <a:xfrm>
            <a:off x="259938" y="3977475"/>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0</a:t>
            </a:r>
            <a:endParaRPr/>
          </a:p>
          <a:p>
            <a:pPr indent="0" lvl="0" marL="0" rtl="0" algn="l">
              <a:spcBef>
                <a:spcPts val="0"/>
              </a:spcBef>
              <a:spcAft>
                <a:spcPts val="0"/>
              </a:spcAft>
              <a:buNone/>
            </a:pPr>
            <a:r>
              <a:rPr lang="en"/>
              <a:t>(20 mBTC)</a:t>
            </a:r>
            <a:endParaRPr/>
          </a:p>
          <a:p>
            <a:pPr indent="0" lvl="0" marL="0" rtl="0" algn="l">
              <a:spcBef>
                <a:spcPts val="0"/>
              </a:spcBef>
              <a:spcAft>
                <a:spcPts val="0"/>
              </a:spcAft>
              <a:buNone/>
            </a:pPr>
            <a:r>
              <a:rPr lang="en"/>
              <a:t>Bob's Key</a:t>
            </a:r>
            <a:endParaRPr/>
          </a:p>
        </p:txBody>
      </p:sp>
      <p:sp>
        <p:nvSpPr>
          <p:cNvPr id="2022" name="Google Shape;2022;p165"/>
          <p:cNvSpPr txBox="1"/>
          <p:nvPr/>
        </p:nvSpPr>
        <p:spPr>
          <a:xfrm>
            <a:off x="1651913" y="3977475"/>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1</a:t>
            </a:r>
            <a:endParaRPr/>
          </a:p>
          <a:p>
            <a:pPr indent="0" lvl="0" marL="0" rtl="0" algn="l">
              <a:spcBef>
                <a:spcPts val="0"/>
              </a:spcBef>
              <a:spcAft>
                <a:spcPts val="0"/>
              </a:spcAft>
              <a:buNone/>
            </a:pPr>
            <a:r>
              <a:rPr lang="en"/>
              <a:t>(65 mBTC)</a:t>
            </a:r>
            <a:endParaRPr/>
          </a:p>
          <a:p>
            <a:pPr indent="0" lvl="0" marL="0" rtl="0" algn="l">
              <a:spcBef>
                <a:spcPts val="0"/>
              </a:spcBef>
              <a:spcAft>
                <a:spcPts val="0"/>
              </a:spcAft>
              <a:buNone/>
            </a:pPr>
            <a:r>
              <a:rPr lang="en"/>
              <a:t>RSMC</a:t>
            </a:r>
            <a:endParaRPr/>
          </a:p>
        </p:txBody>
      </p:sp>
      <p:sp>
        <p:nvSpPr>
          <p:cNvPr id="2023" name="Google Shape;2023;p165"/>
          <p:cNvSpPr txBox="1"/>
          <p:nvPr/>
        </p:nvSpPr>
        <p:spPr>
          <a:xfrm>
            <a:off x="2986838" y="3977475"/>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2</a:t>
            </a:r>
            <a:endParaRPr/>
          </a:p>
          <a:p>
            <a:pPr indent="0" lvl="0" marL="0" rtl="0" algn="l">
              <a:spcBef>
                <a:spcPts val="0"/>
              </a:spcBef>
              <a:spcAft>
                <a:spcPts val="0"/>
              </a:spcAft>
              <a:buNone/>
            </a:pPr>
            <a:r>
              <a:rPr lang="en"/>
              <a:t>(15 mBTC)</a:t>
            </a:r>
            <a:endParaRPr/>
          </a:p>
          <a:p>
            <a:pPr indent="0" lvl="0" marL="0" rtl="0" algn="l">
              <a:spcBef>
                <a:spcPts val="0"/>
              </a:spcBef>
              <a:spcAft>
                <a:spcPts val="0"/>
              </a:spcAft>
              <a:buNone/>
            </a:pPr>
            <a:r>
              <a:rPr lang="en"/>
              <a:t>HTLC</a:t>
            </a:r>
            <a:endParaRPr/>
          </a:p>
        </p:txBody>
      </p:sp>
      <p:sp>
        <p:nvSpPr>
          <p:cNvPr id="2024" name="Google Shape;2024;p165"/>
          <p:cNvSpPr/>
          <p:nvPr/>
        </p:nvSpPr>
        <p:spPr>
          <a:xfrm rot="8421734">
            <a:off x="3740649" y="2383936"/>
            <a:ext cx="708226" cy="177077"/>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65"/>
          <p:cNvSpPr txBox="1"/>
          <p:nvPr/>
        </p:nvSpPr>
        <p:spPr>
          <a:xfrm>
            <a:off x="4123900" y="1744575"/>
            <a:ext cx="1106700" cy="4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unsigned</a:t>
            </a:r>
            <a:endParaRPr/>
          </a:p>
        </p:txBody>
      </p:sp>
      <p:sp>
        <p:nvSpPr>
          <p:cNvPr id="2026" name="Google Shape;2026;p165"/>
          <p:cNvSpPr txBox="1"/>
          <p:nvPr/>
        </p:nvSpPr>
        <p:spPr>
          <a:xfrm>
            <a:off x="4209513" y="1212275"/>
            <a:ext cx="1106700" cy="4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revoked</a:t>
            </a:r>
            <a:endParaRPr/>
          </a:p>
        </p:txBody>
      </p:sp>
      <p:sp>
        <p:nvSpPr>
          <p:cNvPr id="2027" name="Google Shape;2027;p165"/>
          <p:cNvSpPr/>
          <p:nvPr/>
        </p:nvSpPr>
        <p:spPr>
          <a:xfrm rot="-1551584">
            <a:off x="4998762" y="997129"/>
            <a:ext cx="708440" cy="176977"/>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1" name="Shape 2031"/>
        <p:cNvGrpSpPr/>
        <p:nvPr/>
      </p:nvGrpSpPr>
      <p:grpSpPr>
        <a:xfrm>
          <a:off x="0" y="0"/>
          <a:ext cx="0" cy="0"/>
          <a:chOff x="0" y="0"/>
          <a:chExt cx="0" cy="0"/>
        </a:xfrm>
      </p:grpSpPr>
      <p:sp>
        <p:nvSpPr>
          <p:cNvPr id="2032" name="Google Shape;2032;p166"/>
          <p:cNvSpPr txBox="1"/>
          <p:nvPr>
            <p:ph type="title"/>
          </p:nvPr>
        </p:nvSpPr>
        <p:spPr>
          <a:xfrm>
            <a:off x="162150" y="45325"/>
            <a:ext cx="867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Bob sends a commitment_signed message to Alice</a:t>
            </a:r>
            <a:endParaRPr/>
          </a:p>
        </p:txBody>
      </p:sp>
      <p:sp>
        <p:nvSpPr>
          <p:cNvPr id="2033" name="Google Shape;2033;p166"/>
          <p:cNvSpPr txBox="1"/>
          <p:nvPr/>
        </p:nvSpPr>
        <p:spPr>
          <a:xfrm>
            <a:off x="5692825" y="654175"/>
            <a:ext cx="3314100" cy="2022900"/>
          </a:xfrm>
          <a:prstGeom prst="rect">
            <a:avLst/>
          </a:prstGeom>
          <a:solidFill>
            <a:srgbClr val="FF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Commitment Transaction 2b (Bob)</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34" name="Google Shape;2034;p166"/>
          <p:cNvSpPr txBox="1"/>
          <p:nvPr/>
        </p:nvSpPr>
        <p:spPr>
          <a:xfrm>
            <a:off x="5790613" y="1019750"/>
            <a:ext cx="2478600" cy="492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Input (100 mBTC)</a:t>
            </a:r>
            <a:endParaRPr/>
          </a:p>
        </p:txBody>
      </p:sp>
      <p:sp>
        <p:nvSpPr>
          <p:cNvPr id="2035" name="Google Shape;2035;p166"/>
          <p:cNvSpPr txBox="1"/>
          <p:nvPr/>
        </p:nvSpPr>
        <p:spPr>
          <a:xfrm>
            <a:off x="5878263" y="1744575"/>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0</a:t>
            </a:r>
            <a:endParaRPr/>
          </a:p>
          <a:p>
            <a:pPr indent="0" lvl="0" marL="0" rtl="0" algn="l">
              <a:spcBef>
                <a:spcPts val="0"/>
              </a:spcBef>
              <a:spcAft>
                <a:spcPts val="0"/>
              </a:spcAft>
              <a:buNone/>
            </a:pPr>
            <a:r>
              <a:rPr lang="en"/>
              <a:t>(80 mBTC)</a:t>
            </a:r>
            <a:endParaRPr/>
          </a:p>
          <a:p>
            <a:pPr indent="0" lvl="0" marL="0" rtl="0" algn="l">
              <a:spcBef>
                <a:spcPts val="0"/>
              </a:spcBef>
              <a:spcAft>
                <a:spcPts val="0"/>
              </a:spcAft>
              <a:buNone/>
            </a:pPr>
            <a:r>
              <a:rPr lang="en"/>
              <a:t>Alice's Key</a:t>
            </a:r>
            <a:endParaRPr/>
          </a:p>
        </p:txBody>
      </p:sp>
      <p:sp>
        <p:nvSpPr>
          <p:cNvPr id="2036" name="Google Shape;2036;p166"/>
          <p:cNvSpPr txBox="1"/>
          <p:nvPr/>
        </p:nvSpPr>
        <p:spPr>
          <a:xfrm>
            <a:off x="7587288" y="1744575"/>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1</a:t>
            </a:r>
            <a:endParaRPr/>
          </a:p>
          <a:p>
            <a:pPr indent="0" lvl="0" marL="0" rtl="0" algn="l">
              <a:spcBef>
                <a:spcPts val="0"/>
              </a:spcBef>
              <a:spcAft>
                <a:spcPts val="0"/>
              </a:spcAft>
              <a:buNone/>
            </a:pPr>
            <a:r>
              <a:rPr lang="en"/>
              <a:t>(20 mBTC)</a:t>
            </a:r>
            <a:endParaRPr/>
          </a:p>
          <a:p>
            <a:pPr indent="0" lvl="0" marL="0" rtl="0" algn="l">
              <a:spcBef>
                <a:spcPts val="0"/>
              </a:spcBef>
              <a:spcAft>
                <a:spcPts val="0"/>
              </a:spcAft>
              <a:buNone/>
            </a:pPr>
            <a:r>
              <a:rPr lang="en"/>
              <a:t>RSMC</a:t>
            </a:r>
            <a:endParaRPr/>
          </a:p>
        </p:txBody>
      </p:sp>
      <p:sp>
        <p:nvSpPr>
          <p:cNvPr id="2037" name="Google Shape;2037;p166"/>
          <p:cNvSpPr txBox="1"/>
          <p:nvPr/>
        </p:nvSpPr>
        <p:spPr>
          <a:xfrm>
            <a:off x="162150" y="704400"/>
            <a:ext cx="3314100" cy="2022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Commitment Transaction 2a (Alice)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38" name="Google Shape;2038;p166"/>
          <p:cNvSpPr txBox="1"/>
          <p:nvPr/>
        </p:nvSpPr>
        <p:spPr>
          <a:xfrm>
            <a:off x="259938" y="1069975"/>
            <a:ext cx="2478600" cy="492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Input (100 mBTC)</a:t>
            </a:r>
            <a:endParaRPr/>
          </a:p>
        </p:txBody>
      </p:sp>
      <p:sp>
        <p:nvSpPr>
          <p:cNvPr id="2039" name="Google Shape;2039;p166"/>
          <p:cNvSpPr txBox="1"/>
          <p:nvPr/>
        </p:nvSpPr>
        <p:spPr>
          <a:xfrm>
            <a:off x="347588" y="1794800"/>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0</a:t>
            </a:r>
            <a:endParaRPr/>
          </a:p>
          <a:p>
            <a:pPr indent="0" lvl="0" marL="0" rtl="0" algn="l">
              <a:spcBef>
                <a:spcPts val="0"/>
              </a:spcBef>
              <a:spcAft>
                <a:spcPts val="0"/>
              </a:spcAft>
              <a:buNone/>
            </a:pPr>
            <a:r>
              <a:rPr lang="en"/>
              <a:t>(20 mBTC)</a:t>
            </a:r>
            <a:endParaRPr/>
          </a:p>
          <a:p>
            <a:pPr indent="0" lvl="0" marL="0" rtl="0" algn="l">
              <a:spcBef>
                <a:spcPts val="0"/>
              </a:spcBef>
              <a:spcAft>
                <a:spcPts val="0"/>
              </a:spcAft>
              <a:buNone/>
            </a:pPr>
            <a:r>
              <a:rPr lang="en"/>
              <a:t>Bob's Key</a:t>
            </a:r>
            <a:endParaRPr/>
          </a:p>
        </p:txBody>
      </p:sp>
      <p:sp>
        <p:nvSpPr>
          <p:cNvPr id="2040" name="Google Shape;2040;p166"/>
          <p:cNvSpPr txBox="1"/>
          <p:nvPr/>
        </p:nvSpPr>
        <p:spPr>
          <a:xfrm>
            <a:off x="2056613" y="1794800"/>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1</a:t>
            </a:r>
            <a:endParaRPr/>
          </a:p>
          <a:p>
            <a:pPr indent="0" lvl="0" marL="0" rtl="0" algn="l">
              <a:spcBef>
                <a:spcPts val="0"/>
              </a:spcBef>
              <a:spcAft>
                <a:spcPts val="0"/>
              </a:spcAft>
              <a:buNone/>
            </a:pPr>
            <a:r>
              <a:rPr lang="en"/>
              <a:t>(80 mBTC)</a:t>
            </a:r>
            <a:endParaRPr/>
          </a:p>
          <a:p>
            <a:pPr indent="0" lvl="0" marL="0" rtl="0" algn="l">
              <a:spcBef>
                <a:spcPts val="0"/>
              </a:spcBef>
              <a:spcAft>
                <a:spcPts val="0"/>
              </a:spcAft>
              <a:buNone/>
            </a:pPr>
            <a:r>
              <a:rPr lang="en"/>
              <a:t>RSMC</a:t>
            </a:r>
            <a:endParaRPr/>
          </a:p>
        </p:txBody>
      </p:sp>
      <p:sp>
        <p:nvSpPr>
          <p:cNvPr id="2041" name="Google Shape;2041;p166"/>
          <p:cNvSpPr txBox="1"/>
          <p:nvPr/>
        </p:nvSpPr>
        <p:spPr>
          <a:xfrm>
            <a:off x="4995675" y="2887075"/>
            <a:ext cx="4011300" cy="2022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Commitment Transaction 3b (Bob)</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42" name="Google Shape;2042;p166"/>
          <p:cNvSpPr txBox="1"/>
          <p:nvPr/>
        </p:nvSpPr>
        <p:spPr>
          <a:xfrm>
            <a:off x="5790613" y="3252650"/>
            <a:ext cx="2478600" cy="492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Input (100 mBTC)</a:t>
            </a:r>
            <a:endParaRPr/>
          </a:p>
        </p:txBody>
      </p:sp>
      <p:sp>
        <p:nvSpPr>
          <p:cNvPr id="2043" name="Google Shape;2043;p166"/>
          <p:cNvSpPr txBox="1"/>
          <p:nvPr/>
        </p:nvSpPr>
        <p:spPr>
          <a:xfrm>
            <a:off x="5075163" y="3977475"/>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0</a:t>
            </a:r>
            <a:endParaRPr/>
          </a:p>
          <a:p>
            <a:pPr indent="0" lvl="0" marL="0" rtl="0" algn="l">
              <a:spcBef>
                <a:spcPts val="0"/>
              </a:spcBef>
              <a:spcAft>
                <a:spcPts val="0"/>
              </a:spcAft>
              <a:buNone/>
            </a:pPr>
            <a:r>
              <a:rPr lang="en"/>
              <a:t>(65 mBTC)</a:t>
            </a:r>
            <a:endParaRPr/>
          </a:p>
          <a:p>
            <a:pPr indent="0" lvl="0" marL="0" rtl="0" algn="l">
              <a:spcBef>
                <a:spcPts val="0"/>
              </a:spcBef>
              <a:spcAft>
                <a:spcPts val="0"/>
              </a:spcAft>
              <a:buNone/>
            </a:pPr>
            <a:r>
              <a:rPr lang="en"/>
              <a:t>Alice's Key</a:t>
            </a:r>
            <a:endParaRPr/>
          </a:p>
        </p:txBody>
      </p:sp>
      <p:sp>
        <p:nvSpPr>
          <p:cNvPr id="2044" name="Google Shape;2044;p166"/>
          <p:cNvSpPr txBox="1"/>
          <p:nvPr/>
        </p:nvSpPr>
        <p:spPr>
          <a:xfrm>
            <a:off x="6412738" y="3977475"/>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1</a:t>
            </a:r>
            <a:endParaRPr/>
          </a:p>
          <a:p>
            <a:pPr indent="0" lvl="0" marL="0" rtl="0" algn="l">
              <a:spcBef>
                <a:spcPts val="0"/>
              </a:spcBef>
              <a:spcAft>
                <a:spcPts val="0"/>
              </a:spcAft>
              <a:buNone/>
            </a:pPr>
            <a:r>
              <a:rPr lang="en"/>
              <a:t>(20 mBTC)</a:t>
            </a:r>
            <a:endParaRPr/>
          </a:p>
          <a:p>
            <a:pPr indent="0" lvl="0" marL="0" rtl="0" algn="l">
              <a:spcBef>
                <a:spcPts val="0"/>
              </a:spcBef>
              <a:spcAft>
                <a:spcPts val="0"/>
              </a:spcAft>
              <a:buNone/>
            </a:pPr>
            <a:r>
              <a:rPr lang="en"/>
              <a:t>RSMC</a:t>
            </a:r>
            <a:endParaRPr/>
          </a:p>
        </p:txBody>
      </p:sp>
      <p:sp>
        <p:nvSpPr>
          <p:cNvPr id="2045" name="Google Shape;2045;p166"/>
          <p:cNvSpPr txBox="1"/>
          <p:nvPr/>
        </p:nvSpPr>
        <p:spPr>
          <a:xfrm>
            <a:off x="7750313" y="3977475"/>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2</a:t>
            </a:r>
            <a:endParaRPr/>
          </a:p>
          <a:p>
            <a:pPr indent="0" lvl="0" marL="0" rtl="0" algn="l">
              <a:spcBef>
                <a:spcPts val="0"/>
              </a:spcBef>
              <a:spcAft>
                <a:spcPts val="0"/>
              </a:spcAft>
              <a:buNone/>
            </a:pPr>
            <a:r>
              <a:rPr lang="en"/>
              <a:t>(15 mBTC)</a:t>
            </a:r>
            <a:endParaRPr/>
          </a:p>
          <a:p>
            <a:pPr indent="0" lvl="0" marL="0" rtl="0" algn="l">
              <a:spcBef>
                <a:spcPts val="0"/>
              </a:spcBef>
              <a:spcAft>
                <a:spcPts val="0"/>
              </a:spcAft>
              <a:buNone/>
            </a:pPr>
            <a:r>
              <a:rPr lang="en"/>
              <a:t>HTLC</a:t>
            </a:r>
            <a:endParaRPr/>
          </a:p>
        </p:txBody>
      </p:sp>
      <p:sp>
        <p:nvSpPr>
          <p:cNvPr id="2046" name="Google Shape;2046;p166"/>
          <p:cNvSpPr txBox="1"/>
          <p:nvPr/>
        </p:nvSpPr>
        <p:spPr>
          <a:xfrm>
            <a:off x="162150" y="2887075"/>
            <a:ext cx="4156800" cy="2022900"/>
          </a:xfrm>
          <a:prstGeom prst="rect">
            <a:avLst/>
          </a:prstGeom>
          <a:solidFill>
            <a:srgbClr val="F3F3F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Commitment Transaction 3a (Alice)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47" name="Google Shape;2047;p166"/>
          <p:cNvSpPr txBox="1"/>
          <p:nvPr/>
        </p:nvSpPr>
        <p:spPr>
          <a:xfrm>
            <a:off x="879663" y="3252650"/>
            <a:ext cx="2478600" cy="492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Input (100 mBTC)</a:t>
            </a:r>
            <a:endParaRPr/>
          </a:p>
        </p:txBody>
      </p:sp>
      <p:sp>
        <p:nvSpPr>
          <p:cNvPr id="2048" name="Google Shape;2048;p166"/>
          <p:cNvSpPr txBox="1"/>
          <p:nvPr/>
        </p:nvSpPr>
        <p:spPr>
          <a:xfrm>
            <a:off x="259938" y="3977475"/>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0</a:t>
            </a:r>
            <a:endParaRPr/>
          </a:p>
          <a:p>
            <a:pPr indent="0" lvl="0" marL="0" rtl="0" algn="l">
              <a:spcBef>
                <a:spcPts val="0"/>
              </a:spcBef>
              <a:spcAft>
                <a:spcPts val="0"/>
              </a:spcAft>
              <a:buNone/>
            </a:pPr>
            <a:r>
              <a:rPr lang="en"/>
              <a:t>(20 mBTC)</a:t>
            </a:r>
            <a:endParaRPr/>
          </a:p>
          <a:p>
            <a:pPr indent="0" lvl="0" marL="0" rtl="0" algn="l">
              <a:spcBef>
                <a:spcPts val="0"/>
              </a:spcBef>
              <a:spcAft>
                <a:spcPts val="0"/>
              </a:spcAft>
              <a:buNone/>
            </a:pPr>
            <a:r>
              <a:rPr lang="en"/>
              <a:t>Bob's Key</a:t>
            </a:r>
            <a:endParaRPr/>
          </a:p>
        </p:txBody>
      </p:sp>
      <p:sp>
        <p:nvSpPr>
          <p:cNvPr id="2049" name="Google Shape;2049;p166"/>
          <p:cNvSpPr txBox="1"/>
          <p:nvPr/>
        </p:nvSpPr>
        <p:spPr>
          <a:xfrm>
            <a:off x="1651913" y="3977475"/>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1</a:t>
            </a:r>
            <a:endParaRPr/>
          </a:p>
          <a:p>
            <a:pPr indent="0" lvl="0" marL="0" rtl="0" algn="l">
              <a:spcBef>
                <a:spcPts val="0"/>
              </a:spcBef>
              <a:spcAft>
                <a:spcPts val="0"/>
              </a:spcAft>
              <a:buNone/>
            </a:pPr>
            <a:r>
              <a:rPr lang="en"/>
              <a:t>(65 mBTC)</a:t>
            </a:r>
            <a:endParaRPr/>
          </a:p>
          <a:p>
            <a:pPr indent="0" lvl="0" marL="0" rtl="0" algn="l">
              <a:spcBef>
                <a:spcPts val="0"/>
              </a:spcBef>
              <a:spcAft>
                <a:spcPts val="0"/>
              </a:spcAft>
              <a:buNone/>
            </a:pPr>
            <a:r>
              <a:rPr lang="en"/>
              <a:t>RSMC</a:t>
            </a:r>
            <a:endParaRPr/>
          </a:p>
        </p:txBody>
      </p:sp>
      <p:sp>
        <p:nvSpPr>
          <p:cNvPr id="2050" name="Google Shape;2050;p166"/>
          <p:cNvSpPr txBox="1"/>
          <p:nvPr/>
        </p:nvSpPr>
        <p:spPr>
          <a:xfrm>
            <a:off x="2986838" y="3977475"/>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2</a:t>
            </a:r>
            <a:endParaRPr/>
          </a:p>
          <a:p>
            <a:pPr indent="0" lvl="0" marL="0" rtl="0" algn="l">
              <a:spcBef>
                <a:spcPts val="0"/>
              </a:spcBef>
              <a:spcAft>
                <a:spcPts val="0"/>
              </a:spcAft>
              <a:buNone/>
            </a:pPr>
            <a:r>
              <a:rPr lang="en"/>
              <a:t>(15 mBTC)</a:t>
            </a:r>
            <a:endParaRPr/>
          </a:p>
          <a:p>
            <a:pPr indent="0" lvl="0" marL="0" rtl="0" algn="l">
              <a:spcBef>
                <a:spcPts val="0"/>
              </a:spcBef>
              <a:spcAft>
                <a:spcPts val="0"/>
              </a:spcAft>
              <a:buNone/>
            </a:pPr>
            <a:r>
              <a:rPr lang="en"/>
              <a:t>HTLC</a:t>
            </a:r>
            <a:endParaRPr/>
          </a:p>
        </p:txBody>
      </p:sp>
      <p:sp>
        <p:nvSpPr>
          <p:cNvPr id="2051" name="Google Shape;2051;p166"/>
          <p:cNvSpPr txBox="1"/>
          <p:nvPr/>
        </p:nvSpPr>
        <p:spPr>
          <a:xfrm>
            <a:off x="4209513" y="1212275"/>
            <a:ext cx="1106700" cy="4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revoked</a:t>
            </a:r>
            <a:endParaRPr/>
          </a:p>
        </p:txBody>
      </p:sp>
      <p:sp>
        <p:nvSpPr>
          <p:cNvPr id="2052" name="Google Shape;2052;p166"/>
          <p:cNvSpPr/>
          <p:nvPr/>
        </p:nvSpPr>
        <p:spPr>
          <a:xfrm rot="-1551584">
            <a:off x="4998762" y="997129"/>
            <a:ext cx="708440" cy="176977"/>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6" name="Shape 2056"/>
        <p:cNvGrpSpPr/>
        <p:nvPr/>
      </p:nvGrpSpPr>
      <p:grpSpPr>
        <a:xfrm>
          <a:off x="0" y="0"/>
          <a:ext cx="0" cy="0"/>
          <a:chOff x="0" y="0"/>
          <a:chExt cx="0" cy="0"/>
        </a:xfrm>
      </p:grpSpPr>
      <p:sp>
        <p:nvSpPr>
          <p:cNvPr id="2057" name="Google Shape;2057;p167"/>
          <p:cNvSpPr txBox="1"/>
          <p:nvPr>
            <p:ph type="title"/>
          </p:nvPr>
        </p:nvSpPr>
        <p:spPr>
          <a:xfrm>
            <a:off x="162150" y="45325"/>
            <a:ext cx="867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 Alice sends a revoke_and_ack message to Bob</a:t>
            </a:r>
            <a:endParaRPr/>
          </a:p>
        </p:txBody>
      </p:sp>
      <p:sp>
        <p:nvSpPr>
          <p:cNvPr id="2058" name="Google Shape;2058;p167"/>
          <p:cNvSpPr txBox="1"/>
          <p:nvPr/>
        </p:nvSpPr>
        <p:spPr>
          <a:xfrm>
            <a:off x="5692825" y="654175"/>
            <a:ext cx="3314100" cy="2022900"/>
          </a:xfrm>
          <a:prstGeom prst="rect">
            <a:avLst/>
          </a:prstGeom>
          <a:solidFill>
            <a:srgbClr val="FF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Commitment Transaction 2b (Bob)</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59" name="Google Shape;2059;p167"/>
          <p:cNvSpPr txBox="1"/>
          <p:nvPr/>
        </p:nvSpPr>
        <p:spPr>
          <a:xfrm>
            <a:off x="5790613" y="1019750"/>
            <a:ext cx="2478600" cy="492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Input (100 mBTC)</a:t>
            </a:r>
            <a:endParaRPr/>
          </a:p>
        </p:txBody>
      </p:sp>
      <p:sp>
        <p:nvSpPr>
          <p:cNvPr id="2060" name="Google Shape;2060;p167"/>
          <p:cNvSpPr txBox="1"/>
          <p:nvPr/>
        </p:nvSpPr>
        <p:spPr>
          <a:xfrm>
            <a:off x="5878263" y="1744575"/>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0</a:t>
            </a:r>
            <a:endParaRPr/>
          </a:p>
          <a:p>
            <a:pPr indent="0" lvl="0" marL="0" rtl="0" algn="l">
              <a:spcBef>
                <a:spcPts val="0"/>
              </a:spcBef>
              <a:spcAft>
                <a:spcPts val="0"/>
              </a:spcAft>
              <a:buNone/>
            </a:pPr>
            <a:r>
              <a:rPr lang="en"/>
              <a:t>(80 mBTC)</a:t>
            </a:r>
            <a:endParaRPr/>
          </a:p>
          <a:p>
            <a:pPr indent="0" lvl="0" marL="0" rtl="0" algn="l">
              <a:spcBef>
                <a:spcPts val="0"/>
              </a:spcBef>
              <a:spcAft>
                <a:spcPts val="0"/>
              </a:spcAft>
              <a:buNone/>
            </a:pPr>
            <a:r>
              <a:rPr lang="en"/>
              <a:t>Alice's Key</a:t>
            </a:r>
            <a:endParaRPr/>
          </a:p>
        </p:txBody>
      </p:sp>
      <p:sp>
        <p:nvSpPr>
          <p:cNvPr id="2061" name="Google Shape;2061;p167"/>
          <p:cNvSpPr txBox="1"/>
          <p:nvPr/>
        </p:nvSpPr>
        <p:spPr>
          <a:xfrm>
            <a:off x="7587288" y="1744575"/>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1</a:t>
            </a:r>
            <a:endParaRPr/>
          </a:p>
          <a:p>
            <a:pPr indent="0" lvl="0" marL="0" rtl="0" algn="l">
              <a:spcBef>
                <a:spcPts val="0"/>
              </a:spcBef>
              <a:spcAft>
                <a:spcPts val="0"/>
              </a:spcAft>
              <a:buNone/>
            </a:pPr>
            <a:r>
              <a:rPr lang="en"/>
              <a:t>(20 mBTC)</a:t>
            </a:r>
            <a:endParaRPr/>
          </a:p>
          <a:p>
            <a:pPr indent="0" lvl="0" marL="0" rtl="0" algn="l">
              <a:spcBef>
                <a:spcPts val="0"/>
              </a:spcBef>
              <a:spcAft>
                <a:spcPts val="0"/>
              </a:spcAft>
              <a:buNone/>
            </a:pPr>
            <a:r>
              <a:rPr lang="en"/>
              <a:t>RSMC</a:t>
            </a:r>
            <a:endParaRPr/>
          </a:p>
        </p:txBody>
      </p:sp>
      <p:sp>
        <p:nvSpPr>
          <p:cNvPr id="2062" name="Google Shape;2062;p167"/>
          <p:cNvSpPr txBox="1"/>
          <p:nvPr/>
        </p:nvSpPr>
        <p:spPr>
          <a:xfrm>
            <a:off x="162150" y="704400"/>
            <a:ext cx="3314100" cy="2022900"/>
          </a:xfrm>
          <a:prstGeom prst="rect">
            <a:avLst/>
          </a:prstGeom>
          <a:solidFill>
            <a:srgbClr val="FF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Commitment Transaction 2a (Alice)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63" name="Google Shape;2063;p167"/>
          <p:cNvSpPr txBox="1"/>
          <p:nvPr/>
        </p:nvSpPr>
        <p:spPr>
          <a:xfrm>
            <a:off x="259938" y="1069975"/>
            <a:ext cx="2478600" cy="492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Input (100 mBTC)</a:t>
            </a:r>
            <a:endParaRPr/>
          </a:p>
        </p:txBody>
      </p:sp>
      <p:sp>
        <p:nvSpPr>
          <p:cNvPr id="2064" name="Google Shape;2064;p167"/>
          <p:cNvSpPr txBox="1"/>
          <p:nvPr/>
        </p:nvSpPr>
        <p:spPr>
          <a:xfrm>
            <a:off x="347588" y="1794800"/>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0</a:t>
            </a:r>
            <a:endParaRPr/>
          </a:p>
          <a:p>
            <a:pPr indent="0" lvl="0" marL="0" rtl="0" algn="l">
              <a:spcBef>
                <a:spcPts val="0"/>
              </a:spcBef>
              <a:spcAft>
                <a:spcPts val="0"/>
              </a:spcAft>
              <a:buNone/>
            </a:pPr>
            <a:r>
              <a:rPr lang="en"/>
              <a:t>(20 mBTC)</a:t>
            </a:r>
            <a:endParaRPr/>
          </a:p>
          <a:p>
            <a:pPr indent="0" lvl="0" marL="0" rtl="0" algn="l">
              <a:spcBef>
                <a:spcPts val="0"/>
              </a:spcBef>
              <a:spcAft>
                <a:spcPts val="0"/>
              </a:spcAft>
              <a:buNone/>
            </a:pPr>
            <a:r>
              <a:rPr lang="en"/>
              <a:t>Bob's Key</a:t>
            </a:r>
            <a:endParaRPr/>
          </a:p>
        </p:txBody>
      </p:sp>
      <p:sp>
        <p:nvSpPr>
          <p:cNvPr id="2065" name="Google Shape;2065;p167"/>
          <p:cNvSpPr txBox="1"/>
          <p:nvPr/>
        </p:nvSpPr>
        <p:spPr>
          <a:xfrm>
            <a:off x="2056613" y="1794800"/>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1</a:t>
            </a:r>
            <a:endParaRPr/>
          </a:p>
          <a:p>
            <a:pPr indent="0" lvl="0" marL="0" rtl="0" algn="l">
              <a:spcBef>
                <a:spcPts val="0"/>
              </a:spcBef>
              <a:spcAft>
                <a:spcPts val="0"/>
              </a:spcAft>
              <a:buNone/>
            </a:pPr>
            <a:r>
              <a:rPr lang="en"/>
              <a:t>(80 mBTC)</a:t>
            </a:r>
            <a:endParaRPr/>
          </a:p>
          <a:p>
            <a:pPr indent="0" lvl="0" marL="0" rtl="0" algn="l">
              <a:spcBef>
                <a:spcPts val="0"/>
              </a:spcBef>
              <a:spcAft>
                <a:spcPts val="0"/>
              </a:spcAft>
              <a:buNone/>
            </a:pPr>
            <a:r>
              <a:rPr lang="en"/>
              <a:t>RSMC</a:t>
            </a:r>
            <a:endParaRPr/>
          </a:p>
        </p:txBody>
      </p:sp>
      <p:sp>
        <p:nvSpPr>
          <p:cNvPr id="2066" name="Google Shape;2066;p167"/>
          <p:cNvSpPr txBox="1"/>
          <p:nvPr/>
        </p:nvSpPr>
        <p:spPr>
          <a:xfrm>
            <a:off x="4995675" y="2887075"/>
            <a:ext cx="4011300" cy="2022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Commitment Transaction 3b (Bob)</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67" name="Google Shape;2067;p167"/>
          <p:cNvSpPr txBox="1"/>
          <p:nvPr/>
        </p:nvSpPr>
        <p:spPr>
          <a:xfrm>
            <a:off x="5790613" y="3252650"/>
            <a:ext cx="2478600" cy="492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Input (100 mBTC)</a:t>
            </a:r>
            <a:endParaRPr/>
          </a:p>
        </p:txBody>
      </p:sp>
      <p:sp>
        <p:nvSpPr>
          <p:cNvPr id="2068" name="Google Shape;2068;p167"/>
          <p:cNvSpPr txBox="1"/>
          <p:nvPr/>
        </p:nvSpPr>
        <p:spPr>
          <a:xfrm>
            <a:off x="5075163" y="3977475"/>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0</a:t>
            </a:r>
            <a:endParaRPr/>
          </a:p>
          <a:p>
            <a:pPr indent="0" lvl="0" marL="0" rtl="0" algn="l">
              <a:spcBef>
                <a:spcPts val="0"/>
              </a:spcBef>
              <a:spcAft>
                <a:spcPts val="0"/>
              </a:spcAft>
              <a:buNone/>
            </a:pPr>
            <a:r>
              <a:rPr lang="en"/>
              <a:t>(65 mBTC)</a:t>
            </a:r>
            <a:endParaRPr/>
          </a:p>
          <a:p>
            <a:pPr indent="0" lvl="0" marL="0" rtl="0" algn="l">
              <a:spcBef>
                <a:spcPts val="0"/>
              </a:spcBef>
              <a:spcAft>
                <a:spcPts val="0"/>
              </a:spcAft>
              <a:buNone/>
            </a:pPr>
            <a:r>
              <a:rPr lang="en"/>
              <a:t>Alice's Key</a:t>
            </a:r>
            <a:endParaRPr/>
          </a:p>
        </p:txBody>
      </p:sp>
      <p:sp>
        <p:nvSpPr>
          <p:cNvPr id="2069" name="Google Shape;2069;p167"/>
          <p:cNvSpPr txBox="1"/>
          <p:nvPr/>
        </p:nvSpPr>
        <p:spPr>
          <a:xfrm>
            <a:off x="6412738" y="3977475"/>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1</a:t>
            </a:r>
            <a:endParaRPr/>
          </a:p>
          <a:p>
            <a:pPr indent="0" lvl="0" marL="0" rtl="0" algn="l">
              <a:spcBef>
                <a:spcPts val="0"/>
              </a:spcBef>
              <a:spcAft>
                <a:spcPts val="0"/>
              </a:spcAft>
              <a:buNone/>
            </a:pPr>
            <a:r>
              <a:rPr lang="en"/>
              <a:t>(20 mBTC)</a:t>
            </a:r>
            <a:endParaRPr/>
          </a:p>
          <a:p>
            <a:pPr indent="0" lvl="0" marL="0" rtl="0" algn="l">
              <a:spcBef>
                <a:spcPts val="0"/>
              </a:spcBef>
              <a:spcAft>
                <a:spcPts val="0"/>
              </a:spcAft>
              <a:buNone/>
            </a:pPr>
            <a:r>
              <a:rPr lang="en"/>
              <a:t>RSMC</a:t>
            </a:r>
            <a:endParaRPr/>
          </a:p>
        </p:txBody>
      </p:sp>
      <p:sp>
        <p:nvSpPr>
          <p:cNvPr id="2070" name="Google Shape;2070;p167"/>
          <p:cNvSpPr txBox="1"/>
          <p:nvPr/>
        </p:nvSpPr>
        <p:spPr>
          <a:xfrm>
            <a:off x="7750313" y="3977475"/>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2</a:t>
            </a:r>
            <a:endParaRPr/>
          </a:p>
          <a:p>
            <a:pPr indent="0" lvl="0" marL="0" rtl="0" algn="l">
              <a:spcBef>
                <a:spcPts val="0"/>
              </a:spcBef>
              <a:spcAft>
                <a:spcPts val="0"/>
              </a:spcAft>
              <a:buNone/>
            </a:pPr>
            <a:r>
              <a:rPr lang="en"/>
              <a:t>(15 mBTC)</a:t>
            </a:r>
            <a:endParaRPr/>
          </a:p>
          <a:p>
            <a:pPr indent="0" lvl="0" marL="0" rtl="0" algn="l">
              <a:spcBef>
                <a:spcPts val="0"/>
              </a:spcBef>
              <a:spcAft>
                <a:spcPts val="0"/>
              </a:spcAft>
              <a:buNone/>
            </a:pPr>
            <a:r>
              <a:rPr lang="en"/>
              <a:t>HTLC</a:t>
            </a:r>
            <a:endParaRPr/>
          </a:p>
        </p:txBody>
      </p:sp>
      <p:sp>
        <p:nvSpPr>
          <p:cNvPr id="2071" name="Google Shape;2071;p167"/>
          <p:cNvSpPr txBox="1"/>
          <p:nvPr/>
        </p:nvSpPr>
        <p:spPr>
          <a:xfrm>
            <a:off x="162150" y="2887075"/>
            <a:ext cx="4156800" cy="2022900"/>
          </a:xfrm>
          <a:prstGeom prst="rect">
            <a:avLst/>
          </a:prstGeom>
          <a:solidFill>
            <a:srgbClr val="F3F3F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Commitment Transaction 3a (Alice)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72" name="Google Shape;2072;p167"/>
          <p:cNvSpPr txBox="1"/>
          <p:nvPr/>
        </p:nvSpPr>
        <p:spPr>
          <a:xfrm>
            <a:off x="879663" y="3252650"/>
            <a:ext cx="2478600" cy="492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Input (100 mBTC)</a:t>
            </a:r>
            <a:endParaRPr/>
          </a:p>
        </p:txBody>
      </p:sp>
      <p:sp>
        <p:nvSpPr>
          <p:cNvPr id="2073" name="Google Shape;2073;p167"/>
          <p:cNvSpPr txBox="1"/>
          <p:nvPr/>
        </p:nvSpPr>
        <p:spPr>
          <a:xfrm>
            <a:off x="259938" y="3977475"/>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0</a:t>
            </a:r>
            <a:endParaRPr/>
          </a:p>
          <a:p>
            <a:pPr indent="0" lvl="0" marL="0" rtl="0" algn="l">
              <a:spcBef>
                <a:spcPts val="0"/>
              </a:spcBef>
              <a:spcAft>
                <a:spcPts val="0"/>
              </a:spcAft>
              <a:buNone/>
            </a:pPr>
            <a:r>
              <a:rPr lang="en"/>
              <a:t>(20 mBTC)</a:t>
            </a:r>
            <a:endParaRPr/>
          </a:p>
          <a:p>
            <a:pPr indent="0" lvl="0" marL="0" rtl="0" algn="l">
              <a:spcBef>
                <a:spcPts val="0"/>
              </a:spcBef>
              <a:spcAft>
                <a:spcPts val="0"/>
              </a:spcAft>
              <a:buNone/>
            </a:pPr>
            <a:r>
              <a:rPr lang="en"/>
              <a:t>Bob's Key</a:t>
            </a:r>
            <a:endParaRPr/>
          </a:p>
        </p:txBody>
      </p:sp>
      <p:sp>
        <p:nvSpPr>
          <p:cNvPr id="2074" name="Google Shape;2074;p167"/>
          <p:cNvSpPr txBox="1"/>
          <p:nvPr/>
        </p:nvSpPr>
        <p:spPr>
          <a:xfrm>
            <a:off x="1651913" y="3977475"/>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1</a:t>
            </a:r>
            <a:endParaRPr/>
          </a:p>
          <a:p>
            <a:pPr indent="0" lvl="0" marL="0" rtl="0" algn="l">
              <a:spcBef>
                <a:spcPts val="0"/>
              </a:spcBef>
              <a:spcAft>
                <a:spcPts val="0"/>
              </a:spcAft>
              <a:buNone/>
            </a:pPr>
            <a:r>
              <a:rPr lang="en"/>
              <a:t>(65 mBTC)</a:t>
            </a:r>
            <a:endParaRPr/>
          </a:p>
          <a:p>
            <a:pPr indent="0" lvl="0" marL="0" rtl="0" algn="l">
              <a:spcBef>
                <a:spcPts val="0"/>
              </a:spcBef>
              <a:spcAft>
                <a:spcPts val="0"/>
              </a:spcAft>
              <a:buNone/>
            </a:pPr>
            <a:r>
              <a:rPr lang="en"/>
              <a:t>RSMC</a:t>
            </a:r>
            <a:endParaRPr/>
          </a:p>
        </p:txBody>
      </p:sp>
      <p:sp>
        <p:nvSpPr>
          <p:cNvPr id="2075" name="Google Shape;2075;p167"/>
          <p:cNvSpPr txBox="1"/>
          <p:nvPr/>
        </p:nvSpPr>
        <p:spPr>
          <a:xfrm>
            <a:off x="2986838" y="3977475"/>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2</a:t>
            </a:r>
            <a:endParaRPr/>
          </a:p>
          <a:p>
            <a:pPr indent="0" lvl="0" marL="0" rtl="0" algn="l">
              <a:spcBef>
                <a:spcPts val="0"/>
              </a:spcBef>
              <a:spcAft>
                <a:spcPts val="0"/>
              </a:spcAft>
              <a:buNone/>
            </a:pPr>
            <a:r>
              <a:rPr lang="en"/>
              <a:t>(15 mBTC)</a:t>
            </a:r>
            <a:endParaRPr/>
          </a:p>
          <a:p>
            <a:pPr indent="0" lvl="0" marL="0" rtl="0" algn="l">
              <a:spcBef>
                <a:spcPts val="0"/>
              </a:spcBef>
              <a:spcAft>
                <a:spcPts val="0"/>
              </a:spcAft>
              <a:buNone/>
            </a:pPr>
            <a:r>
              <a:rPr lang="en"/>
              <a:t>HTLC</a:t>
            </a:r>
            <a:endParaRPr/>
          </a:p>
        </p:txBody>
      </p:sp>
      <p:sp>
        <p:nvSpPr>
          <p:cNvPr id="2076" name="Google Shape;2076;p167"/>
          <p:cNvSpPr txBox="1"/>
          <p:nvPr/>
        </p:nvSpPr>
        <p:spPr>
          <a:xfrm>
            <a:off x="4209513" y="1212275"/>
            <a:ext cx="1106700" cy="4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revoked</a:t>
            </a:r>
            <a:endParaRPr/>
          </a:p>
        </p:txBody>
      </p:sp>
      <p:sp>
        <p:nvSpPr>
          <p:cNvPr id="2077" name="Google Shape;2077;p167"/>
          <p:cNvSpPr/>
          <p:nvPr/>
        </p:nvSpPr>
        <p:spPr>
          <a:xfrm rot="-1551584">
            <a:off x="4998762" y="997129"/>
            <a:ext cx="708440" cy="176977"/>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67"/>
          <p:cNvSpPr/>
          <p:nvPr/>
        </p:nvSpPr>
        <p:spPr>
          <a:xfrm rot="-8928443">
            <a:off x="3512912" y="972003"/>
            <a:ext cx="708415" cy="177143"/>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2" name="Shape 2082"/>
        <p:cNvGrpSpPr/>
        <p:nvPr/>
      </p:nvGrpSpPr>
      <p:grpSpPr>
        <a:xfrm>
          <a:off x="0" y="0"/>
          <a:ext cx="0" cy="0"/>
          <a:chOff x="0" y="0"/>
          <a:chExt cx="0" cy="0"/>
        </a:xfrm>
      </p:grpSpPr>
      <p:sp>
        <p:nvSpPr>
          <p:cNvPr id="2083" name="Google Shape;2083;p168"/>
          <p:cNvSpPr txBox="1"/>
          <p:nvPr>
            <p:ph type="title"/>
          </p:nvPr>
        </p:nvSpPr>
        <p:spPr>
          <a:xfrm>
            <a:off x="162150" y="45325"/>
            <a:ext cx="867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Only now Bob SHOULD forward the htlc!</a:t>
            </a:r>
            <a:endParaRPr/>
          </a:p>
        </p:txBody>
      </p:sp>
      <p:sp>
        <p:nvSpPr>
          <p:cNvPr id="2084" name="Google Shape;2084;p168"/>
          <p:cNvSpPr txBox="1"/>
          <p:nvPr/>
        </p:nvSpPr>
        <p:spPr>
          <a:xfrm>
            <a:off x="5692825" y="654175"/>
            <a:ext cx="3314100" cy="2022900"/>
          </a:xfrm>
          <a:prstGeom prst="rect">
            <a:avLst/>
          </a:prstGeom>
          <a:solidFill>
            <a:srgbClr val="FF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Commitment Transaction 2b (Bob)</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85" name="Google Shape;2085;p168"/>
          <p:cNvSpPr txBox="1"/>
          <p:nvPr/>
        </p:nvSpPr>
        <p:spPr>
          <a:xfrm>
            <a:off x="5790613" y="1019750"/>
            <a:ext cx="2478600" cy="492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Input (100 mBTC)</a:t>
            </a:r>
            <a:endParaRPr/>
          </a:p>
        </p:txBody>
      </p:sp>
      <p:sp>
        <p:nvSpPr>
          <p:cNvPr id="2086" name="Google Shape;2086;p168"/>
          <p:cNvSpPr txBox="1"/>
          <p:nvPr/>
        </p:nvSpPr>
        <p:spPr>
          <a:xfrm>
            <a:off x="5878263" y="1744575"/>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0</a:t>
            </a:r>
            <a:endParaRPr/>
          </a:p>
          <a:p>
            <a:pPr indent="0" lvl="0" marL="0" rtl="0" algn="l">
              <a:spcBef>
                <a:spcPts val="0"/>
              </a:spcBef>
              <a:spcAft>
                <a:spcPts val="0"/>
              </a:spcAft>
              <a:buNone/>
            </a:pPr>
            <a:r>
              <a:rPr lang="en"/>
              <a:t>(80 mBTC)</a:t>
            </a:r>
            <a:endParaRPr/>
          </a:p>
          <a:p>
            <a:pPr indent="0" lvl="0" marL="0" rtl="0" algn="l">
              <a:spcBef>
                <a:spcPts val="0"/>
              </a:spcBef>
              <a:spcAft>
                <a:spcPts val="0"/>
              </a:spcAft>
              <a:buNone/>
            </a:pPr>
            <a:r>
              <a:rPr lang="en"/>
              <a:t>Alice's Key</a:t>
            </a:r>
            <a:endParaRPr/>
          </a:p>
        </p:txBody>
      </p:sp>
      <p:sp>
        <p:nvSpPr>
          <p:cNvPr id="2087" name="Google Shape;2087;p168"/>
          <p:cNvSpPr txBox="1"/>
          <p:nvPr/>
        </p:nvSpPr>
        <p:spPr>
          <a:xfrm>
            <a:off x="7587288" y="1744575"/>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1</a:t>
            </a:r>
            <a:endParaRPr/>
          </a:p>
          <a:p>
            <a:pPr indent="0" lvl="0" marL="0" rtl="0" algn="l">
              <a:spcBef>
                <a:spcPts val="0"/>
              </a:spcBef>
              <a:spcAft>
                <a:spcPts val="0"/>
              </a:spcAft>
              <a:buNone/>
            </a:pPr>
            <a:r>
              <a:rPr lang="en"/>
              <a:t>(20 mBTC)</a:t>
            </a:r>
            <a:endParaRPr/>
          </a:p>
          <a:p>
            <a:pPr indent="0" lvl="0" marL="0" rtl="0" algn="l">
              <a:spcBef>
                <a:spcPts val="0"/>
              </a:spcBef>
              <a:spcAft>
                <a:spcPts val="0"/>
              </a:spcAft>
              <a:buNone/>
            </a:pPr>
            <a:r>
              <a:rPr lang="en"/>
              <a:t>RSMC</a:t>
            </a:r>
            <a:endParaRPr/>
          </a:p>
        </p:txBody>
      </p:sp>
      <p:sp>
        <p:nvSpPr>
          <p:cNvPr id="2088" name="Google Shape;2088;p168"/>
          <p:cNvSpPr txBox="1"/>
          <p:nvPr/>
        </p:nvSpPr>
        <p:spPr>
          <a:xfrm>
            <a:off x="162150" y="704400"/>
            <a:ext cx="3314100" cy="2022900"/>
          </a:xfrm>
          <a:prstGeom prst="rect">
            <a:avLst/>
          </a:prstGeom>
          <a:solidFill>
            <a:srgbClr val="FF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Commitment Transaction 2a (Alice)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89" name="Google Shape;2089;p168"/>
          <p:cNvSpPr txBox="1"/>
          <p:nvPr/>
        </p:nvSpPr>
        <p:spPr>
          <a:xfrm>
            <a:off x="259938" y="1069975"/>
            <a:ext cx="2478600" cy="492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Input (100 mBTC)</a:t>
            </a:r>
            <a:endParaRPr/>
          </a:p>
        </p:txBody>
      </p:sp>
      <p:sp>
        <p:nvSpPr>
          <p:cNvPr id="2090" name="Google Shape;2090;p168"/>
          <p:cNvSpPr txBox="1"/>
          <p:nvPr/>
        </p:nvSpPr>
        <p:spPr>
          <a:xfrm>
            <a:off x="347588" y="1794800"/>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0</a:t>
            </a:r>
            <a:endParaRPr/>
          </a:p>
          <a:p>
            <a:pPr indent="0" lvl="0" marL="0" rtl="0" algn="l">
              <a:spcBef>
                <a:spcPts val="0"/>
              </a:spcBef>
              <a:spcAft>
                <a:spcPts val="0"/>
              </a:spcAft>
              <a:buNone/>
            </a:pPr>
            <a:r>
              <a:rPr lang="en"/>
              <a:t>(20 mBTC)</a:t>
            </a:r>
            <a:endParaRPr/>
          </a:p>
          <a:p>
            <a:pPr indent="0" lvl="0" marL="0" rtl="0" algn="l">
              <a:spcBef>
                <a:spcPts val="0"/>
              </a:spcBef>
              <a:spcAft>
                <a:spcPts val="0"/>
              </a:spcAft>
              <a:buNone/>
            </a:pPr>
            <a:r>
              <a:rPr lang="en"/>
              <a:t>Bob's Key</a:t>
            </a:r>
            <a:endParaRPr/>
          </a:p>
        </p:txBody>
      </p:sp>
      <p:sp>
        <p:nvSpPr>
          <p:cNvPr id="2091" name="Google Shape;2091;p168"/>
          <p:cNvSpPr txBox="1"/>
          <p:nvPr/>
        </p:nvSpPr>
        <p:spPr>
          <a:xfrm>
            <a:off x="2056613" y="1794800"/>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1</a:t>
            </a:r>
            <a:endParaRPr/>
          </a:p>
          <a:p>
            <a:pPr indent="0" lvl="0" marL="0" rtl="0" algn="l">
              <a:spcBef>
                <a:spcPts val="0"/>
              </a:spcBef>
              <a:spcAft>
                <a:spcPts val="0"/>
              </a:spcAft>
              <a:buNone/>
            </a:pPr>
            <a:r>
              <a:rPr lang="en"/>
              <a:t>(80 mBTC)</a:t>
            </a:r>
            <a:endParaRPr/>
          </a:p>
          <a:p>
            <a:pPr indent="0" lvl="0" marL="0" rtl="0" algn="l">
              <a:spcBef>
                <a:spcPts val="0"/>
              </a:spcBef>
              <a:spcAft>
                <a:spcPts val="0"/>
              </a:spcAft>
              <a:buNone/>
            </a:pPr>
            <a:r>
              <a:rPr lang="en"/>
              <a:t>RSMC</a:t>
            </a:r>
            <a:endParaRPr/>
          </a:p>
        </p:txBody>
      </p:sp>
      <p:sp>
        <p:nvSpPr>
          <p:cNvPr id="2092" name="Google Shape;2092;p168"/>
          <p:cNvSpPr txBox="1"/>
          <p:nvPr/>
        </p:nvSpPr>
        <p:spPr>
          <a:xfrm>
            <a:off x="4995675" y="2887075"/>
            <a:ext cx="4011300" cy="2022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Commitment Transaction 3b (Bob)</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93" name="Google Shape;2093;p168"/>
          <p:cNvSpPr txBox="1"/>
          <p:nvPr/>
        </p:nvSpPr>
        <p:spPr>
          <a:xfrm>
            <a:off x="5790613" y="3252650"/>
            <a:ext cx="2478600" cy="492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Input (100 mBTC)</a:t>
            </a:r>
            <a:endParaRPr/>
          </a:p>
        </p:txBody>
      </p:sp>
      <p:sp>
        <p:nvSpPr>
          <p:cNvPr id="2094" name="Google Shape;2094;p168"/>
          <p:cNvSpPr txBox="1"/>
          <p:nvPr/>
        </p:nvSpPr>
        <p:spPr>
          <a:xfrm>
            <a:off x="5075163" y="3977475"/>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0</a:t>
            </a:r>
            <a:endParaRPr/>
          </a:p>
          <a:p>
            <a:pPr indent="0" lvl="0" marL="0" rtl="0" algn="l">
              <a:spcBef>
                <a:spcPts val="0"/>
              </a:spcBef>
              <a:spcAft>
                <a:spcPts val="0"/>
              </a:spcAft>
              <a:buNone/>
            </a:pPr>
            <a:r>
              <a:rPr lang="en"/>
              <a:t>(65 mBTC)</a:t>
            </a:r>
            <a:endParaRPr/>
          </a:p>
          <a:p>
            <a:pPr indent="0" lvl="0" marL="0" rtl="0" algn="l">
              <a:spcBef>
                <a:spcPts val="0"/>
              </a:spcBef>
              <a:spcAft>
                <a:spcPts val="0"/>
              </a:spcAft>
              <a:buNone/>
            </a:pPr>
            <a:r>
              <a:rPr lang="en"/>
              <a:t>Alice's Key</a:t>
            </a:r>
            <a:endParaRPr/>
          </a:p>
        </p:txBody>
      </p:sp>
      <p:sp>
        <p:nvSpPr>
          <p:cNvPr id="2095" name="Google Shape;2095;p168"/>
          <p:cNvSpPr txBox="1"/>
          <p:nvPr/>
        </p:nvSpPr>
        <p:spPr>
          <a:xfrm>
            <a:off x="6412738" y="3977475"/>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1</a:t>
            </a:r>
            <a:endParaRPr/>
          </a:p>
          <a:p>
            <a:pPr indent="0" lvl="0" marL="0" rtl="0" algn="l">
              <a:spcBef>
                <a:spcPts val="0"/>
              </a:spcBef>
              <a:spcAft>
                <a:spcPts val="0"/>
              </a:spcAft>
              <a:buNone/>
            </a:pPr>
            <a:r>
              <a:rPr lang="en"/>
              <a:t>(20 mBTC)</a:t>
            </a:r>
            <a:endParaRPr/>
          </a:p>
          <a:p>
            <a:pPr indent="0" lvl="0" marL="0" rtl="0" algn="l">
              <a:spcBef>
                <a:spcPts val="0"/>
              </a:spcBef>
              <a:spcAft>
                <a:spcPts val="0"/>
              </a:spcAft>
              <a:buNone/>
            </a:pPr>
            <a:r>
              <a:rPr lang="en"/>
              <a:t>RSMC</a:t>
            </a:r>
            <a:endParaRPr/>
          </a:p>
        </p:txBody>
      </p:sp>
      <p:sp>
        <p:nvSpPr>
          <p:cNvPr id="2096" name="Google Shape;2096;p168"/>
          <p:cNvSpPr txBox="1"/>
          <p:nvPr/>
        </p:nvSpPr>
        <p:spPr>
          <a:xfrm>
            <a:off x="7750313" y="3977475"/>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2</a:t>
            </a:r>
            <a:endParaRPr/>
          </a:p>
          <a:p>
            <a:pPr indent="0" lvl="0" marL="0" rtl="0" algn="l">
              <a:spcBef>
                <a:spcPts val="0"/>
              </a:spcBef>
              <a:spcAft>
                <a:spcPts val="0"/>
              </a:spcAft>
              <a:buNone/>
            </a:pPr>
            <a:r>
              <a:rPr lang="en"/>
              <a:t>(15 mBTC)</a:t>
            </a:r>
            <a:endParaRPr/>
          </a:p>
          <a:p>
            <a:pPr indent="0" lvl="0" marL="0" rtl="0" algn="l">
              <a:spcBef>
                <a:spcPts val="0"/>
              </a:spcBef>
              <a:spcAft>
                <a:spcPts val="0"/>
              </a:spcAft>
              <a:buNone/>
            </a:pPr>
            <a:r>
              <a:rPr lang="en"/>
              <a:t>HTLC</a:t>
            </a:r>
            <a:endParaRPr/>
          </a:p>
        </p:txBody>
      </p:sp>
      <p:sp>
        <p:nvSpPr>
          <p:cNvPr id="2097" name="Google Shape;2097;p168"/>
          <p:cNvSpPr txBox="1"/>
          <p:nvPr/>
        </p:nvSpPr>
        <p:spPr>
          <a:xfrm>
            <a:off x="162150" y="2887075"/>
            <a:ext cx="4156800" cy="2022900"/>
          </a:xfrm>
          <a:prstGeom prst="rect">
            <a:avLst/>
          </a:prstGeom>
          <a:solidFill>
            <a:srgbClr val="F3F3F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Commitment Transaction 3a (Alice)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98" name="Google Shape;2098;p168"/>
          <p:cNvSpPr txBox="1"/>
          <p:nvPr/>
        </p:nvSpPr>
        <p:spPr>
          <a:xfrm>
            <a:off x="879663" y="3252650"/>
            <a:ext cx="2478600" cy="492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Input (100 mBTC)</a:t>
            </a:r>
            <a:endParaRPr/>
          </a:p>
        </p:txBody>
      </p:sp>
      <p:sp>
        <p:nvSpPr>
          <p:cNvPr id="2099" name="Google Shape;2099;p168"/>
          <p:cNvSpPr txBox="1"/>
          <p:nvPr/>
        </p:nvSpPr>
        <p:spPr>
          <a:xfrm>
            <a:off x="259938" y="3977475"/>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0</a:t>
            </a:r>
            <a:endParaRPr/>
          </a:p>
          <a:p>
            <a:pPr indent="0" lvl="0" marL="0" rtl="0" algn="l">
              <a:spcBef>
                <a:spcPts val="0"/>
              </a:spcBef>
              <a:spcAft>
                <a:spcPts val="0"/>
              </a:spcAft>
              <a:buNone/>
            </a:pPr>
            <a:r>
              <a:rPr lang="en"/>
              <a:t>(20 mBTC)</a:t>
            </a:r>
            <a:endParaRPr/>
          </a:p>
          <a:p>
            <a:pPr indent="0" lvl="0" marL="0" rtl="0" algn="l">
              <a:spcBef>
                <a:spcPts val="0"/>
              </a:spcBef>
              <a:spcAft>
                <a:spcPts val="0"/>
              </a:spcAft>
              <a:buNone/>
            </a:pPr>
            <a:r>
              <a:rPr lang="en"/>
              <a:t>Bob's Key</a:t>
            </a:r>
            <a:endParaRPr/>
          </a:p>
        </p:txBody>
      </p:sp>
      <p:sp>
        <p:nvSpPr>
          <p:cNvPr id="2100" name="Google Shape;2100;p168"/>
          <p:cNvSpPr txBox="1"/>
          <p:nvPr/>
        </p:nvSpPr>
        <p:spPr>
          <a:xfrm>
            <a:off x="1651913" y="3977475"/>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1</a:t>
            </a:r>
            <a:endParaRPr/>
          </a:p>
          <a:p>
            <a:pPr indent="0" lvl="0" marL="0" rtl="0" algn="l">
              <a:spcBef>
                <a:spcPts val="0"/>
              </a:spcBef>
              <a:spcAft>
                <a:spcPts val="0"/>
              </a:spcAft>
              <a:buNone/>
            </a:pPr>
            <a:r>
              <a:rPr lang="en"/>
              <a:t>(65 mBTC)</a:t>
            </a:r>
            <a:endParaRPr/>
          </a:p>
          <a:p>
            <a:pPr indent="0" lvl="0" marL="0" rtl="0" algn="l">
              <a:spcBef>
                <a:spcPts val="0"/>
              </a:spcBef>
              <a:spcAft>
                <a:spcPts val="0"/>
              </a:spcAft>
              <a:buNone/>
            </a:pPr>
            <a:r>
              <a:rPr lang="en"/>
              <a:t>RSMC</a:t>
            </a:r>
            <a:endParaRPr/>
          </a:p>
        </p:txBody>
      </p:sp>
      <p:sp>
        <p:nvSpPr>
          <p:cNvPr id="2101" name="Google Shape;2101;p168"/>
          <p:cNvSpPr txBox="1"/>
          <p:nvPr/>
        </p:nvSpPr>
        <p:spPr>
          <a:xfrm>
            <a:off x="2986838" y="3977475"/>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2</a:t>
            </a:r>
            <a:endParaRPr/>
          </a:p>
          <a:p>
            <a:pPr indent="0" lvl="0" marL="0" rtl="0" algn="l">
              <a:spcBef>
                <a:spcPts val="0"/>
              </a:spcBef>
              <a:spcAft>
                <a:spcPts val="0"/>
              </a:spcAft>
              <a:buNone/>
            </a:pPr>
            <a:r>
              <a:rPr lang="en"/>
              <a:t>(15 mBTC)</a:t>
            </a:r>
            <a:endParaRPr/>
          </a:p>
          <a:p>
            <a:pPr indent="0" lvl="0" marL="0" rtl="0" algn="l">
              <a:spcBef>
                <a:spcPts val="0"/>
              </a:spcBef>
              <a:spcAft>
                <a:spcPts val="0"/>
              </a:spcAft>
              <a:buNone/>
            </a:pPr>
            <a:r>
              <a:rPr lang="en"/>
              <a:t>HTLC</a:t>
            </a:r>
            <a:endParaRPr/>
          </a:p>
        </p:txBody>
      </p:sp>
      <p:sp>
        <p:nvSpPr>
          <p:cNvPr id="2102" name="Google Shape;2102;p168"/>
          <p:cNvSpPr txBox="1"/>
          <p:nvPr/>
        </p:nvSpPr>
        <p:spPr>
          <a:xfrm>
            <a:off x="4209513" y="1212275"/>
            <a:ext cx="1106700" cy="4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revoked</a:t>
            </a:r>
            <a:endParaRPr/>
          </a:p>
        </p:txBody>
      </p:sp>
      <p:sp>
        <p:nvSpPr>
          <p:cNvPr id="2103" name="Google Shape;2103;p168"/>
          <p:cNvSpPr/>
          <p:nvPr/>
        </p:nvSpPr>
        <p:spPr>
          <a:xfrm rot="-1551584">
            <a:off x="4998762" y="997129"/>
            <a:ext cx="708440" cy="176977"/>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68"/>
          <p:cNvSpPr/>
          <p:nvPr/>
        </p:nvSpPr>
        <p:spPr>
          <a:xfrm rot="-8928443">
            <a:off x="3512912" y="972003"/>
            <a:ext cx="708415" cy="177143"/>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8" name="Shape 2108"/>
        <p:cNvGrpSpPr/>
        <p:nvPr/>
      </p:nvGrpSpPr>
      <p:grpSpPr>
        <a:xfrm>
          <a:off x="0" y="0"/>
          <a:ext cx="0" cy="0"/>
          <a:chOff x="0" y="0"/>
          <a:chExt cx="0" cy="0"/>
        </a:xfrm>
      </p:grpSpPr>
      <p:sp>
        <p:nvSpPr>
          <p:cNvPr id="2109" name="Google Shape;2109;p169"/>
          <p:cNvSpPr txBox="1"/>
          <p:nvPr>
            <p:ph type="title"/>
          </p:nvPr>
        </p:nvSpPr>
        <p:spPr>
          <a:xfrm>
            <a:off x="311700" y="45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update_add_htlc offers a htlc to another node</a:t>
            </a:r>
            <a:endParaRPr/>
          </a:p>
        </p:txBody>
      </p:sp>
      <p:sp>
        <p:nvSpPr>
          <p:cNvPr id="2110" name="Google Shape;2110;p169"/>
          <p:cNvSpPr txBox="1"/>
          <p:nvPr>
            <p:ph idx="1" type="body"/>
          </p:nvPr>
        </p:nvSpPr>
        <p:spPr>
          <a:xfrm>
            <a:off x="311700" y="686875"/>
            <a:ext cx="8520600" cy="1995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Type: 128</a:t>
            </a:r>
            <a:endParaRPr/>
          </a:p>
          <a:p>
            <a:pPr indent="-342900" lvl="0" marL="457200" rtl="0" algn="l">
              <a:spcBef>
                <a:spcPts val="0"/>
              </a:spcBef>
              <a:spcAft>
                <a:spcPts val="0"/>
              </a:spcAft>
              <a:buSzPts val="1800"/>
              <a:buChar char="●"/>
            </a:pPr>
            <a:r>
              <a:rPr lang="en"/>
              <a:t>Data</a:t>
            </a:r>
            <a:endParaRPr/>
          </a:p>
          <a:p>
            <a:pPr indent="-317500" lvl="1" marL="914400" rtl="0" algn="l">
              <a:spcBef>
                <a:spcPts val="0"/>
              </a:spcBef>
              <a:spcAft>
                <a:spcPts val="0"/>
              </a:spcAft>
              <a:buSzPts val="1400"/>
              <a:buChar char="○"/>
            </a:pPr>
            <a:r>
              <a:rPr lang="en"/>
              <a:t>32: channel_id</a:t>
            </a:r>
            <a:endParaRPr/>
          </a:p>
          <a:p>
            <a:pPr indent="-317500" lvl="1" marL="914400" rtl="0" algn="l">
              <a:spcBef>
                <a:spcPts val="0"/>
              </a:spcBef>
              <a:spcAft>
                <a:spcPts val="0"/>
              </a:spcAft>
              <a:buSzPts val="1400"/>
              <a:buChar char="○"/>
            </a:pPr>
            <a:r>
              <a:rPr lang="en"/>
              <a:t>8: id</a:t>
            </a:r>
            <a:endParaRPr/>
          </a:p>
          <a:p>
            <a:pPr indent="-317500" lvl="2" marL="1371600" rtl="0" algn="l">
              <a:spcBef>
                <a:spcPts val="0"/>
              </a:spcBef>
              <a:spcAft>
                <a:spcPts val="0"/>
              </a:spcAft>
              <a:buSzPts val="1400"/>
              <a:buChar char="■"/>
            </a:pPr>
            <a:r>
              <a:rPr lang="en"/>
              <a:t>Htlcs are building a sequence of channel states MUST increment by one</a:t>
            </a:r>
            <a:endParaRPr/>
          </a:p>
          <a:p>
            <a:pPr indent="-317500" lvl="1" marL="914400" rtl="0" algn="l">
              <a:spcBef>
                <a:spcPts val="0"/>
              </a:spcBef>
              <a:spcAft>
                <a:spcPts val="0"/>
              </a:spcAft>
              <a:buSzPts val="1400"/>
              <a:buChar char="○"/>
            </a:pPr>
            <a:r>
              <a:rPr lang="en"/>
              <a:t>8: amount_msat</a:t>
            </a:r>
            <a:endParaRPr/>
          </a:p>
          <a:p>
            <a:pPr indent="-317500" lvl="2" marL="1371600" rtl="0" algn="l">
              <a:spcBef>
                <a:spcPts val="0"/>
              </a:spcBef>
              <a:spcAft>
                <a:spcPts val="0"/>
              </a:spcAft>
              <a:buSzPts val="1400"/>
              <a:buChar char="■"/>
            </a:pPr>
            <a:r>
              <a:rPr lang="en"/>
              <a:t>Amount offered</a:t>
            </a:r>
            <a:endParaRPr/>
          </a:p>
          <a:p>
            <a:pPr indent="-317500" lvl="1" marL="914400" rtl="0" algn="l">
              <a:spcBef>
                <a:spcPts val="0"/>
              </a:spcBef>
              <a:spcAft>
                <a:spcPts val="0"/>
              </a:spcAft>
              <a:buSzPts val="1400"/>
              <a:buChar char="○"/>
            </a:pPr>
            <a:r>
              <a:rPr lang="en"/>
              <a:t>32: payment_hash</a:t>
            </a:r>
            <a:endParaRPr/>
          </a:p>
          <a:p>
            <a:pPr indent="-317500" lvl="2" marL="1371600" rtl="0" algn="l">
              <a:spcBef>
                <a:spcPts val="0"/>
              </a:spcBef>
              <a:spcAft>
                <a:spcPts val="0"/>
              </a:spcAft>
              <a:buSzPts val="1400"/>
              <a:buChar char="■"/>
            </a:pPr>
            <a:r>
              <a:rPr lang="en"/>
              <a:t>As given in the invoice and used in the htlc scripts</a:t>
            </a:r>
            <a:endParaRPr/>
          </a:p>
          <a:p>
            <a:pPr indent="-317500" lvl="1" marL="914400" rtl="0" algn="l">
              <a:spcBef>
                <a:spcPts val="0"/>
              </a:spcBef>
              <a:spcAft>
                <a:spcPts val="0"/>
              </a:spcAft>
              <a:buSzPts val="1400"/>
              <a:buChar char="○"/>
            </a:pPr>
            <a:r>
              <a:rPr lang="en"/>
              <a:t>4: cltv_expiry</a:t>
            </a:r>
            <a:endParaRPr/>
          </a:p>
          <a:p>
            <a:pPr indent="-317500" lvl="2" marL="1371600" rtl="0" algn="l">
              <a:spcBef>
                <a:spcPts val="0"/>
              </a:spcBef>
              <a:spcAft>
                <a:spcPts val="0"/>
              </a:spcAft>
              <a:buSzPts val="1400"/>
              <a:buChar char="■"/>
            </a:pPr>
            <a:r>
              <a:rPr lang="en"/>
              <a:t>Timelock should fit channel parameters and relate to the path for routing</a:t>
            </a:r>
            <a:endParaRPr/>
          </a:p>
          <a:p>
            <a:pPr indent="-317500" lvl="1" marL="914400" rtl="0" algn="l">
              <a:spcBef>
                <a:spcPts val="0"/>
              </a:spcBef>
              <a:spcAft>
                <a:spcPts val="0"/>
              </a:spcAft>
              <a:buSzPts val="1400"/>
              <a:buChar char="○"/>
            </a:pPr>
            <a:r>
              <a:rPr lang="en"/>
              <a:t>1366: onion_routing_packet</a:t>
            </a:r>
            <a:endParaRPr/>
          </a:p>
          <a:p>
            <a:pPr indent="-317500" lvl="2" marL="1371600" rtl="0" algn="l">
              <a:spcBef>
                <a:spcPts val="0"/>
              </a:spcBef>
              <a:spcAft>
                <a:spcPts val="0"/>
              </a:spcAft>
              <a:buSzPts val="1400"/>
              <a:buChar char="■"/>
            </a:pPr>
            <a:r>
              <a:rPr lang="en"/>
              <a:t>Always has this size</a:t>
            </a:r>
            <a:endParaRPr/>
          </a:p>
          <a:p>
            <a:pPr indent="-317500" lvl="2" marL="1371600" rtl="0" algn="l">
              <a:spcBef>
                <a:spcPts val="0"/>
              </a:spcBef>
              <a:spcAft>
                <a:spcPts val="0"/>
              </a:spcAft>
              <a:buSzPts val="1400"/>
              <a:buChar char="■"/>
            </a:pPr>
            <a:r>
              <a:rPr lang="en"/>
              <a:t>Is even needed in the case of the last node</a:t>
            </a:r>
            <a:endParaRPr/>
          </a:p>
          <a:p>
            <a:pPr indent="-317500" lvl="2" marL="1371600" rtl="0" algn="l">
              <a:spcBef>
                <a:spcPts val="0"/>
              </a:spcBef>
              <a:spcAft>
                <a:spcPts val="0"/>
              </a:spcAft>
              <a:buSzPts val="1400"/>
              <a:buChar char="■"/>
            </a:pPr>
            <a:r>
              <a:rPr lang="en"/>
              <a:t>Contains a session key for DH and HMAC</a:t>
            </a:r>
            <a:endParaRPr/>
          </a:p>
          <a:p>
            <a:pPr indent="-342900" lvl="0" marL="457200" rtl="0" algn="l">
              <a:spcBef>
                <a:spcPts val="0"/>
              </a:spcBef>
              <a:spcAft>
                <a:spcPts val="0"/>
              </a:spcAft>
              <a:buSzPts val="1800"/>
              <a:buChar char="●"/>
            </a:pPr>
            <a:r>
              <a:rPr lang="en"/>
              <a:t>Includes no signature (Remember Transport has strong authentication)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0">
                                            <p:txEl>
                                              <p:pRg end="0" st="0"/>
                                            </p:txEl>
                                          </p:spTgt>
                                        </p:tgtEl>
                                        <p:attrNameLst>
                                          <p:attrName>style.visibility</p:attrName>
                                        </p:attrNameLst>
                                      </p:cBhvr>
                                      <p:to>
                                        <p:strVal val="visible"/>
                                      </p:to>
                                    </p:set>
                                    <p:animEffect filter="fade" transition="in">
                                      <p:cBhvr>
                                        <p:cTn dur="1000"/>
                                        <p:tgtEl>
                                          <p:spTgt spid="21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0">
                                            <p:txEl>
                                              <p:pRg end="1" st="1"/>
                                            </p:txEl>
                                          </p:spTgt>
                                        </p:tgtEl>
                                        <p:attrNameLst>
                                          <p:attrName>style.visibility</p:attrName>
                                        </p:attrNameLst>
                                      </p:cBhvr>
                                      <p:to>
                                        <p:strVal val="visible"/>
                                      </p:to>
                                    </p:set>
                                    <p:animEffect filter="fade" transition="in">
                                      <p:cBhvr>
                                        <p:cTn dur="1000"/>
                                        <p:tgtEl>
                                          <p:spTgt spid="21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0">
                                            <p:txEl>
                                              <p:pRg end="2" st="2"/>
                                            </p:txEl>
                                          </p:spTgt>
                                        </p:tgtEl>
                                        <p:attrNameLst>
                                          <p:attrName>style.visibility</p:attrName>
                                        </p:attrNameLst>
                                      </p:cBhvr>
                                      <p:to>
                                        <p:strVal val="visible"/>
                                      </p:to>
                                    </p:set>
                                    <p:animEffect filter="fade" transition="in">
                                      <p:cBhvr>
                                        <p:cTn dur="1000"/>
                                        <p:tgtEl>
                                          <p:spTgt spid="211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0">
                                            <p:txEl>
                                              <p:pRg end="3" st="3"/>
                                            </p:txEl>
                                          </p:spTgt>
                                        </p:tgtEl>
                                        <p:attrNameLst>
                                          <p:attrName>style.visibility</p:attrName>
                                        </p:attrNameLst>
                                      </p:cBhvr>
                                      <p:to>
                                        <p:strVal val="visible"/>
                                      </p:to>
                                    </p:set>
                                    <p:animEffect filter="fade" transition="in">
                                      <p:cBhvr>
                                        <p:cTn dur="1000"/>
                                        <p:tgtEl>
                                          <p:spTgt spid="211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0">
                                            <p:txEl>
                                              <p:pRg end="4" st="4"/>
                                            </p:txEl>
                                          </p:spTgt>
                                        </p:tgtEl>
                                        <p:attrNameLst>
                                          <p:attrName>style.visibility</p:attrName>
                                        </p:attrNameLst>
                                      </p:cBhvr>
                                      <p:to>
                                        <p:strVal val="visible"/>
                                      </p:to>
                                    </p:set>
                                    <p:animEffect filter="fade" transition="in">
                                      <p:cBhvr>
                                        <p:cTn dur="1000"/>
                                        <p:tgtEl>
                                          <p:spTgt spid="211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0">
                                            <p:txEl>
                                              <p:pRg end="5" st="5"/>
                                            </p:txEl>
                                          </p:spTgt>
                                        </p:tgtEl>
                                        <p:attrNameLst>
                                          <p:attrName>style.visibility</p:attrName>
                                        </p:attrNameLst>
                                      </p:cBhvr>
                                      <p:to>
                                        <p:strVal val="visible"/>
                                      </p:to>
                                    </p:set>
                                    <p:animEffect filter="fade" transition="in">
                                      <p:cBhvr>
                                        <p:cTn dur="1000"/>
                                        <p:tgtEl>
                                          <p:spTgt spid="211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0">
                                            <p:txEl>
                                              <p:pRg end="6" st="6"/>
                                            </p:txEl>
                                          </p:spTgt>
                                        </p:tgtEl>
                                        <p:attrNameLst>
                                          <p:attrName>style.visibility</p:attrName>
                                        </p:attrNameLst>
                                      </p:cBhvr>
                                      <p:to>
                                        <p:strVal val="visible"/>
                                      </p:to>
                                    </p:set>
                                    <p:animEffect filter="fade" transition="in">
                                      <p:cBhvr>
                                        <p:cTn dur="1000"/>
                                        <p:tgtEl>
                                          <p:spTgt spid="211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0">
                                            <p:txEl>
                                              <p:pRg end="7" st="7"/>
                                            </p:txEl>
                                          </p:spTgt>
                                        </p:tgtEl>
                                        <p:attrNameLst>
                                          <p:attrName>style.visibility</p:attrName>
                                        </p:attrNameLst>
                                      </p:cBhvr>
                                      <p:to>
                                        <p:strVal val="visible"/>
                                      </p:to>
                                    </p:set>
                                    <p:animEffect filter="fade" transition="in">
                                      <p:cBhvr>
                                        <p:cTn dur="1000"/>
                                        <p:tgtEl>
                                          <p:spTgt spid="211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0">
                                            <p:txEl>
                                              <p:pRg end="8" st="8"/>
                                            </p:txEl>
                                          </p:spTgt>
                                        </p:tgtEl>
                                        <p:attrNameLst>
                                          <p:attrName>style.visibility</p:attrName>
                                        </p:attrNameLst>
                                      </p:cBhvr>
                                      <p:to>
                                        <p:strVal val="visible"/>
                                      </p:to>
                                    </p:set>
                                    <p:animEffect filter="fade" transition="in">
                                      <p:cBhvr>
                                        <p:cTn dur="1000"/>
                                        <p:tgtEl>
                                          <p:spTgt spid="211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0">
                                            <p:txEl>
                                              <p:pRg end="9" st="9"/>
                                            </p:txEl>
                                          </p:spTgt>
                                        </p:tgtEl>
                                        <p:attrNameLst>
                                          <p:attrName>style.visibility</p:attrName>
                                        </p:attrNameLst>
                                      </p:cBhvr>
                                      <p:to>
                                        <p:strVal val="visible"/>
                                      </p:to>
                                    </p:set>
                                    <p:animEffect filter="fade" transition="in">
                                      <p:cBhvr>
                                        <p:cTn dur="1000"/>
                                        <p:tgtEl>
                                          <p:spTgt spid="2110">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0">
                                            <p:txEl>
                                              <p:pRg end="10" st="10"/>
                                            </p:txEl>
                                          </p:spTgt>
                                        </p:tgtEl>
                                        <p:attrNameLst>
                                          <p:attrName>style.visibility</p:attrName>
                                        </p:attrNameLst>
                                      </p:cBhvr>
                                      <p:to>
                                        <p:strVal val="visible"/>
                                      </p:to>
                                    </p:set>
                                    <p:animEffect filter="fade" transition="in">
                                      <p:cBhvr>
                                        <p:cTn dur="1000"/>
                                        <p:tgtEl>
                                          <p:spTgt spid="2110">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0">
                                            <p:txEl>
                                              <p:pRg end="11" st="11"/>
                                            </p:txEl>
                                          </p:spTgt>
                                        </p:tgtEl>
                                        <p:attrNameLst>
                                          <p:attrName>style.visibility</p:attrName>
                                        </p:attrNameLst>
                                      </p:cBhvr>
                                      <p:to>
                                        <p:strVal val="visible"/>
                                      </p:to>
                                    </p:set>
                                    <p:animEffect filter="fade" transition="in">
                                      <p:cBhvr>
                                        <p:cTn dur="1000"/>
                                        <p:tgtEl>
                                          <p:spTgt spid="2110">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0">
                                            <p:txEl>
                                              <p:pRg end="12" st="12"/>
                                            </p:txEl>
                                          </p:spTgt>
                                        </p:tgtEl>
                                        <p:attrNameLst>
                                          <p:attrName>style.visibility</p:attrName>
                                        </p:attrNameLst>
                                      </p:cBhvr>
                                      <p:to>
                                        <p:strVal val="visible"/>
                                      </p:to>
                                    </p:set>
                                    <p:animEffect filter="fade" transition="in">
                                      <p:cBhvr>
                                        <p:cTn dur="1000"/>
                                        <p:tgtEl>
                                          <p:spTgt spid="2110">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0">
                                            <p:txEl>
                                              <p:pRg end="13" st="13"/>
                                            </p:txEl>
                                          </p:spTgt>
                                        </p:tgtEl>
                                        <p:attrNameLst>
                                          <p:attrName>style.visibility</p:attrName>
                                        </p:attrNameLst>
                                      </p:cBhvr>
                                      <p:to>
                                        <p:strVal val="visible"/>
                                      </p:to>
                                    </p:set>
                                    <p:animEffect filter="fade" transition="in">
                                      <p:cBhvr>
                                        <p:cTn dur="1000"/>
                                        <p:tgtEl>
                                          <p:spTgt spid="2110">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0">
                                            <p:txEl>
                                              <p:pRg end="14" st="14"/>
                                            </p:txEl>
                                          </p:spTgt>
                                        </p:tgtEl>
                                        <p:attrNameLst>
                                          <p:attrName>style.visibility</p:attrName>
                                        </p:attrNameLst>
                                      </p:cBhvr>
                                      <p:to>
                                        <p:strVal val="visible"/>
                                      </p:to>
                                    </p:set>
                                    <p:animEffect filter="fade" transition="in">
                                      <p:cBhvr>
                                        <p:cTn dur="1000"/>
                                        <p:tgtEl>
                                          <p:spTgt spid="2110">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0">
                                            <p:txEl>
                                              <p:pRg end="15" st="15"/>
                                            </p:txEl>
                                          </p:spTgt>
                                        </p:tgtEl>
                                        <p:attrNameLst>
                                          <p:attrName>style.visibility</p:attrName>
                                        </p:attrNameLst>
                                      </p:cBhvr>
                                      <p:to>
                                        <p:strVal val="visible"/>
                                      </p:to>
                                    </p:set>
                                    <p:animEffect filter="fade" transition="in">
                                      <p:cBhvr>
                                        <p:cTn dur="1000"/>
                                        <p:tgtEl>
                                          <p:spTgt spid="2110">
                                            <p:txEl>
                                              <p:pRg end="15" st="1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4" name="Shape 2114"/>
        <p:cNvGrpSpPr/>
        <p:nvPr/>
      </p:nvGrpSpPr>
      <p:grpSpPr>
        <a:xfrm>
          <a:off x="0" y="0"/>
          <a:ext cx="0" cy="0"/>
          <a:chOff x="0" y="0"/>
          <a:chExt cx="0" cy="0"/>
        </a:xfrm>
      </p:grpSpPr>
      <p:sp>
        <p:nvSpPr>
          <p:cNvPr id="2115" name="Google Shape;2115;p170"/>
          <p:cNvSpPr txBox="1"/>
          <p:nvPr>
            <p:ph type="title"/>
          </p:nvPr>
        </p:nvSpPr>
        <p:spPr>
          <a:xfrm>
            <a:off x="311700" y="45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commitment_signed message</a:t>
            </a:r>
            <a:endParaRPr/>
          </a:p>
        </p:txBody>
      </p:sp>
      <p:sp>
        <p:nvSpPr>
          <p:cNvPr id="2116" name="Google Shape;2116;p170"/>
          <p:cNvSpPr txBox="1"/>
          <p:nvPr>
            <p:ph idx="1" type="body"/>
          </p:nvPr>
        </p:nvSpPr>
        <p:spPr>
          <a:xfrm>
            <a:off x="311700" y="6868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Type: 132</a:t>
            </a:r>
            <a:endParaRPr/>
          </a:p>
          <a:p>
            <a:pPr indent="-342900" lvl="0" marL="457200" rtl="0" algn="l">
              <a:spcBef>
                <a:spcPts val="0"/>
              </a:spcBef>
              <a:spcAft>
                <a:spcPts val="0"/>
              </a:spcAft>
              <a:buSzPts val="1800"/>
              <a:buChar char="●"/>
            </a:pPr>
            <a:r>
              <a:rPr lang="en"/>
              <a:t>Data:</a:t>
            </a:r>
            <a:endParaRPr/>
          </a:p>
          <a:p>
            <a:pPr indent="-317500" lvl="1" marL="914400" rtl="0" algn="l">
              <a:spcBef>
                <a:spcPts val="0"/>
              </a:spcBef>
              <a:spcAft>
                <a:spcPts val="0"/>
              </a:spcAft>
              <a:buSzPts val="1400"/>
              <a:buChar char="○"/>
            </a:pPr>
            <a:r>
              <a:rPr lang="en"/>
              <a:t>32: channel_id</a:t>
            </a:r>
            <a:endParaRPr/>
          </a:p>
          <a:p>
            <a:pPr indent="-317500" lvl="1" marL="914400" rtl="0" algn="l">
              <a:spcBef>
                <a:spcPts val="0"/>
              </a:spcBef>
              <a:spcAft>
                <a:spcPts val="0"/>
              </a:spcAft>
              <a:buSzPts val="1400"/>
              <a:buChar char="○"/>
            </a:pPr>
            <a:r>
              <a:rPr lang="en"/>
              <a:t>64: signature</a:t>
            </a:r>
            <a:endParaRPr/>
          </a:p>
          <a:p>
            <a:pPr indent="-317500" lvl="2" marL="1371600" rtl="0" algn="l">
              <a:spcBef>
                <a:spcPts val="0"/>
              </a:spcBef>
              <a:spcAft>
                <a:spcPts val="0"/>
              </a:spcAft>
              <a:buSzPts val="1400"/>
              <a:buChar char="■"/>
            </a:pPr>
            <a:r>
              <a:rPr lang="en"/>
              <a:t>For the other side to be used and verified to sign the commitment tx</a:t>
            </a:r>
            <a:endParaRPr/>
          </a:p>
          <a:p>
            <a:pPr indent="-317500" lvl="1" marL="914400" rtl="0" algn="l">
              <a:spcBef>
                <a:spcPts val="0"/>
              </a:spcBef>
              <a:spcAft>
                <a:spcPts val="0"/>
              </a:spcAft>
              <a:buSzPts val="1400"/>
              <a:buChar char="○"/>
            </a:pPr>
            <a:r>
              <a:rPr lang="en"/>
              <a:t>2: num_htlcs</a:t>
            </a:r>
            <a:endParaRPr/>
          </a:p>
          <a:p>
            <a:pPr indent="-317500" lvl="1" marL="914400" rtl="0" algn="l">
              <a:spcBef>
                <a:spcPts val="0"/>
              </a:spcBef>
              <a:spcAft>
                <a:spcPts val="0"/>
              </a:spcAft>
              <a:buSzPts val="1400"/>
              <a:buChar char="○"/>
            </a:pPr>
            <a:r>
              <a:rPr lang="en"/>
              <a:t>num_htlcs*64: htlc_signatures</a:t>
            </a:r>
            <a:endParaRPr/>
          </a:p>
          <a:p>
            <a:pPr indent="-317500" lvl="2" marL="1371600" rtl="0" algn="l">
              <a:spcBef>
                <a:spcPts val="0"/>
              </a:spcBef>
              <a:spcAft>
                <a:spcPts val="0"/>
              </a:spcAft>
              <a:buSzPts val="1400"/>
              <a:buChar char="■"/>
            </a:pPr>
            <a:r>
              <a:rPr lang="en"/>
              <a:t>Each htlcs should have a different payment hash</a:t>
            </a:r>
            <a:endParaRPr/>
          </a:p>
          <a:p>
            <a:pPr indent="-317500" lvl="2" marL="1371600" rtl="0" algn="l">
              <a:spcBef>
                <a:spcPts val="0"/>
              </a:spcBef>
              <a:spcAft>
                <a:spcPts val="0"/>
              </a:spcAft>
              <a:buSzPts val="1400"/>
              <a:buChar char="■"/>
            </a:pPr>
            <a:r>
              <a:rPr lang="en"/>
              <a:t>Basepoint changed for each commitment tx</a:t>
            </a:r>
            <a:endParaRPr/>
          </a:p>
          <a:p>
            <a:pPr indent="-317500" lvl="3" marL="1828800" rtl="0" algn="l">
              <a:spcBef>
                <a:spcPts val="0"/>
              </a:spcBef>
              <a:spcAft>
                <a:spcPts val="0"/>
              </a:spcAft>
              <a:buSzPts val="1400"/>
              <a:buChar char="●"/>
            </a:pPr>
            <a:r>
              <a:rPr lang="en"/>
              <a:t>Thus signatures change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6">
                                            <p:txEl>
                                              <p:pRg end="0" st="0"/>
                                            </p:txEl>
                                          </p:spTgt>
                                        </p:tgtEl>
                                        <p:attrNameLst>
                                          <p:attrName>style.visibility</p:attrName>
                                        </p:attrNameLst>
                                      </p:cBhvr>
                                      <p:to>
                                        <p:strVal val="visible"/>
                                      </p:to>
                                    </p:set>
                                    <p:animEffect filter="fade" transition="in">
                                      <p:cBhvr>
                                        <p:cTn dur="1000"/>
                                        <p:tgtEl>
                                          <p:spTgt spid="21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6">
                                            <p:txEl>
                                              <p:pRg end="1" st="1"/>
                                            </p:txEl>
                                          </p:spTgt>
                                        </p:tgtEl>
                                        <p:attrNameLst>
                                          <p:attrName>style.visibility</p:attrName>
                                        </p:attrNameLst>
                                      </p:cBhvr>
                                      <p:to>
                                        <p:strVal val="visible"/>
                                      </p:to>
                                    </p:set>
                                    <p:animEffect filter="fade" transition="in">
                                      <p:cBhvr>
                                        <p:cTn dur="1000"/>
                                        <p:tgtEl>
                                          <p:spTgt spid="211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6">
                                            <p:txEl>
                                              <p:pRg end="2" st="2"/>
                                            </p:txEl>
                                          </p:spTgt>
                                        </p:tgtEl>
                                        <p:attrNameLst>
                                          <p:attrName>style.visibility</p:attrName>
                                        </p:attrNameLst>
                                      </p:cBhvr>
                                      <p:to>
                                        <p:strVal val="visible"/>
                                      </p:to>
                                    </p:set>
                                    <p:animEffect filter="fade" transition="in">
                                      <p:cBhvr>
                                        <p:cTn dur="1000"/>
                                        <p:tgtEl>
                                          <p:spTgt spid="211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6">
                                            <p:txEl>
                                              <p:pRg end="3" st="3"/>
                                            </p:txEl>
                                          </p:spTgt>
                                        </p:tgtEl>
                                        <p:attrNameLst>
                                          <p:attrName>style.visibility</p:attrName>
                                        </p:attrNameLst>
                                      </p:cBhvr>
                                      <p:to>
                                        <p:strVal val="visible"/>
                                      </p:to>
                                    </p:set>
                                    <p:animEffect filter="fade" transition="in">
                                      <p:cBhvr>
                                        <p:cTn dur="1000"/>
                                        <p:tgtEl>
                                          <p:spTgt spid="211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6">
                                            <p:txEl>
                                              <p:pRg end="4" st="4"/>
                                            </p:txEl>
                                          </p:spTgt>
                                        </p:tgtEl>
                                        <p:attrNameLst>
                                          <p:attrName>style.visibility</p:attrName>
                                        </p:attrNameLst>
                                      </p:cBhvr>
                                      <p:to>
                                        <p:strVal val="visible"/>
                                      </p:to>
                                    </p:set>
                                    <p:animEffect filter="fade" transition="in">
                                      <p:cBhvr>
                                        <p:cTn dur="1000"/>
                                        <p:tgtEl>
                                          <p:spTgt spid="211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6">
                                            <p:txEl>
                                              <p:pRg end="5" st="5"/>
                                            </p:txEl>
                                          </p:spTgt>
                                        </p:tgtEl>
                                        <p:attrNameLst>
                                          <p:attrName>style.visibility</p:attrName>
                                        </p:attrNameLst>
                                      </p:cBhvr>
                                      <p:to>
                                        <p:strVal val="visible"/>
                                      </p:to>
                                    </p:set>
                                    <p:animEffect filter="fade" transition="in">
                                      <p:cBhvr>
                                        <p:cTn dur="1000"/>
                                        <p:tgtEl>
                                          <p:spTgt spid="211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6">
                                            <p:txEl>
                                              <p:pRg end="6" st="6"/>
                                            </p:txEl>
                                          </p:spTgt>
                                        </p:tgtEl>
                                        <p:attrNameLst>
                                          <p:attrName>style.visibility</p:attrName>
                                        </p:attrNameLst>
                                      </p:cBhvr>
                                      <p:to>
                                        <p:strVal val="visible"/>
                                      </p:to>
                                    </p:set>
                                    <p:animEffect filter="fade" transition="in">
                                      <p:cBhvr>
                                        <p:cTn dur="1000"/>
                                        <p:tgtEl>
                                          <p:spTgt spid="211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6">
                                            <p:txEl>
                                              <p:pRg end="7" st="7"/>
                                            </p:txEl>
                                          </p:spTgt>
                                        </p:tgtEl>
                                        <p:attrNameLst>
                                          <p:attrName>style.visibility</p:attrName>
                                        </p:attrNameLst>
                                      </p:cBhvr>
                                      <p:to>
                                        <p:strVal val="visible"/>
                                      </p:to>
                                    </p:set>
                                    <p:animEffect filter="fade" transition="in">
                                      <p:cBhvr>
                                        <p:cTn dur="1000"/>
                                        <p:tgtEl>
                                          <p:spTgt spid="211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6">
                                            <p:txEl>
                                              <p:pRg end="8" st="8"/>
                                            </p:txEl>
                                          </p:spTgt>
                                        </p:tgtEl>
                                        <p:attrNameLst>
                                          <p:attrName>style.visibility</p:attrName>
                                        </p:attrNameLst>
                                      </p:cBhvr>
                                      <p:to>
                                        <p:strVal val="visible"/>
                                      </p:to>
                                    </p:set>
                                    <p:animEffect filter="fade" transition="in">
                                      <p:cBhvr>
                                        <p:cTn dur="1000"/>
                                        <p:tgtEl>
                                          <p:spTgt spid="211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6">
                                            <p:txEl>
                                              <p:pRg end="9" st="9"/>
                                            </p:txEl>
                                          </p:spTgt>
                                        </p:tgtEl>
                                        <p:attrNameLst>
                                          <p:attrName>style.visibility</p:attrName>
                                        </p:attrNameLst>
                                      </p:cBhvr>
                                      <p:to>
                                        <p:strVal val="visible"/>
                                      </p:to>
                                    </p:set>
                                    <p:animEffect filter="fade" transition="in">
                                      <p:cBhvr>
                                        <p:cTn dur="1000"/>
                                        <p:tgtEl>
                                          <p:spTgt spid="2116">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0" name="Shape 2120"/>
        <p:cNvGrpSpPr/>
        <p:nvPr/>
      </p:nvGrpSpPr>
      <p:grpSpPr>
        <a:xfrm>
          <a:off x="0" y="0"/>
          <a:ext cx="0" cy="0"/>
          <a:chOff x="0" y="0"/>
          <a:chExt cx="0" cy="0"/>
        </a:xfrm>
      </p:grpSpPr>
      <p:sp>
        <p:nvSpPr>
          <p:cNvPr id="2121" name="Google Shape;2121;p171"/>
          <p:cNvSpPr txBox="1"/>
          <p:nvPr>
            <p:ph type="title"/>
          </p:nvPr>
        </p:nvSpPr>
        <p:spPr>
          <a:xfrm>
            <a:off x="311700" y="45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revoke_and_ack message</a:t>
            </a:r>
            <a:endParaRPr/>
          </a:p>
        </p:txBody>
      </p:sp>
      <p:sp>
        <p:nvSpPr>
          <p:cNvPr id="2122" name="Google Shape;2122;p171"/>
          <p:cNvSpPr txBox="1"/>
          <p:nvPr>
            <p:ph idx="1" type="body"/>
          </p:nvPr>
        </p:nvSpPr>
        <p:spPr>
          <a:xfrm>
            <a:off x="311700" y="6868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Type: 133</a:t>
            </a:r>
            <a:endParaRPr/>
          </a:p>
          <a:p>
            <a:pPr indent="-342900" lvl="0" marL="457200" rtl="0" algn="l">
              <a:spcBef>
                <a:spcPts val="0"/>
              </a:spcBef>
              <a:spcAft>
                <a:spcPts val="0"/>
              </a:spcAft>
              <a:buSzPts val="1800"/>
              <a:buChar char="●"/>
            </a:pPr>
            <a:r>
              <a:rPr lang="en"/>
              <a:t>Data</a:t>
            </a:r>
            <a:endParaRPr/>
          </a:p>
          <a:p>
            <a:pPr indent="-317500" lvl="1" marL="914400" rtl="0" algn="l">
              <a:spcBef>
                <a:spcPts val="0"/>
              </a:spcBef>
              <a:spcAft>
                <a:spcPts val="0"/>
              </a:spcAft>
              <a:buSzPts val="1400"/>
              <a:buChar char="○"/>
            </a:pPr>
            <a:r>
              <a:rPr lang="en"/>
              <a:t>32: channel_id</a:t>
            </a:r>
            <a:endParaRPr/>
          </a:p>
          <a:p>
            <a:pPr indent="-317500" lvl="1" marL="914400" rtl="0" algn="l">
              <a:spcBef>
                <a:spcPts val="0"/>
              </a:spcBef>
              <a:spcAft>
                <a:spcPts val="0"/>
              </a:spcAft>
              <a:buSzPts val="1400"/>
              <a:buChar char="○"/>
            </a:pPr>
            <a:r>
              <a:rPr lang="en"/>
              <a:t>32: per_commitment_secret</a:t>
            </a:r>
            <a:endParaRPr/>
          </a:p>
          <a:p>
            <a:pPr indent="-317500" lvl="2" marL="1371600" rtl="0" algn="l">
              <a:spcBef>
                <a:spcPts val="0"/>
              </a:spcBef>
              <a:spcAft>
                <a:spcPts val="0"/>
              </a:spcAft>
              <a:buSzPts val="1400"/>
              <a:buChar char="■"/>
            </a:pPr>
            <a:r>
              <a:rPr lang="en"/>
              <a:t>MUST generate the current (previous) per_commitment_point</a:t>
            </a:r>
            <a:endParaRPr/>
          </a:p>
          <a:p>
            <a:pPr indent="-317500" lvl="2" marL="1371600" rtl="0" algn="l">
              <a:spcBef>
                <a:spcPts val="0"/>
              </a:spcBef>
              <a:spcAft>
                <a:spcPts val="0"/>
              </a:spcAft>
              <a:buSzPts val="1400"/>
              <a:buChar char="■"/>
            </a:pPr>
            <a:r>
              <a:rPr lang="en"/>
              <a:t>SHOULD be generated following the key derivation protocol (BOLT 03)</a:t>
            </a:r>
            <a:endParaRPr/>
          </a:p>
          <a:p>
            <a:pPr indent="-317500" lvl="3" marL="1828800" rtl="0" algn="l">
              <a:spcBef>
                <a:spcPts val="0"/>
              </a:spcBef>
              <a:spcAft>
                <a:spcPts val="0"/>
              </a:spcAft>
              <a:buSzPts val="1400"/>
              <a:buChar char="●"/>
            </a:pPr>
            <a:r>
              <a:rPr lang="en"/>
              <a:t>Otherwise node MAY fail channel</a:t>
            </a:r>
            <a:endParaRPr/>
          </a:p>
          <a:p>
            <a:pPr indent="-317500" lvl="3" marL="1828800" rtl="0" algn="l">
              <a:spcBef>
                <a:spcPts val="0"/>
              </a:spcBef>
              <a:spcAft>
                <a:spcPts val="0"/>
              </a:spcAft>
              <a:buSzPts val="1400"/>
              <a:buChar char="●"/>
            </a:pPr>
            <a:r>
              <a:rPr lang="en"/>
              <a:t>Compact / efficient key storage</a:t>
            </a:r>
            <a:endParaRPr/>
          </a:p>
          <a:p>
            <a:pPr indent="-317500" lvl="2" marL="1371600" rtl="0" algn="l">
              <a:spcBef>
                <a:spcPts val="0"/>
              </a:spcBef>
              <a:spcAft>
                <a:spcPts val="0"/>
              </a:spcAft>
              <a:buSzPts val="1400"/>
              <a:buChar char="■"/>
            </a:pPr>
            <a:r>
              <a:rPr lang="en"/>
              <a:t>Acts as revocation key</a:t>
            </a:r>
            <a:endParaRPr/>
          </a:p>
          <a:p>
            <a:pPr indent="-317500" lvl="1" marL="914400" rtl="0" algn="l">
              <a:spcBef>
                <a:spcPts val="0"/>
              </a:spcBef>
              <a:spcAft>
                <a:spcPts val="0"/>
              </a:spcAft>
              <a:buSzPts val="1400"/>
              <a:buChar char="○"/>
            </a:pPr>
            <a:r>
              <a:rPr lang="en"/>
              <a:t>32: next_per_commitment_point</a:t>
            </a:r>
            <a:endParaRPr/>
          </a:p>
          <a:p>
            <a:pPr indent="0" lvl="0" marL="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2">
                                            <p:txEl>
                                              <p:pRg end="0" st="0"/>
                                            </p:txEl>
                                          </p:spTgt>
                                        </p:tgtEl>
                                        <p:attrNameLst>
                                          <p:attrName>style.visibility</p:attrName>
                                        </p:attrNameLst>
                                      </p:cBhvr>
                                      <p:to>
                                        <p:strVal val="visible"/>
                                      </p:to>
                                    </p:set>
                                    <p:animEffect filter="fade" transition="in">
                                      <p:cBhvr>
                                        <p:cTn dur="1000"/>
                                        <p:tgtEl>
                                          <p:spTgt spid="21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2">
                                            <p:txEl>
                                              <p:pRg end="1" st="1"/>
                                            </p:txEl>
                                          </p:spTgt>
                                        </p:tgtEl>
                                        <p:attrNameLst>
                                          <p:attrName>style.visibility</p:attrName>
                                        </p:attrNameLst>
                                      </p:cBhvr>
                                      <p:to>
                                        <p:strVal val="visible"/>
                                      </p:to>
                                    </p:set>
                                    <p:animEffect filter="fade" transition="in">
                                      <p:cBhvr>
                                        <p:cTn dur="1000"/>
                                        <p:tgtEl>
                                          <p:spTgt spid="212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2">
                                            <p:txEl>
                                              <p:pRg end="2" st="2"/>
                                            </p:txEl>
                                          </p:spTgt>
                                        </p:tgtEl>
                                        <p:attrNameLst>
                                          <p:attrName>style.visibility</p:attrName>
                                        </p:attrNameLst>
                                      </p:cBhvr>
                                      <p:to>
                                        <p:strVal val="visible"/>
                                      </p:to>
                                    </p:set>
                                    <p:animEffect filter="fade" transition="in">
                                      <p:cBhvr>
                                        <p:cTn dur="1000"/>
                                        <p:tgtEl>
                                          <p:spTgt spid="212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2">
                                            <p:txEl>
                                              <p:pRg end="3" st="3"/>
                                            </p:txEl>
                                          </p:spTgt>
                                        </p:tgtEl>
                                        <p:attrNameLst>
                                          <p:attrName>style.visibility</p:attrName>
                                        </p:attrNameLst>
                                      </p:cBhvr>
                                      <p:to>
                                        <p:strVal val="visible"/>
                                      </p:to>
                                    </p:set>
                                    <p:animEffect filter="fade" transition="in">
                                      <p:cBhvr>
                                        <p:cTn dur="1000"/>
                                        <p:tgtEl>
                                          <p:spTgt spid="212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2">
                                            <p:txEl>
                                              <p:pRg end="4" st="4"/>
                                            </p:txEl>
                                          </p:spTgt>
                                        </p:tgtEl>
                                        <p:attrNameLst>
                                          <p:attrName>style.visibility</p:attrName>
                                        </p:attrNameLst>
                                      </p:cBhvr>
                                      <p:to>
                                        <p:strVal val="visible"/>
                                      </p:to>
                                    </p:set>
                                    <p:animEffect filter="fade" transition="in">
                                      <p:cBhvr>
                                        <p:cTn dur="1000"/>
                                        <p:tgtEl>
                                          <p:spTgt spid="212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2">
                                            <p:txEl>
                                              <p:pRg end="5" st="5"/>
                                            </p:txEl>
                                          </p:spTgt>
                                        </p:tgtEl>
                                        <p:attrNameLst>
                                          <p:attrName>style.visibility</p:attrName>
                                        </p:attrNameLst>
                                      </p:cBhvr>
                                      <p:to>
                                        <p:strVal val="visible"/>
                                      </p:to>
                                    </p:set>
                                    <p:animEffect filter="fade" transition="in">
                                      <p:cBhvr>
                                        <p:cTn dur="1000"/>
                                        <p:tgtEl>
                                          <p:spTgt spid="212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2">
                                            <p:txEl>
                                              <p:pRg end="6" st="6"/>
                                            </p:txEl>
                                          </p:spTgt>
                                        </p:tgtEl>
                                        <p:attrNameLst>
                                          <p:attrName>style.visibility</p:attrName>
                                        </p:attrNameLst>
                                      </p:cBhvr>
                                      <p:to>
                                        <p:strVal val="visible"/>
                                      </p:to>
                                    </p:set>
                                    <p:animEffect filter="fade" transition="in">
                                      <p:cBhvr>
                                        <p:cTn dur="1000"/>
                                        <p:tgtEl>
                                          <p:spTgt spid="212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2">
                                            <p:txEl>
                                              <p:pRg end="7" st="7"/>
                                            </p:txEl>
                                          </p:spTgt>
                                        </p:tgtEl>
                                        <p:attrNameLst>
                                          <p:attrName>style.visibility</p:attrName>
                                        </p:attrNameLst>
                                      </p:cBhvr>
                                      <p:to>
                                        <p:strVal val="visible"/>
                                      </p:to>
                                    </p:set>
                                    <p:animEffect filter="fade" transition="in">
                                      <p:cBhvr>
                                        <p:cTn dur="1000"/>
                                        <p:tgtEl>
                                          <p:spTgt spid="212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2">
                                            <p:txEl>
                                              <p:pRg end="8" st="8"/>
                                            </p:txEl>
                                          </p:spTgt>
                                        </p:tgtEl>
                                        <p:attrNameLst>
                                          <p:attrName>style.visibility</p:attrName>
                                        </p:attrNameLst>
                                      </p:cBhvr>
                                      <p:to>
                                        <p:strVal val="visible"/>
                                      </p:to>
                                    </p:set>
                                    <p:animEffect filter="fade" transition="in">
                                      <p:cBhvr>
                                        <p:cTn dur="1000"/>
                                        <p:tgtEl>
                                          <p:spTgt spid="212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2">
                                            <p:txEl>
                                              <p:pRg end="9" st="9"/>
                                            </p:txEl>
                                          </p:spTgt>
                                        </p:tgtEl>
                                        <p:attrNameLst>
                                          <p:attrName>style.visibility</p:attrName>
                                        </p:attrNameLst>
                                      </p:cBhvr>
                                      <p:to>
                                        <p:strVal val="visible"/>
                                      </p:to>
                                    </p:set>
                                    <p:animEffect filter="fade" transition="in">
                                      <p:cBhvr>
                                        <p:cTn dur="1000"/>
                                        <p:tgtEl>
                                          <p:spTgt spid="2122">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2">
                                            <p:txEl>
                                              <p:pRg end="10" st="10"/>
                                            </p:txEl>
                                          </p:spTgt>
                                        </p:tgtEl>
                                        <p:attrNameLst>
                                          <p:attrName>style.visibility</p:attrName>
                                        </p:attrNameLst>
                                      </p:cBhvr>
                                      <p:to>
                                        <p:strVal val="visible"/>
                                      </p:to>
                                    </p:set>
                                    <p:animEffect filter="fade" transition="in">
                                      <p:cBhvr>
                                        <p:cTn dur="1000"/>
                                        <p:tgtEl>
                                          <p:spTgt spid="2122">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6" name="Shape 2126"/>
        <p:cNvGrpSpPr/>
        <p:nvPr/>
      </p:nvGrpSpPr>
      <p:grpSpPr>
        <a:xfrm>
          <a:off x="0" y="0"/>
          <a:ext cx="0" cy="0"/>
          <a:chOff x="0" y="0"/>
          <a:chExt cx="0" cy="0"/>
        </a:xfrm>
      </p:grpSpPr>
      <p:sp>
        <p:nvSpPr>
          <p:cNvPr id="2127" name="Google Shape;2127;p172"/>
          <p:cNvSpPr txBox="1"/>
          <p:nvPr>
            <p:ph type="title"/>
          </p:nvPr>
        </p:nvSpPr>
        <p:spPr>
          <a:xfrm>
            <a:off x="311700" y="45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reasons for removing an htlc</a:t>
            </a:r>
            <a:endParaRPr/>
          </a:p>
        </p:txBody>
      </p:sp>
      <p:sp>
        <p:nvSpPr>
          <p:cNvPr id="2128" name="Google Shape;2128;p172"/>
          <p:cNvSpPr txBox="1"/>
          <p:nvPr>
            <p:ph idx="1" type="body"/>
          </p:nvPr>
        </p:nvSpPr>
        <p:spPr>
          <a:xfrm>
            <a:off x="311700" y="6868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Payment pre</a:t>
            </a:r>
            <a:r>
              <a:rPr lang="en"/>
              <a:t>image</a:t>
            </a:r>
            <a:r>
              <a:rPr lang="en"/>
              <a:t> is being supplied</a:t>
            </a:r>
            <a:endParaRPr/>
          </a:p>
          <a:p>
            <a:pPr indent="-317500" lvl="1" marL="914400" rtl="0" algn="l">
              <a:spcBef>
                <a:spcPts val="0"/>
              </a:spcBef>
              <a:spcAft>
                <a:spcPts val="0"/>
              </a:spcAft>
              <a:buSzPts val="1400"/>
              <a:buChar char="○"/>
            </a:pPr>
            <a:r>
              <a:rPr lang="en"/>
              <a:t>update_fulfill _htlc</a:t>
            </a:r>
            <a:endParaRPr/>
          </a:p>
          <a:p>
            <a:pPr indent="-342900" lvl="0" marL="457200" rtl="0" algn="l">
              <a:spcBef>
                <a:spcPts val="0"/>
              </a:spcBef>
              <a:spcAft>
                <a:spcPts val="0"/>
              </a:spcAft>
              <a:buSzPts val="1800"/>
              <a:buChar char="●"/>
            </a:pPr>
            <a:r>
              <a:rPr lang="en"/>
              <a:t>Htlc is timeouted</a:t>
            </a:r>
            <a:endParaRPr/>
          </a:p>
          <a:p>
            <a:pPr indent="-317500" lvl="1" marL="914400" rtl="0" algn="l">
              <a:spcBef>
                <a:spcPts val="0"/>
              </a:spcBef>
              <a:spcAft>
                <a:spcPts val="0"/>
              </a:spcAft>
              <a:buSzPts val="1400"/>
              <a:buChar char="○"/>
            </a:pPr>
            <a:r>
              <a:rPr lang="en"/>
              <a:t>update_fail_htlc</a:t>
            </a:r>
            <a:endParaRPr/>
          </a:p>
          <a:p>
            <a:pPr indent="-342900" lvl="0" marL="457200" rtl="0" algn="l">
              <a:spcBef>
                <a:spcPts val="0"/>
              </a:spcBef>
              <a:spcAft>
                <a:spcPts val="0"/>
              </a:spcAft>
              <a:buSzPts val="1800"/>
              <a:buChar char="●"/>
            </a:pPr>
            <a:r>
              <a:rPr lang="en"/>
              <a:t>Htlc failed to route (at a later node of the path)</a:t>
            </a:r>
            <a:endParaRPr/>
          </a:p>
          <a:p>
            <a:pPr indent="-317500" lvl="1" marL="914400" rtl="0" algn="l">
              <a:spcBef>
                <a:spcPts val="0"/>
              </a:spcBef>
              <a:spcAft>
                <a:spcPts val="0"/>
              </a:spcAft>
              <a:buSzPts val="1400"/>
              <a:buChar char="○"/>
            </a:pPr>
            <a:r>
              <a:rPr lang="en"/>
              <a:t>update_fail_htlc</a:t>
            </a:r>
            <a:endParaRPr/>
          </a:p>
          <a:p>
            <a:pPr indent="-342900" lvl="0" marL="457200" rtl="0" algn="l">
              <a:spcBef>
                <a:spcPts val="0"/>
              </a:spcBef>
              <a:spcAft>
                <a:spcPts val="0"/>
              </a:spcAft>
              <a:buSzPts val="1800"/>
              <a:buChar char="●"/>
            </a:pPr>
            <a:r>
              <a:rPr lang="en"/>
              <a:t>Malformed</a:t>
            </a:r>
            <a:endParaRPr/>
          </a:p>
          <a:p>
            <a:pPr indent="-317500" lvl="1" marL="914400" rtl="0" algn="l">
              <a:spcBef>
                <a:spcPts val="0"/>
              </a:spcBef>
              <a:spcAft>
                <a:spcPts val="0"/>
              </a:spcAft>
              <a:buSzPts val="1400"/>
              <a:buChar char="○"/>
            </a:pPr>
            <a:r>
              <a:rPr lang="en"/>
              <a:t>update_fail_malformed_htlc</a:t>
            </a:r>
            <a:endParaRPr/>
          </a:p>
          <a:p>
            <a:pPr indent="-342900" lvl="0" marL="457200" rtl="0" algn="l">
              <a:spcBef>
                <a:spcPts val="0"/>
              </a:spcBef>
              <a:spcAft>
                <a:spcPts val="0"/>
              </a:spcAft>
              <a:buSzPts val="1800"/>
              <a:buChar char="●"/>
            </a:pPr>
            <a:r>
              <a:rPr lang="en"/>
              <a:t>Only a node that received an htlc can remove it</a:t>
            </a:r>
            <a:endParaRPr/>
          </a:p>
          <a:p>
            <a:pPr indent="-317500" lvl="1" marL="914400" rtl="0" algn="l">
              <a:spcBef>
                <a:spcPts val="0"/>
              </a:spcBef>
              <a:spcAft>
                <a:spcPts val="0"/>
              </a:spcAft>
              <a:buSzPts val="1400"/>
              <a:buChar char="○"/>
            </a:pPr>
            <a:r>
              <a:rPr lang="en"/>
              <a:t>For simplicity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8">
                                            <p:txEl>
                                              <p:pRg end="0" st="0"/>
                                            </p:txEl>
                                          </p:spTgt>
                                        </p:tgtEl>
                                        <p:attrNameLst>
                                          <p:attrName>style.visibility</p:attrName>
                                        </p:attrNameLst>
                                      </p:cBhvr>
                                      <p:to>
                                        <p:strVal val="visible"/>
                                      </p:to>
                                    </p:set>
                                    <p:animEffect filter="fade" transition="in">
                                      <p:cBhvr>
                                        <p:cTn dur="1000"/>
                                        <p:tgtEl>
                                          <p:spTgt spid="21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8">
                                            <p:txEl>
                                              <p:pRg end="1" st="1"/>
                                            </p:txEl>
                                          </p:spTgt>
                                        </p:tgtEl>
                                        <p:attrNameLst>
                                          <p:attrName>style.visibility</p:attrName>
                                        </p:attrNameLst>
                                      </p:cBhvr>
                                      <p:to>
                                        <p:strVal val="visible"/>
                                      </p:to>
                                    </p:set>
                                    <p:animEffect filter="fade" transition="in">
                                      <p:cBhvr>
                                        <p:cTn dur="1000"/>
                                        <p:tgtEl>
                                          <p:spTgt spid="21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8">
                                            <p:txEl>
                                              <p:pRg end="2" st="2"/>
                                            </p:txEl>
                                          </p:spTgt>
                                        </p:tgtEl>
                                        <p:attrNameLst>
                                          <p:attrName>style.visibility</p:attrName>
                                        </p:attrNameLst>
                                      </p:cBhvr>
                                      <p:to>
                                        <p:strVal val="visible"/>
                                      </p:to>
                                    </p:set>
                                    <p:animEffect filter="fade" transition="in">
                                      <p:cBhvr>
                                        <p:cTn dur="1000"/>
                                        <p:tgtEl>
                                          <p:spTgt spid="212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8">
                                            <p:txEl>
                                              <p:pRg end="3" st="3"/>
                                            </p:txEl>
                                          </p:spTgt>
                                        </p:tgtEl>
                                        <p:attrNameLst>
                                          <p:attrName>style.visibility</p:attrName>
                                        </p:attrNameLst>
                                      </p:cBhvr>
                                      <p:to>
                                        <p:strVal val="visible"/>
                                      </p:to>
                                    </p:set>
                                    <p:animEffect filter="fade" transition="in">
                                      <p:cBhvr>
                                        <p:cTn dur="1000"/>
                                        <p:tgtEl>
                                          <p:spTgt spid="212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8">
                                            <p:txEl>
                                              <p:pRg end="4" st="4"/>
                                            </p:txEl>
                                          </p:spTgt>
                                        </p:tgtEl>
                                        <p:attrNameLst>
                                          <p:attrName>style.visibility</p:attrName>
                                        </p:attrNameLst>
                                      </p:cBhvr>
                                      <p:to>
                                        <p:strVal val="visible"/>
                                      </p:to>
                                    </p:set>
                                    <p:animEffect filter="fade" transition="in">
                                      <p:cBhvr>
                                        <p:cTn dur="1000"/>
                                        <p:tgtEl>
                                          <p:spTgt spid="212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8">
                                            <p:txEl>
                                              <p:pRg end="5" st="5"/>
                                            </p:txEl>
                                          </p:spTgt>
                                        </p:tgtEl>
                                        <p:attrNameLst>
                                          <p:attrName>style.visibility</p:attrName>
                                        </p:attrNameLst>
                                      </p:cBhvr>
                                      <p:to>
                                        <p:strVal val="visible"/>
                                      </p:to>
                                    </p:set>
                                    <p:animEffect filter="fade" transition="in">
                                      <p:cBhvr>
                                        <p:cTn dur="1000"/>
                                        <p:tgtEl>
                                          <p:spTgt spid="212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8">
                                            <p:txEl>
                                              <p:pRg end="6" st="6"/>
                                            </p:txEl>
                                          </p:spTgt>
                                        </p:tgtEl>
                                        <p:attrNameLst>
                                          <p:attrName>style.visibility</p:attrName>
                                        </p:attrNameLst>
                                      </p:cBhvr>
                                      <p:to>
                                        <p:strVal val="visible"/>
                                      </p:to>
                                    </p:set>
                                    <p:animEffect filter="fade" transition="in">
                                      <p:cBhvr>
                                        <p:cTn dur="1000"/>
                                        <p:tgtEl>
                                          <p:spTgt spid="212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8">
                                            <p:txEl>
                                              <p:pRg end="7" st="7"/>
                                            </p:txEl>
                                          </p:spTgt>
                                        </p:tgtEl>
                                        <p:attrNameLst>
                                          <p:attrName>style.visibility</p:attrName>
                                        </p:attrNameLst>
                                      </p:cBhvr>
                                      <p:to>
                                        <p:strVal val="visible"/>
                                      </p:to>
                                    </p:set>
                                    <p:animEffect filter="fade" transition="in">
                                      <p:cBhvr>
                                        <p:cTn dur="1000"/>
                                        <p:tgtEl>
                                          <p:spTgt spid="212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8">
                                            <p:txEl>
                                              <p:pRg end="8" st="8"/>
                                            </p:txEl>
                                          </p:spTgt>
                                        </p:tgtEl>
                                        <p:attrNameLst>
                                          <p:attrName>style.visibility</p:attrName>
                                        </p:attrNameLst>
                                      </p:cBhvr>
                                      <p:to>
                                        <p:strVal val="visible"/>
                                      </p:to>
                                    </p:set>
                                    <p:animEffect filter="fade" transition="in">
                                      <p:cBhvr>
                                        <p:cTn dur="1000"/>
                                        <p:tgtEl>
                                          <p:spTgt spid="212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8">
                                            <p:txEl>
                                              <p:pRg end="9" st="9"/>
                                            </p:txEl>
                                          </p:spTgt>
                                        </p:tgtEl>
                                        <p:attrNameLst>
                                          <p:attrName>style.visibility</p:attrName>
                                        </p:attrNameLst>
                                      </p:cBhvr>
                                      <p:to>
                                        <p:strVal val="visible"/>
                                      </p:to>
                                    </p:set>
                                    <p:animEffect filter="fade" transition="in">
                                      <p:cBhvr>
                                        <p:cTn dur="1000"/>
                                        <p:tgtEl>
                                          <p:spTgt spid="2128">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2" name="Shape 2132"/>
        <p:cNvGrpSpPr/>
        <p:nvPr/>
      </p:nvGrpSpPr>
      <p:grpSpPr>
        <a:xfrm>
          <a:off x="0" y="0"/>
          <a:ext cx="0" cy="0"/>
          <a:chOff x="0" y="0"/>
          <a:chExt cx="0" cy="0"/>
        </a:xfrm>
      </p:grpSpPr>
      <p:sp>
        <p:nvSpPr>
          <p:cNvPr id="2133" name="Google Shape;2133;p173"/>
          <p:cNvSpPr txBox="1"/>
          <p:nvPr>
            <p:ph type="title"/>
          </p:nvPr>
        </p:nvSpPr>
        <p:spPr>
          <a:xfrm>
            <a:off x="311700" y="45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update_fullfil_htlc message</a:t>
            </a:r>
            <a:endParaRPr/>
          </a:p>
        </p:txBody>
      </p:sp>
      <p:sp>
        <p:nvSpPr>
          <p:cNvPr id="2134" name="Google Shape;2134;p173"/>
          <p:cNvSpPr txBox="1"/>
          <p:nvPr>
            <p:ph idx="1" type="body"/>
          </p:nvPr>
        </p:nvSpPr>
        <p:spPr>
          <a:xfrm>
            <a:off x="311700" y="6868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Type: 130</a:t>
            </a:r>
            <a:endParaRPr/>
          </a:p>
          <a:p>
            <a:pPr indent="-342900" lvl="0" marL="457200" rtl="0" algn="l">
              <a:spcBef>
                <a:spcPts val="0"/>
              </a:spcBef>
              <a:spcAft>
                <a:spcPts val="0"/>
              </a:spcAft>
              <a:buSzPts val="1800"/>
              <a:buChar char="●"/>
            </a:pPr>
            <a:r>
              <a:rPr lang="en"/>
              <a:t>Data: </a:t>
            </a:r>
            <a:endParaRPr/>
          </a:p>
          <a:p>
            <a:pPr indent="-317500" lvl="1" marL="914400" rtl="0" algn="l">
              <a:spcBef>
                <a:spcPts val="0"/>
              </a:spcBef>
              <a:spcAft>
                <a:spcPts val="0"/>
              </a:spcAft>
              <a:buSzPts val="1400"/>
              <a:buChar char="○"/>
            </a:pPr>
            <a:r>
              <a:rPr lang="en"/>
              <a:t>32: channel_id</a:t>
            </a:r>
            <a:endParaRPr/>
          </a:p>
          <a:p>
            <a:pPr indent="-317500" lvl="1" marL="914400" rtl="0" algn="l">
              <a:spcBef>
                <a:spcPts val="0"/>
              </a:spcBef>
              <a:spcAft>
                <a:spcPts val="0"/>
              </a:spcAft>
              <a:buSzPts val="1400"/>
              <a:buChar char="○"/>
            </a:pPr>
            <a:r>
              <a:rPr lang="en"/>
              <a:t>8: id</a:t>
            </a:r>
            <a:endParaRPr/>
          </a:p>
          <a:p>
            <a:pPr indent="-317500" lvl="1" marL="914400" rtl="0" algn="l">
              <a:spcBef>
                <a:spcPts val="0"/>
              </a:spcBef>
              <a:spcAft>
                <a:spcPts val="0"/>
              </a:spcAft>
              <a:buSzPts val="1400"/>
              <a:buChar char="○"/>
            </a:pPr>
            <a:r>
              <a:rPr lang="en"/>
              <a:t>32: payment_preimage</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rPr lang="en"/>
              <a:t>Obviously the payment_preimage MUST hash to the payment hash</a:t>
            </a:r>
            <a:endParaRPr/>
          </a:p>
          <a:p>
            <a:pPr indent="-342900" lvl="0" marL="457200" rtl="0" algn="l">
              <a:spcBef>
                <a:spcPts val="0"/>
              </a:spcBef>
              <a:spcAft>
                <a:spcPts val="0"/>
              </a:spcAft>
              <a:buSzPts val="1800"/>
              <a:buChar char="●"/>
            </a:pPr>
            <a:r>
              <a:rPr lang="en"/>
              <a:t>The next commitment tx can leave this htlc out</a:t>
            </a:r>
            <a:endParaRPr/>
          </a:p>
          <a:p>
            <a:pPr indent="-317500" lvl="1" marL="914400" rtl="0" algn="l">
              <a:spcBef>
                <a:spcPts val="0"/>
              </a:spcBef>
              <a:spcAft>
                <a:spcPts val="0"/>
              </a:spcAft>
              <a:buSzPts val="1400"/>
              <a:buChar char="○"/>
            </a:pPr>
            <a:r>
              <a:rPr lang="en"/>
              <a:t>Including it would only waste space</a:t>
            </a:r>
            <a:endParaRPr/>
          </a:p>
          <a:p>
            <a:pPr indent="-317500" lvl="1" marL="914400" rtl="0" algn="l">
              <a:spcBef>
                <a:spcPts val="0"/>
              </a:spcBef>
              <a:spcAft>
                <a:spcPts val="0"/>
              </a:spcAft>
              <a:buSzPts val="1400"/>
              <a:buChar char="○"/>
            </a:pPr>
            <a:r>
              <a:rPr lang="en"/>
              <a:t>Commitment tx are not explicitly updated at this point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4">
                                            <p:txEl>
                                              <p:pRg end="0" st="0"/>
                                            </p:txEl>
                                          </p:spTgt>
                                        </p:tgtEl>
                                        <p:attrNameLst>
                                          <p:attrName>style.visibility</p:attrName>
                                        </p:attrNameLst>
                                      </p:cBhvr>
                                      <p:to>
                                        <p:strVal val="visible"/>
                                      </p:to>
                                    </p:set>
                                    <p:animEffect filter="fade" transition="in">
                                      <p:cBhvr>
                                        <p:cTn dur="1000"/>
                                        <p:tgtEl>
                                          <p:spTgt spid="21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4">
                                            <p:txEl>
                                              <p:pRg end="1" st="1"/>
                                            </p:txEl>
                                          </p:spTgt>
                                        </p:tgtEl>
                                        <p:attrNameLst>
                                          <p:attrName>style.visibility</p:attrName>
                                        </p:attrNameLst>
                                      </p:cBhvr>
                                      <p:to>
                                        <p:strVal val="visible"/>
                                      </p:to>
                                    </p:set>
                                    <p:animEffect filter="fade" transition="in">
                                      <p:cBhvr>
                                        <p:cTn dur="1000"/>
                                        <p:tgtEl>
                                          <p:spTgt spid="213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4">
                                            <p:txEl>
                                              <p:pRg end="2" st="2"/>
                                            </p:txEl>
                                          </p:spTgt>
                                        </p:tgtEl>
                                        <p:attrNameLst>
                                          <p:attrName>style.visibility</p:attrName>
                                        </p:attrNameLst>
                                      </p:cBhvr>
                                      <p:to>
                                        <p:strVal val="visible"/>
                                      </p:to>
                                    </p:set>
                                    <p:animEffect filter="fade" transition="in">
                                      <p:cBhvr>
                                        <p:cTn dur="1000"/>
                                        <p:tgtEl>
                                          <p:spTgt spid="213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4">
                                            <p:txEl>
                                              <p:pRg end="3" st="3"/>
                                            </p:txEl>
                                          </p:spTgt>
                                        </p:tgtEl>
                                        <p:attrNameLst>
                                          <p:attrName>style.visibility</p:attrName>
                                        </p:attrNameLst>
                                      </p:cBhvr>
                                      <p:to>
                                        <p:strVal val="visible"/>
                                      </p:to>
                                    </p:set>
                                    <p:animEffect filter="fade" transition="in">
                                      <p:cBhvr>
                                        <p:cTn dur="1000"/>
                                        <p:tgtEl>
                                          <p:spTgt spid="213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4">
                                            <p:txEl>
                                              <p:pRg end="4" st="4"/>
                                            </p:txEl>
                                          </p:spTgt>
                                        </p:tgtEl>
                                        <p:attrNameLst>
                                          <p:attrName>style.visibility</p:attrName>
                                        </p:attrNameLst>
                                      </p:cBhvr>
                                      <p:to>
                                        <p:strVal val="visible"/>
                                      </p:to>
                                    </p:set>
                                    <p:animEffect filter="fade" transition="in">
                                      <p:cBhvr>
                                        <p:cTn dur="1000"/>
                                        <p:tgtEl>
                                          <p:spTgt spid="213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4">
                                            <p:txEl>
                                              <p:pRg end="5" st="5"/>
                                            </p:txEl>
                                          </p:spTgt>
                                        </p:tgtEl>
                                        <p:attrNameLst>
                                          <p:attrName>style.visibility</p:attrName>
                                        </p:attrNameLst>
                                      </p:cBhvr>
                                      <p:to>
                                        <p:strVal val="visible"/>
                                      </p:to>
                                    </p:set>
                                    <p:animEffect filter="fade" transition="in">
                                      <p:cBhvr>
                                        <p:cTn dur="1000"/>
                                        <p:tgtEl>
                                          <p:spTgt spid="213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4">
                                            <p:txEl>
                                              <p:pRg end="6" st="6"/>
                                            </p:txEl>
                                          </p:spTgt>
                                        </p:tgtEl>
                                        <p:attrNameLst>
                                          <p:attrName>style.visibility</p:attrName>
                                        </p:attrNameLst>
                                      </p:cBhvr>
                                      <p:to>
                                        <p:strVal val="visible"/>
                                      </p:to>
                                    </p:set>
                                    <p:animEffect filter="fade" transition="in">
                                      <p:cBhvr>
                                        <p:cTn dur="1000"/>
                                        <p:tgtEl>
                                          <p:spTgt spid="213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4">
                                            <p:txEl>
                                              <p:pRg end="7" st="7"/>
                                            </p:txEl>
                                          </p:spTgt>
                                        </p:tgtEl>
                                        <p:attrNameLst>
                                          <p:attrName>style.visibility</p:attrName>
                                        </p:attrNameLst>
                                      </p:cBhvr>
                                      <p:to>
                                        <p:strVal val="visible"/>
                                      </p:to>
                                    </p:set>
                                    <p:animEffect filter="fade" transition="in">
                                      <p:cBhvr>
                                        <p:cTn dur="1000"/>
                                        <p:tgtEl>
                                          <p:spTgt spid="213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4">
                                            <p:txEl>
                                              <p:pRg end="8" st="8"/>
                                            </p:txEl>
                                          </p:spTgt>
                                        </p:tgtEl>
                                        <p:attrNameLst>
                                          <p:attrName>style.visibility</p:attrName>
                                        </p:attrNameLst>
                                      </p:cBhvr>
                                      <p:to>
                                        <p:strVal val="visible"/>
                                      </p:to>
                                    </p:set>
                                    <p:animEffect filter="fade" transition="in">
                                      <p:cBhvr>
                                        <p:cTn dur="1000"/>
                                        <p:tgtEl>
                                          <p:spTgt spid="213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4">
                                            <p:txEl>
                                              <p:pRg end="9" st="9"/>
                                            </p:txEl>
                                          </p:spTgt>
                                        </p:tgtEl>
                                        <p:attrNameLst>
                                          <p:attrName>style.visibility</p:attrName>
                                        </p:attrNameLst>
                                      </p:cBhvr>
                                      <p:to>
                                        <p:strVal val="visible"/>
                                      </p:to>
                                    </p:set>
                                    <p:animEffect filter="fade" transition="in">
                                      <p:cBhvr>
                                        <p:cTn dur="1000"/>
                                        <p:tgtEl>
                                          <p:spTgt spid="2134">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secret smart contract (RSMC)</a:t>
            </a:r>
            <a:endParaRPr/>
          </a:p>
        </p:txBody>
      </p:sp>
      <p:sp>
        <p:nvSpPr>
          <p:cNvPr id="263" name="Google Shape;263;p39"/>
          <p:cNvSpPr txBox="1"/>
          <p:nvPr>
            <p:ph idx="1" type="body"/>
          </p:nvPr>
        </p:nvSpPr>
        <p:spPr>
          <a:xfrm>
            <a:off x="311700" y="1048600"/>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The 2-2 multisig wallet has some funds</a:t>
            </a:r>
            <a:endParaRPr/>
          </a:p>
          <a:p>
            <a:pPr indent="-317500" lvl="1" marL="914400" marR="0" rtl="0" algn="l">
              <a:lnSpc>
                <a:spcPct val="115000"/>
              </a:lnSpc>
              <a:spcBef>
                <a:spcPts val="0"/>
              </a:spcBef>
              <a:spcAft>
                <a:spcPts val="0"/>
              </a:spcAft>
              <a:buSzPts val="1400"/>
              <a:buChar char="○"/>
            </a:pPr>
            <a:r>
              <a:rPr lang="en"/>
              <a:t>Seen on chain</a:t>
            </a:r>
            <a:endParaRPr/>
          </a:p>
          <a:p>
            <a:pPr indent="-342900" lvl="0" marL="457200" marR="0" rtl="0" algn="l">
              <a:lnSpc>
                <a:spcPct val="115000"/>
              </a:lnSpc>
              <a:spcBef>
                <a:spcPts val="0"/>
              </a:spcBef>
              <a:spcAft>
                <a:spcPts val="0"/>
              </a:spcAft>
              <a:buSzPts val="1800"/>
              <a:buChar char="●"/>
            </a:pPr>
            <a:r>
              <a:rPr lang="en"/>
              <a:t>Who owns these funds?</a:t>
            </a:r>
            <a:endParaRPr/>
          </a:p>
          <a:p>
            <a:pPr indent="-317500" lvl="1" marL="914400" marR="0" rtl="0" algn="l">
              <a:lnSpc>
                <a:spcPct val="115000"/>
              </a:lnSpc>
              <a:spcBef>
                <a:spcPts val="0"/>
              </a:spcBef>
              <a:spcAft>
                <a:spcPts val="0"/>
              </a:spcAft>
              <a:buSzPts val="1400"/>
              <a:buChar char="○"/>
            </a:pPr>
            <a:r>
              <a:rPr lang="en"/>
              <a:t>Channel partners do not share the 2 private keys</a:t>
            </a:r>
            <a:endParaRPr/>
          </a:p>
          <a:p>
            <a:pPr indent="-317500" lvl="1" marL="914400" marR="0" rtl="0" algn="l">
              <a:lnSpc>
                <a:spcPct val="115000"/>
              </a:lnSpc>
              <a:spcBef>
                <a:spcPts val="0"/>
              </a:spcBef>
              <a:spcAft>
                <a:spcPts val="0"/>
              </a:spcAft>
              <a:buSzPts val="1400"/>
              <a:buChar char="○"/>
            </a:pPr>
            <a:r>
              <a:rPr lang="en"/>
              <a:t>Depends on how the funds are being spent</a:t>
            </a:r>
            <a:endParaRPr/>
          </a:p>
          <a:p>
            <a:pPr indent="-342900" lvl="0" marL="457200" marR="0" rtl="0" algn="l">
              <a:lnSpc>
                <a:spcPct val="115000"/>
              </a:lnSpc>
              <a:spcBef>
                <a:spcPts val="0"/>
              </a:spcBef>
              <a:spcAft>
                <a:spcPts val="0"/>
              </a:spcAft>
              <a:buSzPts val="1800"/>
              <a:buChar char="●"/>
            </a:pPr>
            <a:r>
              <a:rPr lang="en"/>
              <a:t>The Transaction spending from the 2-2 Wallet</a:t>
            </a:r>
            <a:endParaRPr/>
          </a:p>
          <a:p>
            <a:pPr indent="-317500" lvl="1" marL="914400" marR="0" rtl="0" algn="l">
              <a:lnSpc>
                <a:spcPct val="115000"/>
              </a:lnSpc>
              <a:spcBef>
                <a:spcPts val="0"/>
              </a:spcBef>
              <a:spcAft>
                <a:spcPts val="0"/>
              </a:spcAft>
              <a:buSzPts val="1400"/>
              <a:buChar char="○"/>
            </a:pPr>
            <a:r>
              <a:rPr lang="en"/>
              <a:t>Will be kept </a:t>
            </a:r>
            <a:r>
              <a:rPr lang="en"/>
              <a:t>secret</a:t>
            </a:r>
            <a:r>
              <a:rPr lang="en"/>
              <a:t> (if possible)</a:t>
            </a:r>
            <a:endParaRPr/>
          </a:p>
          <a:p>
            <a:pPr indent="-317500" lvl="1" marL="914400" marR="0" rtl="0" algn="l">
              <a:lnSpc>
                <a:spcPct val="115000"/>
              </a:lnSpc>
              <a:spcBef>
                <a:spcPts val="0"/>
              </a:spcBef>
              <a:spcAft>
                <a:spcPts val="0"/>
              </a:spcAft>
              <a:buSzPts val="1400"/>
              <a:buChar char="○"/>
            </a:pPr>
            <a:r>
              <a:rPr lang="en"/>
              <a:t>Will encode the balance </a:t>
            </a:r>
            <a:endParaRPr/>
          </a:p>
          <a:p>
            <a:pPr indent="-317500" lvl="1" marL="914400" marR="0" rtl="0" algn="l">
              <a:lnSpc>
                <a:spcPct val="115000"/>
              </a:lnSpc>
              <a:spcBef>
                <a:spcPts val="0"/>
              </a:spcBef>
              <a:spcAft>
                <a:spcPts val="0"/>
              </a:spcAft>
              <a:buSzPts val="1400"/>
              <a:buChar char="○"/>
            </a:pPr>
            <a:r>
              <a:rPr lang="en"/>
              <a:t>Is called a commitment transaction (has to be signed BEFORE publishing funding tx)</a:t>
            </a:r>
            <a:endParaRPr/>
          </a:p>
          <a:p>
            <a:pPr indent="-342900" lvl="0" marL="457200" marR="0" rtl="0" algn="l">
              <a:lnSpc>
                <a:spcPct val="115000"/>
              </a:lnSpc>
              <a:spcBef>
                <a:spcPts val="0"/>
              </a:spcBef>
              <a:spcAft>
                <a:spcPts val="0"/>
              </a:spcAft>
              <a:buSzPts val="1800"/>
              <a:buChar char="●"/>
            </a:pPr>
            <a:r>
              <a:rPr lang="en"/>
              <a:t>Technical details</a:t>
            </a:r>
            <a:endParaRPr/>
          </a:p>
          <a:p>
            <a:pPr indent="-317500" lvl="1" marL="914400" marR="0" rtl="0" algn="l">
              <a:lnSpc>
                <a:spcPct val="115000"/>
              </a:lnSpc>
              <a:spcBef>
                <a:spcPts val="0"/>
              </a:spcBef>
              <a:spcAft>
                <a:spcPts val="0"/>
              </a:spcAft>
              <a:buSzPts val="1400"/>
              <a:buChar char="○"/>
            </a:pPr>
            <a:r>
              <a:rPr lang="en"/>
              <a:t>Will be heavily attempted to be double spent (which by the bitcoin protocol is impossible)</a:t>
            </a:r>
            <a:endParaRPr/>
          </a:p>
          <a:p>
            <a:pPr indent="-317500" lvl="1" marL="914400" marR="0" rtl="0" algn="l">
              <a:lnSpc>
                <a:spcPct val="115000"/>
              </a:lnSpc>
              <a:spcBef>
                <a:spcPts val="0"/>
              </a:spcBef>
              <a:spcAft>
                <a:spcPts val="0"/>
              </a:spcAft>
              <a:buSzPts val="1400"/>
              <a:buChar char="○"/>
            </a:pPr>
            <a:r>
              <a:rPr lang="en"/>
              <a:t>Secures funds with timelocks</a:t>
            </a:r>
            <a:endParaRPr/>
          </a:p>
          <a:p>
            <a:pPr indent="-317500" lvl="1" marL="914400" marR="0" rtl="0" algn="l">
              <a:lnSpc>
                <a:spcPct val="115000"/>
              </a:lnSpc>
              <a:spcBef>
                <a:spcPts val="0"/>
              </a:spcBef>
              <a:spcAft>
                <a:spcPts val="0"/>
              </a:spcAft>
              <a:buSzPts val="1400"/>
              <a:buChar char="○"/>
            </a:pPr>
            <a:r>
              <a:rPr lang="en"/>
              <a:t>Allows for conditional hashed time locked outputs (used in routing)</a:t>
            </a:r>
            <a:endParaRPr/>
          </a:p>
          <a:p>
            <a:pPr indent="-342900" lvl="0" marL="457200" marR="0" rtl="0" algn="l">
              <a:lnSpc>
                <a:spcPct val="115000"/>
              </a:lnSpc>
              <a:spcBef>
                <a:spcPts val="0"/>
              </a:spcBef>
              <a:spcAft>
                <a:spcPts val="0"/>
              </a:spcAft>
              <a:buSzPts val="1800"/>
              <a:buChar char="●"/>
            </a:pPr>
            <a:r>
              <a:rPr lang="en"/>
              <a:t>Revocable sequence maturity contract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0" st="0"/>
                                            </p:txEl>
                                          </p:spTgt>
                                        </p:tgtEl>
                                        <p:attrNameLst>
                                          <p:attrName>style.visibility</p:attrName>
                                        </p:attrNameLst>
                                      </p:cBhvr>
                                      <p:to>
                                        <p:strVal val="visible"/>
                                      </p:to>
                                    </p:set>
                                    <p:animEffect filter="fade" transition="in">
                                      <p:cBhvr>
                                        <p:cTn dur="1000"/>
                                        <p:tgtEl>
                                          <p:spTgt spid="2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1" st="1"/>
                                            </p:txEl>
                                          </p:spTgt>
                                        </p:tgtEl>
                                        <p:attrNameLst>
                                          <p:attrName>style.visibility</p:attrName>
                                        </p:attrNameLst>
                                      </p:cBhvr>
                                      <p:to>
                                        <p:strVal val="visible"/>
                                      </p:to>
                                    </p:set>
                                    <p:animEffect filter="fade" transition="in">
                                      <p:cBhvr>
                                        <p:cTn dur="1000"/>
                                        <p:tgtEl>
                                          <p:spTgt spid="2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2" st="2"/>
                                            </p:txEl>
                                          </p:spTgt>
                                        </p:tgtEl>
                                        <p:attrNameLst>
                                          <p:attrName>style.visibility</p:attrName>
                                        </p:attrNameLst>
                                      </p:cBhvr>
                                      <p:to>
                                        <p:strVal val="visible"/>
                                      </p:to>
                                    </p:set>
                                    <p:animEffect filter="fade" transition="in">
                                      <p:cBhvr>
                                        <p:cTn dur="1000"/>
                                        <p:tgtEl>
                                          <p:spTgt spid="26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3" st="3"/>
                                            </p:txEl>
                                          </p:spTgt>
                                        </p:tgtEl>
                                        <p:attrNameLst>
                                          <p:attrName>style.visibility</p:attrName>
                                        </p:attrNameLst>
                                      </p:cBhvr>
                                      <p:to>
                                        <p:strVal val="visible"/>
                                      </p:to>
                                    </p:set>
                                    <p:animEffect filter="fade" transition="in">
                                      <p:cBhvr>
                                        <p:cTn dur="1000"/>
                                        <p:tgtEl>
                                          <p:spTgt spid="26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4" st="4"/>
                                            </p:txEl>
                                          </p:spTgt>
                                        </p:tgtEl>
                                        <p:attrNameLst>
                                          <p:attrName>style.visibility</p:attrName>
                                        </p:attrNameLst>
                                      </p:cBhvr>
                                      <p:to>
                                        <p:strVal val="visible"/>
                                      </p:to>
                                    </p:set>
                                    <p:animEffect filter="fade" transition="in">
                                      <p:cBhvr>
                                        <p:cTn dur="1000"/>
                                        <p:tgtEl>
                                          <p:spTgt spid="26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5" st="5"/>
                                            </p:txEl>
                                          </p:spTgt>
                                        </p:tgtEl>
                                        <p:attrNameLst>
                                          <p:attrName>style.visibility</p:attrName>
                                        </p:attrNameLst>
                                      </p:cBhvr>
                                      <p:to>
                                        <p:strVal val="visible"/>
                                      </p:to>
                                    </p:set>
                                    <p:animEffect filter="fade" transition="in">
                                      <p:cBhvr>
                                        <p:cTn dur="1000"/>
                                        <p:tgtEl>
                                          <p:spTgt spid="26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6" st="6"/>
                                            </p:txEl>
                                          </p:spTgt>
                                        </p:tgtEl>
                                        <p:attrNameLst>
                                          <p:attrName>style.visibility</p:attrName>
                                        </p:attrNameLst>
                                      </p:cBhvr>
                                      <p:to>
                                        <p:strVal val="visible"/>
                                      </p:to>
                                    </p:set>
                                    <p:animEffect filter="fade" transition="in">
                                      <p:cBhvr>
                                        <p:cTn dur="1000"/>
                                        <p:tgtEl>
                                          <p:spTgt spid="26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7" st="7"/>
                                            </p:txEl>
                                          </p:spTgt>
                                        </p:tgtEl>
                                        <p:attrNameLst>
                                          <p:attrName>style.visibility</p:attrName>
                                        </p:attrNameLst>
                                      </p:cBhvr>
                                      <p:to>
                                        <p:strVal val="visible"/>
                                      </p:to>
                                    </p:set>
                                    <p:animEffect filter="fade" transition="in">
                                      <p:cBhvr>
                                        <p:cTn dur="1000"/>
                                        <p:tgtEl>
                                          <p:spTgt spid="26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8" st="8"/>
                                            </p:txEl>
                                          </p:spTgt>
                                        </p:tgtEl>
                                        <p:attrNameLst>
                                          <p:attrName>style.visibility</p:attrName>
                                        </p:attrNameLst>
                                      </p:cBhvr>
                                      <p:to>
                                        <p:strVal val="visible"/>
                                      </p:to>
                                    </p:set>
                                    <p:animEffect filter="fade" transition="in">
                                      <p:cBhvr>
                                        <p:cTn dur="1000"/>
                                        <p:tgtEl>
                                          <p:spTgt spid="263">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9" st="9"/>
                                            </p:txEl>
                                          </p:spTgt>
                                        </p:tgtEl>
                                        <p:attrNameLst>
                                          <p:attrName>style.visibility</p:attrName>
                                        </p:attrNameLst>
                                      </p:cBhvr>
                                      <p:to>
                                        <p:strVal val="visible"/>
                                      </p:to>
                                    </p:set>
                                    <p:animEffect filter="fade" transition="in">
                                      <p:cBhvr>
                                        <p:cTn dur="1000"/>
                                        <p:tgtEl>
                                          <p:spTgt spid="263">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10" st="10"/>
                                            </p:txEl>
                                          </p:spTgt>
                                        </p:tgtEl>
                                        <p:attrNameLst>
                                          <p:attrName>style.visibility</p:attrName>
                                        </p:attrNameLst>
                                      </p:cBhvr>
                                      <p:to>
                                        <p:strVal val="visible"/>
                                      </p:to>
                                    </p:set>
                                    <p:animEffect filter="fade" transition="in">
                                      <p:cBhvr>
                                        <p:cTn dur="1000"/>
                                        <p:tgtEl>
                                          <p:spTgt spid="263">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11" st="11"/>
                                            </p:txEl>
                                          </p:spTgt>
                                        </p:tgtEl>
                                        <p:attrNameLst>
                                          <p:attrName>style.visibility</p:attrName>
                                        </p:attrNameLst>
                                      </p:cBhvr>
                                      <p:to>
                                        <p:strVal val="visible"/>
                                      </p:to>
                                    </p:set>
                                    <p:animEffect filter="fade" transition="in">
                                      <p:cBhvr>
                                        <p:cTn dur="1000"/>
                                        <p:tgtEl>
                                          <p:spTgt spid="263">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12" st="12"/>
                                            </p:txEl>
                                          </p:spTgt>
                                        </p:tgtEl>
                                        <p:attrNameLst>
                                          <p:attrName>style.visibility</p:attrName>
                                        </p:attrNameLst>
                                      </p:cBhvr>
                                      <p:to>
                                        <p:strVal val="visible"/>
                                      </p:to>
                                    </p:set>
                                    <p:animEffect filter="fade" transition="in">
                                      <p:cBhvr>
                                        <p:cTn dur="1000"/>
                                        <p:tgtEl>
                                          <p:spTgt spid="263">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13" st="13"/>
                                            </p:txEl>
                                          </p:spTgt>
                                        </p:tgtEl>
                                        <p:attrNameLst>
                                          <p:attrName>style.visibility</p:attrName>
                                        </p:attrNameLst>
                                      </p:cBhvr>
                                      <p:to>
                                        <p:strVal val="visible"/>
                                      </p:to>
                                    </p:set>
                                    <p:animEffect filter="fade" transition="in">
                                      <p:cBhvr>
                                        <p:cTn dur="1000"/>
                                        <p:tgtEl>
                                          <p:spTgt spid="263">
                                            <p:txEl>
                                              <p:pRg end="13" st="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8" name="Shape 2138"/>
        <p:cNvGrpSpPr/>
        <p:nvPr/>
      </p:nvGrpSpPr>
      <p:grpSpPr>
        <a:xfrm>
          <a:off x="0" y="0"/>
          <a:ext cx="0" cy="0"/>
          <a:chOff x="0" y="0"/>
          <a:chExt cx="0" cy="0"/>
        </a:xfrm>
      </p:grpSpPr>
      <p:sp>
        <p:nvSpPr>
          <p:cNvPr id="2139" name="Google Shape;2139;p174"/>
          <p:cNvSpPr txBox="1"/>
          <p:nvPr>
            <p:ph type="title"/>
          </p:nvPr>
        </p:nvSpPr>
        <p:spPr>
          <a:xfrm>
            <a:off x="311700" y="45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update_fail_htlc message</a:t>
            </a:r>
            <a:endParaRPr/>
          </a:p>
        </p:txBody>
      </p:sp>
      <p:sp>
        <p:nvSpPr>
          <p:cNvPr id="2140" name="Google Shape;2140;p174"/>
          <p:cNvSpPr txBox="1"/>
          <p:nvPr>
            <p:ph idx="1" type="body"/>
          </p:nvPr>
        </p:nvSpPr>
        <p:spPr>
          <a:xfrm>
            <a:off x="311700" y="6868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Type: 131</a:t>
            </a:r>
            <a:endParaRPr/>
          </a:p>
          <a:p>
            <a:pPr indent="-342900" lvl="0" marL="457200" rtl="0" algn="l">
              <a:spcBef>
                <a:spcPts val="0"/>
              </a:spcBef>
              <a:spcAft>
                <a:spcPts val="0"/>
              </a:spcAft>
              <a:buSzPts val="1800"/>
              <a:buChar char="●"/>
            </a:pPr>
            <a:r>
              <a:rPr lang="en"/>
              <a:t>Data: </a:t>
            </a:r>
            <a:endParaRPr/>
          </a:p>
          <a:p>
            <a:pPr indent="-317500" lvl="1" marL="914400" rtl="0" algn="l">
              <a:spcBef>
                <a:spcPts val="0"/>
              </a:spcBef>
              <a:spcAft>
                <a:spcPts val="0"/>
              </a:spcAft>
              <a:buSzPts val="1400"/>
              <a:buChar char="○"/>
            </a:pPr>
            <a:r>
              <a:rPr lang="en"/>
              <a:t>32: channel_id</a:t>
            </a:r>
            <a:endParaRPr/>
          </a:p>
          <a:p>
            <a:pPr indent="-317500" lvl="1" marL="914400" rtl="0" algn="l">
              <a:spcBef>
                <a:spcPts val="0"/>
              </a:spcBef>
              <a:spcAft>
                <a:spcPts val="0"/>
              </a:spcAft>
              <a:buSzPts val="1400"/>
              <a:buChar char="○"/>
            </a:pPr>
            <a:r>
              <a:rPr lang="en"/>
              <a:t>8: id</a:t>
            </a:r>
            <a:endParaRPr/>
          </a:p>
          <a:p>
            <a:pPr indent="-317500" lvl="1" marL="914400" rtl="0" algn="l">
              <a:spcBef>
                <a:spcPts val="0"/>
              </a:spcBef>
              <a:spcAft>
                <a:spcPts val="0"/>
              </a:spcAft>
              <a:buSzPts val="1400"/>
              <a:buChar char="○"/>
            </a:pPr>
            <a:r>
              <a:rPr lang="en"/>
              <a:t>2: len</a:t>
            </a:r>
            <a:endParaRPr/>
          </a:p>
          <a:p>
            <a:pPr indent="-317500" lvl="1" marL="914400" rtl="0" algn="l">
              <a:spcBef>
                <a:spcPts val="0"/>
              </a:spcBef>
              <a:spcAft>
                <a:spcPts val="0"/>
              </a:spcAft>
              <a:buSzPts val="1400"/>
              <a:buChar char="○"/>
            </a:pPr>
            <a:r>
              <a:rPr lang="en"/>
              <a:t>Len: reason </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rPr lang="en"/>
              <a:t>The SPHINX mix format allows for nodes to send back an error to the unknown initiator of the message</a:t>
            </a:r>
            <a:endParaRPr/>
          </a:p>
          <a:p>
            <a:pPr indent="-342900" lvl="0" marL="457200" rtl="0" algn="l">
              <a:spcBef>
                <a:spcPts val="0"/>
              </a:spcBef>
              <a:spcAft>
                <a:spcPts val="0"/>
              </a:spcAft>
              <a:buSzPts val="1800"/>
              <a:buChar char="●"/>
            </a:pPr>
            <a:r>
              <a:rPr lang="en"/>
              <a:t>The reason is only be readable by the initiator of the payment</a:t>
            </a:r>
            <a:endParaRPr/>
          </a:p>
          <a:p>
            <a:pPr indent="-342900" lvl="0" marL="457200" rtl="0" algn="l">
              <a:spcBef>
                <a:spcPts val="0"/>
              </a:spcBef>
              <a:spcAft>
                <a:spcPts val="0"/>
              </a:spcAft>
              <a:buSzPts val="1800"/>
              <a:buChar char="●"/>
            </a:pPr>
            <a:r>
              <a:rPr lang="en"/>
              <a:t>The initiator can't expect a failure message</a:t>
            </a:r>
            <a:endParaRPr/>
          </a:p>
          <a:p>
            <a:pPr indent="-317500" lvl="1" marL="914400" rtl="0" algn="l">
              <a:spcBef>
                <a:spcPts val="0"/>
              </a:spcBef>
              <a:spcAft>
                <a:spcPts val="0"/>
              </a:spcAft>
              <a:buSzPts val="1400"/>
              <a:buChar char="○"/>
            </a:pPr>
            <a:r>
              <a:rPr lang="en"/>
              <a:t>In intermediate connection could break done before the error message is sent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0">
                                            <p:txEl>
                                              <p:pRg end="0" st="0"/>
                                            </p:txEl>
                                          </p:spTgt>
                                        </p:tgtEl>
                                        <p:attrNameLst>
                                          <p:attrName>style.visibility</p:attrName>
                                        </p:attrNameLst>
                                      </p:cBhvr>
                                      <p:to>
                                        <p:strVal val="visible"/>
                                      </p:to>
                                    </p:set>
                                    <p:animEffect filter="fade" transition="in">
                                      <p:cBhvr>
                                        <p:cTn dur="1000"/>
                                        <p:tgtEl>
                                          <p:spTgt spid="214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0">
                                            <p:txEl>
                                              <p:pRg end="1" st="1"/>
                                            </p:txEl>
                                          </p:spTgt>
                                        </p:tgtEl>
                                        <p:attrNameLst>
                                          <p:attrName>style.visibility</p:attrName>
                                        </p:attrNameLst>
                                      </p:cBhvr>
                                      <p:to>
                                        <p:strVal val="visible"/>
                                      </p:to>
                                    </p:set>
                                    <p:animEffect filter="fade" transition="in">
                                      <p:cBhvr>
                                        <p:cTn dur="1000"/>
                                        <p:tgtEl>
                                          <p:spTgt spid="214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0">
                                            <p:txEl>
                                              <p:pRg end="2" st="2"/>
                                            </p:txEl>
                                          </p:spTgt>
                                        </p:tgtEl>
                                        <p:attrNameLst>
                                          <p:attrName>style.visibility</p:attrName>
                                        </p:attrNameLst>
                                      </p:cBhvr>
                                      <p:to>
                                        <p:strVal val="visible"/>
                                      </p:to>
                                    </p:set>
                                    <p:animEffect filter="fade" transition="in">
                                      <p:cBhvr>
                                        <p:cTn dur="1000"/>
                                        <p:tgtEl>
                                          <p:spTgt spid="214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0">
                                            <p:txEl>
                                              <p:pRg end="3" st="3"/>
                                            </p:txEl>
                                          </p:spTgt>
                                        </p:tgtEl>
                                        <p:attrNameLst>
                                          <p:attrName>style.visibility</p:attrName>
                                        </p:attrNameLst>
                                      </p:cBhvr>
                                      <p:to>
                                        <p:strVal val="visible"/>
                                      </p:to>
                                    </p:set>
                                    <p:animEffect filter="fade" transition="in">
                                      <p:cBhvr>
                                        <p:cTn dur="1000"/>
                                        <p:tgtEl>
                                          <p:spTgt spid="214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0">
                                            <p:txEl>
                                              <p:pRg end="4" st="4"/>
                                            </p:txEl>
                                          </p:spTgt>
                                        </p:tgtEl>
                                        <p:attrNameLst>
                                          <p:attrName>style.visibility</p:attrName>
                                        </p:attrNameLst>
                                      </p:cBhvr>
                                      <p:to>
                                        <p:strVal val="visible"/>
                                      </p:to>
                                    </p:set>
                                    <p:animEffect filter="fade" transition="in">
                                      <p:cBhvr>
                                        <p:cTn dur="1000"/>
                                        <p:tgtEl>
                                          <p:spTgt spid="214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0">
                                            <p:txEl>
                                              <p:pRg end="5" st="5"/>
                                            </p:txEl>
                                          </p:spTgt>
                                        </p:tgtEl>
                                        <p:attrNameLst>
                                          <p:attrName>style.visibility</p:attrName>
                                        </p:attrNameLst>
                                      </p:cBhvr>
                                      <p:to>
                                        <p:strVal val="visible"/>
                                      </p:to>
                                    </p:set>
                                    <p:animEffect filter="fade" transition="in">
                                      <p:cBhvr>
                                        <p:cTn dur="1000"/>
                                        <p:tgtEl>
                                          <p:spTgt spid="214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0">
                                            <p:txEl>
                                              <p:pRg end="6" st="6"/>
                                            </p:txEl>
                                          </p:spTgt>
                                        </p:tgtEl>
                                        <p:attrNameLst>
                                          <p:attrName>style.visibility</p:attrName>
                                        </p:attrNameLst>
                                      </p:cBhvr>
                                      <p:to>
                                        <p:strVal val="visible"/>
                                      </p:to>
                                    </p:set>
                                    <p:animEffect filter="fade" transition="in">
                                      <p:cBhvr>
                                        <p:cTn dur="1000"/>
                                        <p:tgtEl>
                                          <p:spTgt spid="214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0">
                                            <p:txEl>
                                              <p:pRg end="7" st="7"/>
                                            </p:txEl>
                                          </p:spTgt>
                                        </p:tgtEl>
                                        <p:attrNameLst>
                                          <p:attrName>style.visibility</p:attrName>
                                        </p:attrNameLst>
                                      </p:cBhvr>
                                      <p:to>
                                        <p:strVal val="visible"/>
                                      </p:to>
                                    </p:set>
                                    <p:animEffect filter="fade" transition="in">
                                      <p:cBhvr>
                                        <p:cTn dur="1000"/>
                                        <p:tgtEl>
                                          <p:spTgt spid="214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0">
                                            <p:txEl>
                                              <p:pRg end="8" st="8"/>
                                            </p:txEl>
                                          </p:spTgt>
                                        </p:tgtEl>
                                        <p:attrNameLst>
                                          <p:attrName>style.visibility</p:attrName>
                                        </p:attrNameLst>
                                      </p:cBhvr>
                                      <p:to>
                                        <p:strVal val="visible"/>
                                      </p:to>
                                    </p:set>
                                    <p:animEffect filter="fade" transition="in">
                                      <p:cBhvr>
                                        <p:cTn dur="1000"/>
                                        <p:tgtEl>
                                          <p:spTgt spid="214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0">
                                            <p:txEl>
                                              <p:pRg end="9" st="9"/>
                                            </p:txEl>
                                          </p:spTgt>
                                        </p:tgtEl>
                                        <p:attrNameLst>
                                          <p:attrName>style.visibility</p:attrName>
                                        </p:attrNameLst>
                                      </p:cBhvr>
                                      <p:to>
                                        <p:strVal val="visible"/>
                                      </p:to>
                                    </p:set>
                                    <p:animEffect filter="fade" transition="in">
                                      <p:cBhvr>
                                        <p:cTn dur="1000"/>
                                        <p:tgtEl>
                                          <p:spTgt spid="2140">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0">
                                            <p:txEl>
                                              <p:pRg end="10" st="10"/>
                                            </p:txEl>
                                          </p:spTgt>
                                        </p:tgtEl>
                                        <p:attrNameLst>
                                          <p:attrName>style.visibility</p:attrName>
                                        </p:attrNameLst>
                                      </p:cBhvr>
                                      <p:to>
                                        <p:strVal val="visible"/>
                                      </p:to>
                                    </p:set>
                                    <p:animEffect filter="fade" transition="in">
                                      <p:cBhvr>
                                        <p:cTn dur="1000"/>
                                        <p:tgtEl>
                                          <p:spTgt spid="2140">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4" name="Shape 2144"/>
        <p:cNvGrpSpPr/>
        <p:nvPr/>
      </p:nvGrpSpPr>
      <p:grpSpPr>
        <a:xfrm>
          <a:off x="0" y="0"/>
          <a:ext cx="0" cy="0"/>
          <a:chOff x="0" y="0"/>
          <a:chExt cx="0" cy="0"/>
        </a:xfrm>
      </p:grpSpPr>
      <p:sp>
        <p:nvSpPr>
          <p:cNvPr id="2145" name="Google Shape;2145;p175"/>
          <p:cNvSpPr txBox="1"/>
          <p:nvPr>
            <p:ph type="title"/>
          </p:nvPr>
        </p:nvSpPr>
        <p:spPr>
          <a:xfrm>
            <a:off x="311700" y="45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update_fail_malformed_htlc</a:t>
            </a:r>
            <a:endParaRPr/>
          </a:p>
        </p:txBody>
      </p:sp>
      <p:sp>
        <p:nvSpPr>
          <p:cNvPr id="2146" name="Google Shape;2146;p175"/>
          <p:cNvSpPr txBox="1"/>
          <p:nvPr>
            <p:ph idx="1" type="body"/>
          </p:nvPr>
        </p:nvSpPr>
        <p:spPr>
          <a:xfrm>
            <a:off x="311700" y="6868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Sent if the onion is not parsable </a:t>
            </a:r>
            <a:endParaRPr/>
          </a:p>
          <a:p>
            <a:pPr indent="-342900" lvl="0" marL="457200" rtl="0" algn="l">
              <a:spcBef>
                <a:spcPts val="0"/>
              </a:spcBef>
              <a:spcAft>
                <a:spcPts val="0"/>
              </a:spcAft>
              <a:buSzPts val="1800"/>
              <a:buChar char="●"/>
            </a:pPr>
            <a:r>
              <a:rPr lang="en"/>
              <a:t>Type: 135</a:t>
            </a:r>
            <a:endParaRPr/>
          </a:p>
          <a:p>
            <a:pPr indent="-342900" lvl="0" marL="457200" rtl="0" algn="l">
              <a:spcBef>
                <a:spcPts val="0"/>
              </a:spcBef>
              <a:spcAft>
                <a:spcPts val="0"/>
              </a:spcAft>
              <a:buSzPts val="1800"/>
              <a:buChar char="●"/>
            </a:pPr>
            <a:r>
              <a:rPr lang="en"/>
              <a:t>Data:</a:t>
            </a:r>
            <a:endParaRPr/>
          </a:p>
          <a:p>
            <a:pPr indent="-317500" lvl="1" marL="914400" rtl="0" algn="l">
              <a:spcBef>
                <a:spcPts val="0"/>
              </a:spcBef>
              <a:spcAft>
                <a:spcPts val="0"/>
              </a:spcAft>
              <a:buSzPts val="1400"/>
              <a:buChar char="○"/>
            </a:pPr>
            <a:r>
              <a:rPr lang="en"/>
              <a:t>32: channel_id </a:t>
            </a:r>
            <a:endParaRPr/>
          </a:p>
          <a:p>
            <a:pPr indent="-317500" lvl="1" marL="914400" rtl="0" algn="l">
              <a:spcBef>
                <a:spcPts val="0"/>
              </a:spcBef>
              <a:spcAft>
                <a:spcPts val="0"/>
              </a:spcAft>
              <a:buSzPts val="1400"/>
              <a:buChar char="○"/>
            </a:pPr>
            <a:r>
              <a:rPr lang="en"/>
              <a:t>8: id</a:t>
            </a:r>
            <a:endParaRPr/>
          </a:p>
          <a:p>
            <a:pPr indent="-317500" lvl="1" marL="914400" rtl="0" algn="l">
              <a:spcBef>
                <a:spcPts val="0"/>
              </a:spcBef>
              <a:spcAft>
                <a:spcPts val="0"/>
              </a:spcAft>
              <a:buSzPts val="1400"/>
              <a:buChar char="○"/>
            </a:pPr>
            <a:r>
              <a:rPr lang="en"/>
              <a:t>32: sha256_of_onion</a:t>
            </a:r>
            <a:endParaRPr/>
          </a:p>
          <a:p>
            <a:pPr indent="-317500" lvl="1" marL="914400" rtl="0" algn="l">
              <a:spcBef>
                <a:spcPts val="0"/>
              </a:spcBef>
              <a:spcAft>
                <a:spcPts val="0"/>
              </a:spcAft>
              <a:buSzPts val="1400"/>
              <a:buChar char="○"/>
            </a:pPr>
            <a:r>
              <a:rPr lang="en"/>
              <a:t>2: failure_code</a:t>
            </a:r>
            <a:endParaRPr/>
          </a:p>
          <a:p>
            <a:pPr indent="-317500" lvl="2" marL="1371600" rtl="0" algn="l">
              <a:spcBef>
                <a:spcPts val="0"/>
              </a:spcBef>
              <a:spcAft>
                <a:spcPts val="0"/>
              </a:spcAft>
              <a:buSzPts val="1400"/>
              <a:buChar char="■"/>
            </a:pPr>
            <a:r>
              <a:rPr lang="en"/>
              <a:t>As defined in BOLT 04</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6">
                                            <p:txEl>
                                              <p:pRg end="0" st="0"/>
                                            </p:txEl>
                                          </p:spTgt>
                                        </p:tgtEl>
                                        <p:attrNameLst>
                                          <p:attrName>style.visibility</p:attrName>
                                        </p:attrNameLst>
                                      </p:cBhvr>
                                      <p:to>
                                        <p:strVal val="visible"/>
                                      </p:to>
                                    </p:set>
                                    <p:animEffect filter="fade" transition="in">
                                      <p:cBhvr>
                                        <p:cTn dur="1000"/>
                                        <p:tgtEl>
                                          <p:spTgt spid="214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6">
                                            <p:txEl>
                                              <p:pRg end="1" st="1"/>
                                            </p:txEl>
                                          </p:spTgt>
                                        </p:tgtEl>
                                        <p:attrNameLst>
                                          <p:attrName>style.visibility</p:attrName>
                                        </p:attrNameLst>
                                      </p:cBhvr>
                                      <p:to>
                                        <p:strVal val="visible"/>
                                      </p:to>
                                    </p:set>
                                    <p:animEffect filter="fade" transition="in">
                                      <p:cBhvr>
                                        <p:cTn dur="1000"/>
                                        <p:tgtEl>
                                          <p:spTgt spid="214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6">
                                            <p:txEl>
                                              <p:pRg end="2" st="2"/>
                                            </p:txEl>
                                          </p:spTgt>
                                        </p:tgtEl>
                                        <p:attrNameLst>
                                          <p:attrName>style.visibility</p:attrName>
                                        </p:attrNameLst>
                                      </p:cBhvr>
                                      <p:to>
                                        <p:strVal val="visible"/>
                                      </p:to>
                                    </p:set>
                                    <p:animEffect filter="fade" transition="in">
                                      <p:cBhvr>
                                        <p:cTn dur="1000"/>
                                        <p:tgtEl>
                                          <p:spTgt spid="214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6">
                                            <p:txEl>
                                              <p:pRg end="3" st="3"/>
                                            </p:txEl>
                                          </p:spTgt>
                                        </p:tgtEl>
                                        <p:attrNameLst>
                                          <p:attrName>style.visibility</p:attrName>
                                        </p:attrNameLst>
                                      </p:cBhvr>
                                      <p:to>
                                        <p:strVal val="visible"/>
                                      </p:to>
                                    </p:set>
                                    <p:animEffect filter="fade" transition="in">
                                      <p:cBhvr>
                                        <p:cTn dur="1000"/>
                                        <p:tgtEl>
                                          <p:spTgt spid="214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6">
                                            <p:txEl>
                                              <p:pRg end="4" st="4"/>
                                            </p:txEl>
                                          </p:spTgt>
                                        </p:tgtEl>
                                        <p:attrNameLst>
                                          <p:attrName>style.visibility</p:attrName>
                                        </p:attrNameLst>
                                      </p:cBhvr>
                                      <p:to>
                                        <p:strVal val="visible"/>
                                      </p:to>
                                    </p:set>
                                    <p:animEffect filter="fade" transition="in">
                                      <p:cBhvr>
                                        <p:cTn dur="1000"/>
                                        <p:tgtEl>
                                          <p:spTgt spid="214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6">
                                            <p:txEl>
                                              <p:pRg end="5" st="5"/>
                                            </p:txEl>
                                          </p:spTgt>
                                        </p:tgtEl>
                                        <p:attrNameLst>
                                          <p:attrName>style.visibility</p:attrName>
                                        </p:attrNameLst>
                                      </p:cBhvr>
                                      <p:to>
                                        <p:strVal val="visible"/>
                                      </p:to>
                                    </p:set>
                                    <p:animEffect filter="fade" transition="in">
                                      <p:cBhvr>
                                        <p:cTn dur="1000"/>
                                        <p:tgtEl>
                                          <p:spTgt spid="214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6">
                                            <p:txEl>
                                              <p:pRg end="6" st="6"/>
                                            </p:txEl>
                                          </p:spTgt>
                                        </p:tgtEl>
                                        <p:attrNameLst>
                                          <p:attrName>style.visibility</p:attrName>
                                        </p:attrNameLst>
                                      </p:cBhvr>
                                      <p:to>
                                        <p:strVal val="visible"/>
                                      </p:to>
                                    </p:set>
                                    <p:animEffect filter="fade" transition="in">
                                      <p:cBhvr>
                                        <p:cTn dur="1000"/>
                                        <p:tgtEl>
                                          <p:spTgt spid="214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6">
                                            <p:txEl>
                                              <p:pRg end="7" st="7"/>
                                            </p:txEl>
                                          </p:spTgt>
                                        </p:tgtEl>
                                        <p:attrNameLst>
                                          <p:attrName>style.visibility</p:attrName>
                                        </p:attrNameLst>
                                      </p:cBhvr>
                                      <p:to>
                                        <p:strVal val="visible"/>
                                      </p:to>
                                    </p:set>
                                    <p:animEffect filter="fade" transition="in">
                                      <p:cBhvr>
                                        <p:cTn dur="1000"/>
                                        <p:tgtEl>
                                          <p:spTgt spid="2146">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0" name="Shape 2150"/>
        <p:cNvGrpSpPr/>
        <p:nvPr/>
      </p:nvGrpSpPr>
      <p:grpSpPr>
        <a:xfrm>
          <a:off x="0" y="0"/>
          <a:ext cx="0" cy="0"/>
          <a:chOff x="0" y="0"/>
          <a:chExt cx="0" cy="0"/>
        </a:xfrm>
      </p:grpSpPr>
      <p:sp>
        <p:nvSpPr>
          <p:cNvPr id="2151" name="Google Shape;2151;p176"/>
          <p:cNvSpPr txBox="1"/>
          <p:nvPr>
            <p:ph type="title"/>
          </p:nvPr>
        </p:nvSpPr>
        <p:spPr>
          <a:xfrm>
            <a:off x="311700" y="45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Rational for Retransmission messages</a:t>
            </a:r>
            <a:endParaRPr/>
          </a:p>
        </p:txBody>
      </p:sp>
      <p:sp>
        <p:nvSpPr>
          <p:cNvPr id="2152" name="Google Shape;2152;p176"/>
          <p:cNvSpPr txBox="1"/>
          <p:nvPr>
            <p:ph idx="1" type="body"/>
          </p:nvPr>
        </p:nvSpPr>
        <p:spPr>
          <a:xfrm>
            <a:off x="311700" y="6868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Communication transports are unreliable</a:t>
            </a:r>
            <a:endParaRPr/>
          </a:p>
          <a:p>
            <a:pPr indent="-317500" lvl="1" marL="914400" rtl="0" algn="l">
              <a:spcBef>
                <a:spcPts val="0"/>
              </a:spcBef>
              <a:spcAft>
                <a:spcPts val="0"/>
              </a:spcAft>
              <a:buSzPts val="1400"/>
              <a:buChar char="○"/>
            </a:pPr>
            <a:r>
              <a:rPr lang="en"/>
              <a:t>Cannot be assumed updates_add_htlc were received unless commitment_signed was received</a:t>
            </a:r>
            <a:endParaRPr/>
          </a:p>
          <a:p>
            <a:pPr indent="-317500" lvl="1" marL="914400" rtl="0" algn="l">
              <a:spcBef>
                <a:spcPts val="0"/>
              </a:spcBef>
              <a:spcAft>
                <a:spcPts val="0"/>
              </a:spcAft>
              <a:buSzPts val="1400"/>
              <a:buChar char="○"/>
            </a:pPr>
            <a:r>
              <a:rPr lang="en"/>
              <a:t>Only store updates upon receipt of commitment_signed</a:t>
            </a:r>
            <a:endParaRPr/>
          </a:p>
          <a:p>
            <a:pPr indent="-317500" lvl="1" marL="914400" rtl="0" algn="l">
              <a:spcBef>
                <a:spcPts val="0"/>
              </a:spcBef>
              <a:spcAft>
                <a:spcPts val="0"/>
              </a:spcAft>
              <a:buSzPts val="1400"/>
              <a:buChar char="○"/>
            </a:pPr>
            <a:r>
              <a:rPr lang="en"/>
              <a:t>This ensures retransmission after channel_reestablishment</a:t>
            </a:r>
            <a:endParaRPr/>
          </a:p>
          <a:p>
            <a:pPr indent="0" lvl="0" marL="914400" rtl="0" algn="l">
              <a:spcBef>
                <a:spcPts val="1600"/>
              </a:spcBef>
              <a:spcAft>
                <a:spcPts val="0"/>
              </a:spcAft>
              <a:buNone/>
            </a:pPr>
            <a:r>
              <a:t/>
            </a:r>
            <a:endParaRPr/>
          </a:p>
          <a:p>
            <a:pPr indent="-342900" lvl="0" marL="457200" rtl="0" algn="l">
              <a:spcBef>
                <a:spcPts val="1600"/>
              </a:spcBef>
              <a:spcAft>
                <a:spcPts val="0"/>
              </a:spcAft>
              <a:buSzPts val="1800"/>
              <a:buChar char="●"/>
            </a:pPr>
            <a:r>
              <a:rPr lang="en"/>
              <a:t>Type: 136 (channel_reestablish)</a:t>
            </a:r>
            <a:endParaRPr/>
          </a:p>
          <a:p>
            <a:pPr indent="-342900" lvl="0" marL="457200" rtl="0" algn="l">
              <a:spcBef>
                <a:spcPts val="0"/>
              </a:spcBef>
              <a:spcAft>
                <a:spcPts val="0"/>
              </a:spcAft>
              <a:buSzPts val="1800"/>
              <a:buChar char="●"/>
            </a:pPr>
            <a:r>
              <a:rPr lang="en"/>
              <a:t>Data: </a:t>
            </a:r>
            <a:endParaRPr/>
          </a:p>
          <a:p>
            <a:pPr indent="-317500" lvl="1" marL="914400" rtl="0" algn="l">
              <a:spcBef>
                <a:spcPts val="0"/>
              </a:spcBef>
              <a:spcAft>
                <a:spcPts val="0"/>
              </a:spcAft>
              <a:buSzPts val="1400"/>
              <a:buChar char="○"/>
            </a:pPr>
            <a:r>
              <a:rPr lang="en"/>
              <a:t>32: channel_id</a:t>
            </a:r>
            <a:endParaRPr/>
          </a:p>
          <a:p>
            <a:pPr indent="-317500" lvl="1" marL="914400" rtl="0" algn="l">
              <a:spcBef>
                <a:spcPts val="0"/>
              </a:spcBef>
              <a:spcAft>
                <a:spcPts val="0"/>
              </a:spcAft>
              <a:buSzPts val="1400"/>
              <a:buChar char="○"/>
            </a:pPr>
            <a:r>
              <a:rPr lang="en"/>
              <a:t>8: next_local_commitment_number</a:t>
            </a:r>
            <a:endParaRPr/>
          </a:p>
          <a:p>
            <a:pPr indent="-317500" lvl="1" marL="914400" rtl="0" algn="l">
              <a:spcBef>
                <a:spcPts val="0"/>
              </a:spcBef>
              <a:spcAft>
                <a:spcPts val="0"/>
              </a:spcAft>
              <a:buSzPts val="1400"/>
              <a:buChar char="○"/>
            </a:pPr>
            <a:r>
              <a:rPr lang="en"/>
              <a:t>8: next_remote_revocation_number</a:t>
            </a:r>
            <a:endParaRPr/>
          </a:p>
          <a:p>
            <a:pPr indent="-317500" lvl="1" marL="914400" rtl="0" algn="l">
              <a:spcBef>
                <a:spcPts val="0"/>
              </a:spcBef>
              <a:spcAft>
                <a:spcPts val="0"/>
              </a:spcAft>
              <a:buSzPts val="1400"/>
              <a:buChar char="○"/>
            </a:pPr>
            <a:r>
              <a:rPr lang="en"/>
              <a:t>32: your_last_per_commitment_secret</a:t>
            </a:r>
            <a:endParaRPr/>
          </a:p>
          <a:p>
            <a:pPr indent="-317500" lvl="1" marL="914400" rtl="0" algn="l">
              <a:spcBef>
                <a:spcPts val="0"/>
              </a:spcBef>
              <a:spcAft>
                <a:spcPts val="0"/>
              </a:spcAft>
              <a:buSzPts val="1400"/>
              <a:buChar char="○"/>
            </a:pPr>
            <a:r>
              <a:rPr lang="en"/>
              <a:t>32: my_current_per_commitment_point</a:t>
            </a:r>
            <a:endParaRPr/>
          </a:p>
          <a:p>
            <a:pPr indent="0" lvl="0" marL="45720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2">
                                            <p:txEl>
                                              <p:pRg end="0" st="0"/>
                                            </p:txEl>
                                          </p:spTgt>
                                        </p:tgtEl>
                                        <p:attrNameLst>
                                          <p:attrName>style.visibility</p:attrName>
                                        </p:attrNameLst>
                                      </p:cBhvr>
                                      <p:to>
                                        <p:strVal val="visible"/>
                                      </p:to>
                                    </p:set>
                                    <p:animEffect filter="fade" transition="in">
                                      <p:cBhvr>
                                        <p:cTn dur="1000"/>
                                        <p:tgtEl>
                                          <p:spTgt spid="21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2">
                                            <p:txEl>
                                              <p:pRg end="1" st="1"/>
                                            </p:txEl>
                                          </p:spTgt>
                                        </p:tgtEl>
                                        <p:attrNameLst>
                                          <p:attrName>style.visibility</p:attrName>
                                        </p:attrNameLst>
                                      </p:cBhvr>
                                      <p:to>
                                        <p:strVal val="visible"/>
                                      </p:to>
                                    </p:set>
                                    <p:animEffect filter="fade" transition="in">
                                      <p:cBhvr>
                                        <p:cTn dur="1000"/>
                                        <p:tgtEl>
                                          <p:spTgt spid="215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2">
                                            <p:txEl>
                                              <p:pRg end="2" st="2"/>
                                            </p:txEl>
                                          </p:spTgt>
                                        </p:tgtEl>
                                        <p:attrNameLst>
                                          <p:attrName>style.visibility</p:attrName>
                                        </p:attrNameLst>
                                      </p:cBhvr>
                                      <p:to>
                                        <p:strVal val="visible"/>
                                      </p:to>
                                    </p:set>
                                    <p:animEffect filter="fade" transition="in">
                                      <p:cBhvr>
                                        <p:cTn dur="1000"/>
                                        <p:tgtEl>
                                          <p:spTgt spid="215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2">
                                            <p:txEl>
                                              <p:pRg end="3" st="3"/>
                                            </p:txEl>
                                          </p:spTgt>
                                        </p:tgtEl>
                                        <p:attrNameLst>
                                          <p:attrName>style.visibility</p:attrName>
                                        </p:attrNameLst>
                                      </p:cBhvr>
                                      <p:to>
                                        <p:strVal val="visible"/>
                                      </p:to>
                                    </p:set>
                                    <p:animEffect filter="fade" transition="in">
                                      <p:cBhvr>
                                        <p:cTn dur="1000"/>
                                        <p:tgtEl>
                                          <p:spTgt spid="215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2">
                                            <p:txEl>
                                              <p:pRg end="4" st="4"/>
                                            </p:txEl>
                                          </p:spTgt>
                                        </p:tgtEl>
                                        <p:attrNameLst>
                                          <p:attrName>style.visibility</p:attrName>
                                        </p:attrNameLst>
                                      </p:cBhvr>
                                      <p:to>
                                        <p:strVal val="visible"/>
                                      </p:to>
                                    </p:set>
                                    <p:animEffect filter="fade" transition="in">
                                      <p:cBhvr>
                                        <p:cTn dur="1000"/>
                                        <p:tgtEl>
                                          <p:spTgt spid="215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2">
                                            <p:txEl>
                                              <p:pRg end="5" st="5"/>
                                            </p:txEl>
                                          </p:spTgt>
                                        </p:tgtEl>
                                        <p:attrNameLst>
                                          <p:attrName>style.visibility</p:attrName>
                                        </p:attrNameLst>
                                      </p:cBhvr>
                                      <p:to>
                                        <p:strVal val="visible"/>
                                      </p:to>
                                    </p:set>
                                    <p:animEffect filter="fade" transition="in">
                                      <p:cBhvr>
                                        <p:cTn dur="1000"/>
                                        <p:tgtEl>
                                          <p:spTgt spid="215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2">
                                            <p:txEl>
                                              <p:pRg end="6" st="6"/>
                                            </p:txEl>
                                          </p:spTgt>
                                        </p:tgtEl>
                                        <p:attrNameLst>
                                          <p:attrName>style.visibility</p:attrName>
                                        </p:attrNameLst>
                                      </p:cBhvr>
                                      <p:to>
                                        <p:strVal val="visible"/>
                                      </p:to>
                                    </p:set>
                                    <p:animEffect filter="fade" transition="in">
                                      <p:cBhvr>
                                        <p:cTn dur="1000"/>
                                        <p:tgtEl>
                                          <p:spTgt spid="215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2">
                                            <p:txEl>
                                              <p:pRg end="7" st="7"/>
                                            </p:txEl>
                                          </p:spTgt>
                                        </p:tgtEl>
                                        <p:attrNameLst>
                                          <p:attrName>style.visibility</p:attrName>
                                        </p:attrNameLst>
                                      </p:cBhvr>
                                      <p:to>
                                        <p:strVal val="visible"/>
                                      </p:to>
                                    </p:set>
                                    <p:animEffect filter="fade" transition="in">
                                      <p:cBhvr>
                                        <p:cTn dur="1000"/>
                                        <p:tgtEl>
                                          <p:spTgt spid="215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2">
                                            <p:txEl>
                                              <p:pRg end="8" st="8"/>
                                            </p:txEl>
                                          </p:spTgt>
                                        </p:tgtEl>
                                        <p:attrNameLst>
                                          <p:attrName>style.visibility</p:attrName>
                                        </p:attrNameLst>
                                      </p:cBhvr>
                                      <p:to>
                                        <p:strVal val="visible"/>
                                      </p:to>
                                    </p:set>
                                    <p:animEffect filter="fade" transition="in">
                                      <p:cBhvr>
                                        <p:cTn dur="1000"/>
                                        <p:tgtEl>
                                          <p:spTgt spid="215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2">
                                            <p:txEl>
                                              <p:pRg end="9" st="9"/>
                                            </p:txEl>
                                          </p:spTgt>
                                        </p:tgtEl>
                                        <p:attrNameLst>
                                          <p:attrName>style.visibility</p:attrName>
                                        </p:attrNameLst>
                                      </p:cBhvr>
                                      <p:to>
                                        <p:strVal val="visible"/>
                                      </p:to>
                                    </p:set>
                                    <p:animEffect filter="fade" transition="in">
                                      <p:cBhvr>
                                        <p:cTn dur="1000"/>
                                        <p:tgtEl>
                                          <p:spTgt spid="2152">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2">
                                            <p:txEl>
                                              <p:pRg end="10" st="10"/>
                                            </p:txEl>
                                          </p:spTgt>
                                        </p:tgtEl>
                                        <p:attrNameLst>
                                          <p:attrName>style.visibility</p:attrName>
                                        </p:attrNameLst>
                                      </p:cBhvr>
                                      <p:to>
                                        <p:strVal val="visible"/>
                                      </p:to>
                                    </p:set>
                                    <p:animEffect filter="fade" transition="in">
                                      <p:cBhvr>
                                        <p:cTn dur="1000"/>
                                        <p:tgtEl>
                                          <p:spTgt spid="2152">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2">
                                            <p:txEl>
                                              <p:pRg end="11" st="11"/>
                                            </p:txEl>
                                          </p:spTgt>
                                        </p:tgtEl>
                                        <p:attrNameLst>
                                          <p:attrName>style.visibility</p:attrName>
                                        </p:attrNameLst>
                                      </p:cBhvr>
                                      <p:to>
                                        <p:strVal val="visible"/>
                                      </p:to>
                                    </p:set>
                                    <p:animEffect filter="fade" transition="in">
                                      <p:cBhvr>
                                        <p:cTn dur="1000"/>
                                        <p:tgtEl>
                                          <p:spTgt spid="2152">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2">
                                            <p:txEl>
                                              <p:pRg end="12" st="12"/>
                                            </p:txEl>
                                          </p:spTgt>
                                        </p:tgtEl>
                                        <p:attrNameLst>
                                          <p:attrName>style.visibility</p:attrName>
                                        </p:attrNameLst>
                                      </p:cBhvr>
                                      <p:to>
                                        <p:strVal val="visible"/>
                                      </p:to>
                                    </p:set>
                                    <p:animEffect filter="fade" transition="in">
                                      <p:cBhvr>
                                        <p:cTn dur="1000"/>
                                        <p:tgtEl>
                                          <p:spTgt spid="2152">
                                            <p:txEl>
                                              <p:pRg end="12" st="1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6" name="Shape 2156"/>
        <p:cNvGrpSpPr/>
        <p:nvPr/>
      </p:nvGrpSpPr>
      <p:grpSpPr>
        <a:xfrm>
          <a:off x="0" y="0"/>
          <a:ext cx="0" cy="0"/>
          <a:chOff x="0" y="0"/>
          <a:chExt cx="0" cy="0"/>
        </a:xfrm>
      </p:grpSpPr>
      <p:sp>
        <p:nvSpPr>
          <p:cNvPr id="2157" name="Google Shape;2157;p177"/>
          <p:cNvSpPr txBox="1"/>
          <p:nvPr>
            <p:ph type="title"/>
          </p:nvPr>
        </p:nvSpPr>
        <p:spPr>
          <a:xfrm>
            <a:off x="311700" y="45325"/>
            <a:ext cx="870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Workflow of a Payment starts with a BOLT 11 invoice</a:t>
            </a:r>
            <a:endParaRPr/>
          </a:p>
          <a:p>
            <a:pPr indent="0" lvl="0" marL="0" rtl="0" algn="l">
              <a:spcBef>
                <a:spcPts val="0"/>
              </a:spcBef>
              <a:spcAft>
                <a:spcPts val="0"/>
              </a:spcAft>
              <a:buNone/>
            </a:pPr>
            <a:r>
              <a:t/>
            </a:r>
            <a:endParaRPr/>
          </a:p>
        </p:txBody>
      </p:sp>
      <p:cxnSp>
        <p:nvCxnSpPr>
          <p:cNvPr id="2158" name="Google Shape;2158;p177"/>
          <p:cNvCxnSpPr/>
          <p:nvPr/>
        </p:nvCxnSpPr>
        <p:spPr>
          <a:xfrm flipH="1">
            <a:off x="906575" y="1021675"/>
            <a:ext cx="6845400" cy="6300"/>
          </a:xfrm>
          <a:prstGeom prst="straightConnector1">
            <a:avLst/>
          </a:prstGeom>
          <a:noFill/>
          <a:ln cap="flat" cmpd="sng" w="9525">
            <a:solidFill>
              <a:schemeClr val="dk2"/>
            </a:solidFill>
            <a:prstDash val="solid"/>
            <a:round/>
            <a:headEnd len="med" w="med" type="none"/>
            <a:tailEnd len="med" w="med" type="triangle"/>
          </a:ln>
        </p:spPr>
      </p:cxnSp>
      <p:sp>
        <p:nvSpPr>
          <p:cNvPr id="2159" name="Google Shape;2159;p177"/>
          <p:cNvSpPr txBox="1"/>
          <p:nvPr/>
        </p:nvSpPr>
        <p:spPr>
          <a:xfrm>
            <a:off x="7687200" y="519325"/>
            <a:ext cx="14568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Payment Hash</a:t>
            </a:r>
            <a:endParaRPr/>
          </a:p>
          <a:p>
            <a:pPr indent="0" lvl="0" marL="0" rtl="0" algn="l">
              <a:spcBef>
                <a:spcPts val="0"/>
              </a:spcBef>
              <a:spcAft>
                <a:spcPts val="0"/>
              </a:spcAft>
              <a:buClr>
                <a:schemeClr val="dk1"/>
              </a:buClr>
              <a:buSzPts val="1100"/>
              <a:buFont typeface="Arial"/>
              <a:buNone/>
            </a:pPr>
            <a:r>
              <a:rPr lang="en">
                <a:solidFill>
                  <a:schemeClr val="dk1"/>
                </a:solidFill>
              </a:rPr>
              <a:t>R → H(R)</a:t>
            </a:r>
            <a:endParaRPr/>
          </a:p>
        </p:txBody>
      </p:sp>
      <p:sp>
        <p:nvSpPr>
          <p:cNvPr id="2160" name="Google Shape;2160;p177"/>
          <p:cNvSpPr txBox="1"/>
          <p:nvPr/>
        </p:nvSpPr>
        <p:spPr>
          <a:xfrm>
            <a:off x="3203750" y="669250"/>
            <a:ext cx="25176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Bolt 11 Invoice</a:t>
            </a:r>
            <a:endParaRPr/>
          </a:p>
        </p:txBody>
      </p:sp>
      <p:sp>
        <p:nvSpPr>
          <p:cNvPr id="2161" name="Google Shape;2161;p177"/>
          <p:cNvSpPr txBox="1"/>
          <p:nvPr/>
        </p:nvSpPr>
        <p:spPr>
          <a:xfrm>
            <a:off x="259200" y="669250"/>
            <a:ext cx="14568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H(R)</a:t>
            </a:r>
            <a:endParaRPr/>
          </a:p>
        </p:txBody>
      </p:sp>
      <p:sp>
        <p:nvSpPr>
          <p:cNvPr id="2162" name="Google Shape;2162;p177"/>
          <p:cNvSpPr/>
          <p:nvPr/>
        </p:nvSpPr>
        <p:spPr>
          <a:xfrm>
            <a:off x="369150" y="1137650"/>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Alice</a:t>
            </a:r>
            <a:endParaRPr/>
          </a:p>
        </p:txBody>
      </p:sp>
      <p:sp>
        <p:nvSpPr>
          <p:cNvPr id="2163" name="Google Shape;2163;p177"/>
          <p:cNvSpPr/>
          <p:nvPr/>
        </p:nvSpPr>
        <p:spPr>
          <a:xfrm>
            <a:off x="7415700" y="1137650"/>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David</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7" name="Shape 2167"/>
        <p:cNvGrpSpPr/>
        <p:nvPr/>
      </p:nvGrpSpPr>
      <p:grpSpPr>
        <a:xfrm>
          <a:off x="0" y="0"/>
          <a:ext cx="0" cy="0"/>
          <a:chOff x="0" y="0"/>
          <a:chExt cx="0" cy="0"/>
        </a:xfrm>
      </p:grpSpPr>
      <p:sp>
        <p:nvSpPr>
          <p:cNvPr id="2168" name="Google Shape;2168;p178"/>
          <p:cNvSpPr txBox="1"/>
          <p:nvPr>
            <p:ph type="title"/>
          </p:nvPr>
        </p:nvSpPr>
        <p:spPr>
          <a:xfrm>
            <a:off x="143700" y="45325"/>
            <a:ext cx="8877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receiving the invoice Alice selects a path to David</a:t>
            </a:r>
            <a:endParaRPr/>
          </a:p>
          <a:p>
            <a:pPr indent="0" lvl="0" marL="0" rtl="0" algn="l">
              <a:spcBef>
                <a:spcPts val="0"/>
              </a:spcBef>
              <a:spcAft>
                <a:spcPts val="0"/>
              </a:spcAft>
              <a:buNone/>
            </a:pPr>
            <a:r>
              <a:t/>
            </a:r>
            <a:endParaRPr/>
          </a:p>
        </p:txBody>
      </p:sp>
      <p:sp>
        <p:nvSpPr>
          <p:cNvPr id="2169" name="Google Shape;2169;p178"/>
          <p:cNvSpPr/>
          <p:nvPr/>
        </p:nvSpPr>
        <p:spPr>
          <a:xfrm>
            <a:off x="387900" y="1533925"/>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Alice</a:t>
            </a:r>
            <a:endParaRPr/>
          </a:p>
        </p:txBody>
      </p:sp>
      <p:sp>
        <p:nvSpPr>
          <p:cNvPr id="2170" name="Google Shape;2170;p178"/>
          <p:cNvSpPr/>
          <p:nvPr/>
        </p:nvSpPr>
        <p:spPr>
          <a:xfrm>
            <a:off x="2747488" y="1533925"/>
            <a:ext cx="6774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Bob</a:t>
            </a:r>
            <a:endParaRPr>
              <a:solidFill>
                <a:srgbClr val="FF0000"/>
              </a:solidFill>
            </a:endParaRPr>
          </a:p>
        </p:txBody>
      </p:sp>
      <p:sp>
        <p:nvSpPr>
          <p:cNvPr id="2171" name="Google Shape;2171;p178"/>
          <p:cNvSpPr/>
          <p:nvPr/>
        </p:nvSpPr>
        <p:spPr>
          <a:xfrm>
            <a:off x="5014700" y="1533925"/>
            <a:ext cx="8388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Charlie</a:t>
            </a:r>
            <a:endParaRPr/>
          </a:p>
        </p:txBody>
      </p:sp>
      <p:sp>
        <p:nvSpPr>
          <p:cNvPr id="2172" name="Google Shape;2172;p178"/>
          <p:cNvSpPr/>
          <p:nvPr/>
        </p:nvSpPr>
        <p:spPr>
          <a:xfrm>
            <a:off x="7415700" y="1533925"/>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David</a:t>
            </a:r>
            <a:endParaRPr/>
          </a:p>
        </p:txBody>
      </p:sp>
      <p:cxnSp>
        <p:nvCxnSpPr>
          <p:cNvPr id="2173" name="Google Shape;2173;p178"/>
          <p:cNvCxnSpPr/>
          <p:nvPr/>
        </p:nvCxnSpPr>
        <p:spPr>
          <a:xfrm flipH="1">
            <a:off x="906575" y="1021675"/>
            <a:ext cx="6845400" cy="6300"/>
          </a:xfrm>
          <a:prstGeom prst="straightConnector1">
            <a:avLst/>
          </a:prstGeom>
          <a:noFill/>
          <a:ln cap="flat" cmpd="sng" w="9525">
            <a:solidFill>
              <a:schemeClr val="dk2"/>
            </a:solidFill>
            <a:prstDash val="solid"/>
            <a:round/>
            <a:headEnd len="med" w="med" type="none"/>
            <a:tailEnd len="med" w="med" type="triangle"/>
          </a:ln>
        </p:spPr>
      </p:cxnSp>
      <p:sp>
        <p:nvSpPr>
          <p:cNvPr id="2174" name="Google Shape;2174;p178"/>
          <p:cNvSpPr txBox="1"/>
          <p:nvPr/>
        </p:nvSpPr>
        <p:spPr>
          <a:xfrm>
            <a:off x="7687200" y="519325"/>
            <a:ext cx="14568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Payment Hash</a:t>
            </a:r>
            <a:endParaRPr/>
          </a:p>
          <a:p>
            <a:pPr indent="0" lvl="0" marL="0" rtl="0" algn="l">
              <a:spcBef>
                <a:spcPts val="0"/>
              </a:spcBef>
              <a:spcAft>
                <a:spcPts val="0"/>
              </a:spcAft>
              <a:buClr>
                <a:schemeClr val="dk1"/>
              </a:buClr>
              <a:buSzPts val="1100"/>
              <a:buFont typeface="Arial"/>
              <a:buNone/>
            </a:pPr>
            <a:r>
              <a:rPr lang="en">
                <a:solidFill>
                  <a:schemeClr val="dk1"/>
                </a:solidFill>
              </a:rPr>
              <a:t>R → H(R)</a:t>
            </a:r>
            <a:endParaRPr/>
          </a:p>
        </p:txBody>
      </p:sp>
      <p:sp>
        <p:nvSpPr>
          <p:cNvPr id="2175" name="Google Shape;2175;p178"/>
          <p:cNvSpPr txBox="1"/>
          <p:nvPr/>
        </p:nvSpPr>
        <p:spPr>
          <a:xfrm>
            <a:off x="3203750" y="669250"/>
            <a:ext cx="25176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Bolt 11 Invoice</a:t>
            </a:r>
            <a:endParaRPr/>
          </a:p>
        </p:txBody>
      </p:sp>
      <p:sp>
        <p:nvSpPr>
          <p:cNvPr id="2176" name="Google Shape;2176;p178"/>
          <p:cNvSpPr txBox="1"/>
          <p:nvPr/>
        </p:nvSpPr>
        <p:spPr>
          <a:xfrm>
            <a:off x="259200" y="669250"/>
            <a:ext cx="14568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H(R)</a:t>
            </a:r>
            <a:endParaRPr/>
          </a:p>
        </p:txBody>
      </p:sp>
      <p:cxnSp>
        <p:nvCxnSpPr>
          <p:cNvPr id="2177" name="Google Shape;2177;p178"/>
          <p:cNvCxnSpPr>
            <a:stCxn id="2169" idx="3"/>
            <a:endCxn id="2170" idx="1"/>
          </p:cNvCxnSpPr>
          <p:nvPr/>
        </p:nvCxnSpPr>
        <p:spPr>
          <a:xfrm>
            <a:off x="1130100" y="1684525"/>
            <a:ext cx="1617300" cy="0"/>
          </a:xfrm>
          <a:prstGeom prst="straightConnector1">
            <a:avLst/>
          </a:prstGeom>
          <a:noFill/>
          <a:ln cap="flat" cmpd="sng" w="9525">
            <a:solidFill>
              <a:schemeClr val="dk2"/>
            </a:solidFill>
            <a:prstDash val="solid"/>
            <a:round/>
            <a:headEnd len="med" w="med" type="none"/>
            <a:tailEnd len="med" w="med" type="none"/>
          </a:ln>
        </p:spPr>
      </p:cxnSp>
      <p:cxnSp>
        <p:nvCxnSpPr>
          <p:cNvPr id="2178" name="Google Shape;2178;p178"/>
          <p:cNvCxnSpPr>
            <a:stCxn id="2170" idx="3"/>
            <a:endCxn id="2171" idx="1"/>
          </p:cNvCxnSpPr>
          <p:nvPr/>
        </p:nvCxnSpPr>
        <p:spPr>
          <a:xfrm>
            <a:off x="3424888" y="1684525"/>
            <a:ext cx="1589700" cy="0"/>
          </a:xfrm>
          <a:prstGeom prst="straightConnector1">
            <a:avLst/>
          </a:prstGeom>
          <a:noFill/>
          <a:ln cap="flat" cmpd="sng" w="9525">
            <a:solidFill>
              <a:schemeClr val="dk2"/>
            </a:solidFill>
            <a:prstDash val="solid"/>
            <a:round/>
            <a:headEnd len="med" w="med" type="none"/>
            <a:tailEnd len="med" w="med" type="none"/>
          </a:ln>
        </p:spPr>
      </p:cxnSp>
      <p:cxnSp>
        <p:nvCxnSpPr>
          <p:cNvPr id="2179" name="Google Shape;2179;p178"/>
          <p:cNvCxnSpPr>
            <a:stCxn id="2171" idx="3"/>
            <a:endCxn id="2172" idx="1"/>
          </p:cNvCxnSpPr>
          <p:nvPr/>
        </p:nvCxnSpPr>
        <p:spPr>
          <a:xfrm>
            <a:off x="5853500" y="1684525"/>
            <a:ext cx="1562100" cy="0"/>
          </a:xfrm>
          <a:prstGeom prst="straightConnector1">
            <a:avLst/>
          </a:prstGeom>
          <a:noFill/>
          <a:ln cap="flat" cmpd="sng" w="9525">
            <a:solidFill>
              <a:schemeClr val="dk2"/>
            </a:solidFill>
            <a:prstDash val="solid"/>
            <a:round/>
            <a:headEnd len="med" w="med" type="none"/>
            <a:tailEnd len="med" w="med" type="none"/>
          </a:ln>
        </p:spPr>
      </p:cxnSp>
      <p:sp>
        <p:nvSpPr>
          <p:cNvPr id="2180" name="Google Shape;2180;p178"/>
          <p:cNvSpPr/>
          <p:nvPr/>
        </p:nvSpPr>
        <p:spPr>
          <a:xfrm>
            <a:off x="369150" y="1137650"/>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Alice</a:t>
            </a:r>
            <a:endParaRPr/>
          </a:p>
        </p:txBody>
      </p:sp>
      <p:sp>
        <p:nvSpPr>
          <p:cNvPr id="2181" name="Google Shape;2181;p178"/>
          <p:cNvSpPr/>
          <p:nvPr/>
        </p:nvSpPr>
        <p:spPr>
          <a:xfrm>
            <a:off x="7415700" y="1137650"/>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David</a:t>
            </a:r>
            <a:endParaRPr/>
          </a:p>
        </p:txBody>
      </p:sp>
      <p:sp>
        <p:nvSpPr>
          <p:cNvPr id="2182" name="Google Shape;2182;p178"/>
          <p:cNvSpPr txBox="1"/>
          <p:nvPr/>
        </p:nvSpPr>
        <p:spPr>
          <a:xfrm>
            <a:off x="2245350" y="1126825"/>
            <a:ext cx="4842600" cy="2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Find a path (for example via Bob and Charlie)</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6" name="Shape 2186"/>
        <p:cNvGrpSpPr/>
        <p:nvPr/>
      </p:nvGrpSpPr>
      <p:grpSpPr>
        <a:xfrm>
          <a:off x="0" y="0"/>
          <a:ext cx="0" cy="0"/>
          <a:chOff x="0" y="0"/>
          <a:chExt cx="0" cy="0"/>
        </a:xfrm>
      </p:grpSpPr>
      <p:sp>
        <p:nvSpPr>
          <p:cNvPr id="2187" name="Google Shape;2187;p179"/>
          <p:cNvSpPr txBox="1"/>
          <p:nvPr>
            <p:ph type="title"/>
          </p:nvPr>
        </p:nvSpPr>
        <p:spPr>
          <a:xfrm>
            <a:off x="311700" y="45325"/>
            <a:ext cx="870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Alice creates the Onion package (starting from David)</a:t>
            </a:r>
            <a:endParaRPr/>
          </a:p>
          <a:p>
            <a:pPr indent="0" lvl="0" marL="0" rtl="0" algn="l">
              <a:spcBef>
                <a:spcPts val="0"/>
              </a:spcBef>
              <a:spcAft>
                <a:spcPts val="0"/>
              </a:spcAft>
              <a:buNone/>
            </a:pPr>
            <a:r>
              <a:t/>
            </a:r>
            <a:endParaRPr/>
          </a:p>
        </p:txBody>
      </p:sp>
      <p:sp>
        <p:nvSpPr>
          <p:cNvPr id="2188" name="Google Shape;2188;p179"/>
          <p:cNvSpPr/>
          <p:nvPr/>
        </p:nvSpPr>
        <p:spPr>
          <a:xfrm>
            <a:off x="387900" y="1533925"/>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Alice</a:t>
            </a:r>
            <a:endParaRPr/>
          </a:p>
        </p:txBody>
      </p:sp>
      <p:sp>
        <p:nvSpPr>
          <p:cNvPr id="2189" name="Google Shape;2189;p179"/>
          <p:cNvSpPr/>
          <p:nvPr/>
        </p:nvSpPr>
        <p:spPr>
          <a:xfrm>
            <a:off x="2747488" y="1533925"/>
            <a:ext cx="6774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Bob</a:t>
            </a:r>
            <a:endParaRPr>
              <a:solidFill>
                <a:srgbClr val="FF0000"/>
              </a:solidFill>
            </a:endParaRPr>
          </a:p>
        </p:txBody>
      </p:sp>
      <p:sp>
        <p:nvSpPr>
          <p:cNvPr id="2190" name="Google Shape;2190;p179"/>
          <p:cNvSpPr/>
          <p:nvPr/>
        </p:nvSpPr>
        <p:spPr>
          <a:xfrm>
            <a:off x="5014700" y="1533925"/>
            <a:ext cx="8388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Charlie</a:t>
            </a:r>
            <a:endParaRPr/>
          </a:p>
        </p:txBody>
      </p:sp>
      <p:sp>
        <p:nvSpPr>
          <p:cNvPr id="2191" name="Google Shape;2191;p179"/>
          <p:cNvSpPr/>
          <p:nvPr/>
        </p:nvSpPr>
        <p:spPr>
          <a:xfrm>
            <a:off x="7415700" y="1533925"/>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David</a:t>
            </a:r>
            <a:endParaRPr/>
          </a:p>
        </p:txBody>
      </p:sp>
      <p:cxnSp>
        <p:nvCxnSpPr>
          <p:cNvPr id="2192" name="Google Shape;2192;p179"/>
          <p:cNvCxnSpPr/>
          <p:nvPr/>
        </p:nvCxnSpPr>
        <p:spPr>
          <a:xfrm flipH="1">
            <a:off x="906575" y="1021675"/>
            <a:ext cx="6845400" cy="6300"/>
          </a:xfrm>
          <a:prstGeom prst="straightConnector1">
            <a:avLst/>
          </a:prstGeom>
          <a:noFill/>
          <a:ln cap="flat" cmpd="sng" w="9525">
            <a:solidFill>
              <a:schemeClr val="dk2"/>
            </a:solidFill>
            <a:prstDash val="solid"/>
            <a:round/>
            <a:headEnd len="med" w="med" type="none"/>
            <a:tailEnd len="med" w="med" type="triangle"/>
          </a:ln>
        </p:spPr>
      </p:cxnSp>
      <p:sp>
        <p:nvSpPr>
          <p:cNvPr id="2193" name="Google Shape;2193;p179"/>
          <p:cNvSpPr txBox="1"/>
          <p:nvPr/>
        </p:nvSpPr>
        <p:spPr>
          <a:xfrm>
            <a:off x="7687200" y="519325"/>
            <a:ext cx="14568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Payment Hash</a:t>
            </a:r>
            <a:endParaRPr/>
          </a:p>
          <a:p>
            <a:pPr indent="0" lvl="0" marL="0" rtl="0" algn="l">
              <a:spcBef>
                <a:spcPts val="0"/>
              </a:spcBef>
              <a:spcAft>
                <a:spcPts val="0"/>
              </a:spcAft>
              <a:buClr>
                <a:schemeClr val="dk1"/>
              </a:buClr>
              <a:buSzPts val="1100"/>
              <a:buFont typeface="Arial"/>
              <a:buNone/>
            </a:pPr>
            <a:r>
              <a:rPr lang="en">
                <a:solidFill>
                  <a:schemeClr val="dk1"/>
                </a:solidFill>
              </a:rPr>
              <a:t>R → H(R)</a:t>
            </a:r>
            <a:endParaRPr/>
          </a:p>
        </p:txBody>
      </p:sp>
      <p:sp>
        <p:nvSpPr>
          <p:cNvPr id="2194" name="Google Shape;2194;p179"/>
          <p:cNvSpPr txBox="1"/>
          <p:nvPr/>
        </p:nvSpPr>
        <p:spPr>
          <a:xfrm>
            <a:off x="3203750" y="669250"/>
            <a:ext cx="25176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Bolt 11 Invoice</a:t>
            </a:r>
            <a:endParaRPr/>
          </a:p>
        </p:txBody>
      </p:sp>
      <p:sp>
        <p:nvSpPr>
          <p:cNvPr id="2195" name="Google Shape;2195;p179"/>
          <p:cNvSpPr txBox="1"/>
          <p:nvPr/>
        </p:nvSpPr>
        <p:spPr>
          <a:xfrm>
            <a:off x="259200" y="669250"/>
            <a:ext cx="14568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H(R)</a:t>
            </a:r>
            <a:endParaRPr/>
          </a:p>
        </p:txBody>
      </p:sp>
      <p:cxnSp>
        <p:nvCxnSpPr>
          <p:cNvPr id="2196" name="Google Shape;2196;p179"/>
          <p:cNvCxnSpPr>
            <a:stCxn id="2188" idx="3"/>
            <a:endCxn id="2189" idx="1"/>
          </p:cNvCxnSpPr>
          <p:nvPr/>
        </p:nvCxnSpPr>
        <p:spPr>
          <a:xfrm>
            <a:off x="1130100" y="1684525"/>
            <a:ext cx="1617300" cy="0"/>
          </a:xfrm>
          <a:prstGeom prst="straightConnector1">
            <a:avLst/>
          </a:prstGeom>
          <a:noFill/>
          <a:ln cap="flat" cmpd="sng" w="9525">
            <a:solidFill>
              <a:schemeClr val="dk2"/>
            </a:solidFill>
            <a:prstDash val="solid"/>
            <a:round/>
            <a:headEnd len="med" w="med" type="none"/>
            <a:tailEnd len="med" w="med" type="none"/>
          </a:ln>
        </p:spPr>
      </p:cxnSp>
      <p:cxnSp>
        <p:nvCxnSpPr>
          <p:cNvPr id="2197" name="Google Shape;2197;p179"/>
          <p:cNvCxnSpPr>
            <a:stCxn id="2189" idx="3"/>
            <a:endCxn id="2190" idx="1"/>
          </p:cNvCxnSpPr>
          <p:nvPr/>
        </p:nvCxnSpPr>
        <p:spPr>
          <a:xfrm>
            <a:off x="3424888" y="1684525"/>
            <a:ext cx="1589700" cy="0"/>
          </a:xfrm>
          <a:prstGeom prst="straightConnector1">
            <a:avLst/>
          </a:prstGeom>
          <a:noFill/>
          <a:ln cap="flat" cmpd="sng" w="9525">
            <a:solidFill>
              <a:schemeClr val="dk2"/>
            </a:solidFill>
            <a:prstDash val="solid"/>
            <a:round/>
            <a:headEnd len="med" w="med" type="none"/>
            <a:tailEnd len="med" w="med" type="none"/>
          </a:ln>
        </p:spPr>
      </p:cxnSp>
      <p:cxnSp>
        <p:nvCxnSpPr>
          <p:cNvPr id="2198" name="Google Shape;2198;p179"/>
          <p:cNvCxnSpPr>
            <a:stCxn id="2190" idx="3"/>
            <a:endCxn id="2191" idx="1"/>
          </p:cNvCxnSpPr>
          <p:nvPr/>
        </p:nvCxnSpPr>
        <p:spPr>
          <a:xfrm>
            <a:off x="5853500" y="1684525"/>
            <a:ext cx="1562100" cy="0"/>
          </a:xfrm>
          <a:prstGeom prst="straightConnector1">
            <a:avLst/>
          </a:prstGeom>
          <a:noFill/>
          <a:ln cap="flat" cmpd="sng" w="9525">
            <a:solidFill>
              <a:schemeClr val="dk2"/>
            </a:solidFill>
            <a:prstDash val="solid"/>
            <a:round/>
            <a:headEnd len="med" w="med" type="none"/>
            <a:tailEnd len="med" w="med" type="none"/>
          </a:ln>
        </p:spPr>
      </p:cxnSp>
      <p:sp>
        <p:nvSpPr>
          <p:cNvPr id="2199" name="Google Shape;2199;p179"/>
          <p:cNvSpPr/>
          <p:nvPr/>
        </p:nvSpPr>
        <p:spPr>
          <a:xfrm>
            <a:off x="369150" y="1137650"/>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Alice</a:t>
            </a:r>
            <a:endParaRPr/>
          </a:p>
        </p:txBody>
      </p:sp>
      <p:sp>
        <p:nvSpPr>
          <p:cNvPr id="2200" name="Google Shape;2200;p179"/>
          <p:cNvSpPr/>
          <p:nvPr/>
        </p:nvSpPr>
        <p:spPr>
          <a:xfrm>
            <a:off x="7415700" y="1137650"/>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David</a:t>
            </a:r>
            <a:endParaRPr/>
          </a:p>
        </p:txBody>
      </p:sp>
      <p:sp>
        <p:nvSpPr>
          <p:cNvPr id="2201" name="Google Shape;2201;p179"/>
          <p:cNvSpPr txBox="1"/>
          <p:nvPr/>
        </p:nvSpPr>
        <p:spPr>
          <a:xfrm>
            <a:off x="2245350" y="1126825"/>
            <a:ext cx="4842600" cy="2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Find a path (for example via Bob and Charlie)</a:t>
            </a:r>
            <a:endParaRPr/>
          </a:p>
        </p:txBody>
      </p:sp>
      <p:sp>
        <p:nvSpPr>
          <p:cNvPr id="2202" name="Google Shape;2202;p179"/>
          <p:cNvSpPr/>
          <p:nvPr/>
        </p:nvSpPr>
        <p:spPr>
          <a:xfrm>
            <a:off x="5593275" y="1886562"/>
            <a:ext cx="5868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79"/>
          <p:cNvSpPr/>
          <p:nvPr/>
        </p:nvSpPr>
        <p:spPr>
          <a:xfrm>
            <a:off x="6180200" y="1886562"/>
            <a:ext cx="5868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79"/>
          <p:cNvSpPr/>
          <p:nvPr/>
        </p:nvSpPr>
        <p:spPr>
          <a:xfrm>
            <a:off x="6767125" y="1886562"/>
            <a:ext cx="5868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79"/>
          <p:cNvSpPr txBox="1"/>
          <p:nvPr/>
        </p:nvSpPr>
        <p:spPr>
          <a:xfrm>
            <a:off x="5635643" y="1800750"/>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0</a:t>
            </a:r>
            <a:endParaRPr sz="1000"/>
          </a:p>
        </p:txBody>
      </p:sp>
      <p:sp>
        <p:nvSpPr>
          <p:cNvPr id="2206" name="Google Shape;2206;p179"/>
          <p:cNvSpPr txBox="1"/>
          <p:nvPr/>
        </p:nvSpPr>
        <p:spPr>
          <a:xfrm>
            <a:off x="6222568" y="1800750"/>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300</a:t>
            </a:r>
            <a:endParaRPr sz="1000"/>
          </a:p>
        </p:txBody>
      </p:sp>
      <p:sp>
        <p:nvSpPr>
          <p:cNvPr id="2207" name="Google Shape;2207;p179"/>
          <p:cNvSpPr txBox="1"/>
          <p:nvPr/>
        </p:nvSpPr>
        <p:spPr>
          <a:xfrm>
            <a:off x="6809493" y="1800750"/>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9</a:t>
            </a:r>
            <a:endParaRPr sz="1000"/>
          </a:p>
        </p:txBody>
      </p:sp>
      <p:sp>
        <p:nvSpPr>
          <p:cNvPr id="2208" name="Google Shape;2208;p179"/>
          <p:cNvSpPr/>
          <p:nvPr/>
        </p:nvSpPr>
        <p:spPr>
          <a:xfrm>
            <a:off x="5593250" y="2069675"/>
            <a:ext cx="17607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79"/>
          <p:cNvSpPr txBox="1"/>
          <p:nvPr/>
        </p:nvSpPr>
        <p:spPr>
          <a:xfrm>
            <a:off x="5635642" y="1983875"/>
            <a:ext cx="17184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u3h4kj23048yerg2j3r</a:t>
            </a:r>
            <a:endParaRPr sz="1000"/>
          </a:p>
        </p:txBody>
      </p:sp>
      <p:sp>
        <p:nvSpPr>
          <p:cNvPr id="2210" name="Google Shape;2210;p179"/>
          <p:cNvSpPr/>
          <p:nvPr/>
        </p:nvSpPr>
        <p:spPr>
          <a:xfrm>
            <a:off x="5102975" y="2069675"/>
            <a:ext cx="5022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79"/>
          <p:cNvSpPr txBox="1"/>
          <p:nvPr/>
        </p:nvSpPr>
        <p:spPr>
          <a:xfrm>
            <a:off x="5081823" y="1983875"/>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Ek D</a:t>
            </a:r>
            <a:endParaRPr sz="1000"/>
          </a:p>
        </p:txBody>
      </p:sp>
      <p:sp>
        <p:nvSpPr>
          <p:cNvPr id="2212" name="Google Shape;2212;p179"/>
          <p:cNvSpPr/>
          <p:nvPr/>
        </p:nvSpPr>
        <p:spPr>
          <a:xfrm>
            <a:off x="4010700" y="2070775"/>
            <a:ext cx="3915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179"/>
          <p:cNvSpPr/>
          <p:nvPr/>
        </p:nvSpPr>
        <p:spPr>
          <a:xfrm>
            <a:off x="4402200" y="2070775"/>
            <a:ext cx="3756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179"/>
          <p:cNvSpPr/>
          <p:nvPr/>
        </p:nvSpPr>
        <p:spPr>
          <a:xfrm>
            <a:off x="4780250" y="2070775"/>
            <a:ext cx="3228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179"/>
          <p:cNvSpPr txBox="1"/>
          <p:nvPr/>
        </p:nvSpPr>
        <p:spPr>
          <a:xfrm>
            <a:off x="3978393" y="1976475"/>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452</a:t>
            </a:r>
            <a:endParaRPr sz="1000"/>
          </a:p>
        </p:txBody>
      </p:sp>
      <p:sp>
        <p:nvSpPr>
          <p:cNvPr id="2216" name="Google Shape;2216;p179"/>
          <p:cNvSpPr txBox="1"/>
          <p:nvPr/>
        </p:nvSpPr>
        <p:spPr>
          <a:xfrm>
            <a:off x="4331106" y="1983875"/>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300</a:t>
            </a:r>
            <a:endParaRPr sz="1000"/>
          </a:p>
        </p:txBody>
      </p:sp>
      <p:sp>
        <p:nvSpPr>
          <p:cNvPr id="2217" name="Google Shape;2217;p179"/>
          <p:cNvSpPr txBox="1"/>
          <p:nvPr/>
        </p:nvSpPr>
        <p:spPr>
          <a:xfrm>
            <a:off x="4745900" y="1983875"/>
            <a:ext cx="3915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18</a:t>
            </a:r>
            <a:endParaRPr sz="1000"/>
          </a:p>
        </p:txBody>
      </p:sp>
      <p:sp>
        <p:nvSpPr>
          <p:cNvPr id="2218" name="Google Shape;2218;p179"/>
          <p:cNvSpPr/>
          <p:nvPr/>
        </p:nvSpPr>
        <p:spPr>
          <a:xfrm>
            <a:off x="3422513" y="2270138"/>
            <a:ext cx="5022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179"/>
          <p:cNvSpPr txBox="1"/>
          <p:nvPr/>
        </p:nvSpPr>
        <p:spPr>
          <a:xfrm>
            <a:off x="3401361" y="2184338"/>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Ek C</a:t>
            </a:r>
            <a:endParaRPr sz="1000"/>
          </a:p>
        </p:txBody>
      </p:sp>
      <p:sp>
        <p:nvSpPr>
          <p:cNvPr id="2220" name="Google Shape;2220;p179"/>
          <p:cNvSpPr/>
          <p:nvPr/>
        </p:nvSpPr>
        <p:spPr>
          <a:xfrm>
            <a:off x="3924713" y="2270138"/>
            <a:ext cx="34164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179"/>
          <p:cNvSpPr txBox="1"/>
          <p:nvPr/>
        </p:nvSpPr>
        <p:spPr>
          <a:xfrm>
            <a:off x="3967120" y="2184338"/>
            <a:ext cx="33738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aksjhdflka813r83n09aw0923kjqk34jt2kjt3jhk2jh3tqkjw</a:t>
            </a:r>
            <a:endParaRPr sz="1000"/>
          </a:p>
        </p:txBody>
      </p:sp>
      <p:sp>
        <p:nvSpPr>
          <p:cNvPr id="2222" name="Google Shape;2222;p179"/>
          <p:cNvSpPr/>
          <p:nvPr/>
        </p:nvSpPr>
        <p:spPr>
          <a:xfrm>
            <a:off x="2325013" y="2270913"/>
            <a:ext cx="3915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79"/>
          <p:cNvSpPr/>
          <p:nvPr/>
        </p:nvSpPr>
        <p:spPr>
          <a:xfrm>
            <a:off x="2716513" y="2270913"/>
            <a:ext cx="3756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179"/>
          <p:cNvSpPr/>
          <p:nvPr/>
        </p:nvSpPr>
        <p:spPr>
          <a:xfrm>
            <a:off x="3094563" y="2270913"/>
            <a:ext cx="3228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179"/>
          <p:cNvSpPr txBox="1"/>
          <p:nvPr/>
        </p:nvSpPr>
        <p:spPr>
          <a:xfrm>
            <a:off x="2292706" y="2176613"/>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74</a:t>
            </a:r>
            <a:endParaRPr sz="1000"/>
          </a:p>
        </p:txBody>
      </p:sp>
      <p:sp>
        <p:nvSpPr>
          <p:cNvPr id="2226" name="Google Shape;2226;p179"/>
          <p:cNvSpPr txBox="1"/>
          <p:nvPr/>
        </p:nvSpPr>
        <p:spPr>
          <a:xfrm>
            <a:off x="2645418" y="2184013"/>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301</a:t>
            </a:r>
            <a:endParaRPr sz="1000"/>
          </a:p>
        </p:txBody>
      </p:sp>
      <p:sp>
        <p:nvSpPr>
          <p:cNvPr id="2227" name="Google Shape;2227;p179"/>
          <p:cNvSpPr txBox="1"/>
          <p:nvPr/>
        </p:nvSpPr>
        <p:spPr>
          <a:xfrm>
            <a:off x="3060212" y="2184013"/>
            <a:ext cx="3915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41</a:t>
            </a:r>
            <a:endParaRPr sz="1000"/>
          </a:p>
        </p:txBody>
      </p:sp>
      <p:sp>
        <p:nvSpPr>
          <p:cNvPr id="2228" name="Google Shape;2228;p179"/>
          <p:cNvSpPr/>
          <p:nvPr/>
        </p:nvSpPr>
        <p:spPr>
          <a:xfrm>
            <a:off x="2345193" y="2466663"/>
            <a:ext cx="50130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79"/>
          <p:cNvSpPr txBox="1"/>
          <p:nvPr/>
        </p:nvSpPr>
        <p:spPr>
          <a:xfrm>
            <a:off x="2345115" y="2380863"/>
            <a:ext cx="50130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374yiu3h4ot8h2no2iht2htp82hts98dfgoh2408h2048gh2084ghh2g0240gh24hg082h4g</a:t>
            </a:r>
            <a:endParaRPr sz="1000"/>
          </a:p>
        </p:txBody>
      </p:sp>
      <p:sp>
        <p:nvSpPr>
          <p:cNvPr id="2230" name="Google Shape;2230;p179"/>
          <p:cNvSpPr/>
          <p:nvPr/>
        </p:nvSpPr>
        <p:spPr>
          <a:xfrm>
            <a:off x="1842975" y="2466650"/>
            <a:ext cx="5022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79"/>
          <p:cNvSpPr txBox="1"/>
          <p:nvPr/>
        </p:nvSpPr>
        <p:spPr>
          <a:xfrm>
            <a:off x="1821823" y="2380850"/>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Ek B</a:t>
            </a:r>
            <a:endParaRPr sz="1000"/>
          </a:p>
        </p:txBody>
      </p:sp>
      <p:sp>
        <p:nvSpPr>
          <p:cNvPr id="2232" name="Google Shape;2232;p179"/>
          <p:cNvSpPr txBox="1"/>
          <p:nvPr/>
        </p:nvSpPr>
        <p:spPr>
          <a:xfrm>
            <a:off x="311700" y="2075330"/>
            <a:ext cx="1456800" cy="3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Alice creates Onion package</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6" name="Shape 2236"/>
        <p:cNvGrpSpPr/>
        <p:nvPr/>
      </p:nvGrpSpPr>
      <p:grpSpPr>
        <a:xfrm>
          <a:off x="0" y="0"/>
          <a:ext cx="0" cy="0"/>
          <a:chOff x="0" y="0"/>
          <a:chExt cx="0" cy="0"/>
        </a:xfrm>
      </p:grpSpPr>
      <p:sp>
        <p:nvSpPr>
          <p:cNvPr id="2237" name="Google Shape;2237;p180"/>
          <p:cNvSpPr txBox="1"/>
          <p:nvPr>
            <p:ph type="title"/>
          </p:nvPr>
        </p:nvSpPr>
        <p:spPr>
          <a:xfrm>
            <a:off x="311700" y="45325"/>
            <a:ext cx="870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Alice offers the first htlc to Bob</a:t>
            </a:r>
            <a:endParaRPr/>
          </a:p>
          <a:p>
            <a:pPr indent="0" lvl="0" marL="0" rtl="0" algn="l">
              <a:spcBef>
                <a:spcPts val="0"/>
              </a:spcBef>
              <a:spcAft>
                <a:spcPts val="0"/>
              </a:spcAft>
              <a:buNone/>
            </a:pPr>
            <a:r>
              <a:t/>
            </a:r>
            <a:endParaRPr/>
          </a:p>
        </p:txBody>
      </p:sp>
      <p:sp>
        <p:nvSpPr>
          <p:cNvPr id="2238" name="Google Shape;2238;p180"/>
          <p:cNvSpPr/>
          <p:nvPr/>
        </p:nvSpPr>
        <p:spPr>
          <a:xfrm>
            <a:off x="387900" y="1533925"/>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Alice</a:t>
            </a:r>
            <a:endParaRPr/>
          </a:p>
        </p:txBody>
      </p:sp>
      <p:sp>
        <p:nvSpPr>
          <p:cNvPr id="2239" name="Google Shape;2239;p180"/>
          <p:cNvSpPr/>
          <p:nvPr/>
        </p:nvSpPr>
        <p:spPr>
          <a:xfrm>
            <a:off x="2747488" y="1533925"/>
            <a:ext cx="6774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Bob</a:t>
            </a:r>
            <a:endParaRPr>
              <a:solidFill>
                <a:srgbClr val="FF0000"/>
              </a:solidFill>
            </a:endParaRPr>
          </a:p>
        </p:txBody>
      </p:sp>
      <p:sp>
        <p:nvSpPr>
          <p:cNvPr id="2240" name="Google Shape;2240;p180"/>
          <p:cNvSpPr/>
          <p:nvPr/>
        </p:nvSpPr>
        <p:spPr>
          <a:xfrm>
            <a:off x="5014700" y="1533925"/>
            <a:ext cx="8388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Charlie</a:t>
            </a:r>
            <a:endParaRPr/>
          </a:p>
        </p:txBody>
      </p:sp>
      <p:sp>
        <p:nvSpPr>
          <p:cNvPr id="2241" name="Google Shape;2241;p180"/>
          <p:cNvSpPr/>
          <p:nvPr/>
        </p:nvSpPr>
        <p:spPr>
          <a:xfrm>
            <a:off x="7415700" y="1533925"/>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David</a:t>
            </a:r>
            <a:endParaRPr/>
          </a:p>
        </p:txBody>
      </p:sp>
      <p:cxnSp>
        <p:nvCxnSpPr>
          <p:cNvPr id="2242" name="Google Shape;2242;p180"/>
          <p:cNvCxnSpPr/>
          <p:nvPr/>
        </p:nvCxnSpPr>
        <p:spPr>
          <a:xfrm flipH="1">
            <a:off x="906575" y="1021675"/>
            <a:ext cx="6845400" cy="6300"/>
          </a:xfrm>
          <a:prstGeom prst="straightConnector1">
            <a:avLst/>
          </a:prstGeom>
          <a:noFill/>
          <a:ln cap="flat" cmpd="sng" w="9525">
            <a:solidFill>
              <a:schemeClr val="dk2"/>
            </a:solidFill>
            <a:prstDash val="solid"/>
            <a:round/>
            <a:headEnd len="med" w="med" type="none"/>
            <a:tailEnd len="med" w="med" type="triangle"/>
          </a:ln>
        </p:spPr>
      </p:cxnSp>
      <p:sp>
        <p:nvSpPr>
          <p:cNvPr id="2243" name="Google Shape;2243;p180"/>
          <p:cNvSpPr/>
          <p:nvPr/>
        </p:nvSpPr>
        <p:spPr>
          <a:xfrm>
            <a:off x="1408725" y="3084400"/>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HTLC</a:t>
            </a:r>
            <a:endParaRPr/>
          </a:p>
        </p:txBody>
      </p:sp>
      <p:sp>
        <p:nvSpPr>
          <p:cNvPr id="2244" name="Google Shape;2244;p180"/>
          <p:cNvSpPr txBox="1"/>
          <p:nvPr/>
        </p:nvSpPr>
        <p:spPr>
          <a:xfrm>
            <a:off x="7687200" y="519325"/>
            <a:ext cx="14568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Payment Hash</a:t>
            </a:r>
            <a:endParaRPr/>
          </a:p>
          <a:p>
            <a:pPr indent="0" lvl="0" marL="0" rtl="0" algn="l">
              <a:spcBef>
                <a:spcPts val="0"/>
              </a:spcBef>
              <a:spcAft>
                <a:spcPts val="0"/>
              </a:spcAft>
              <a:buClr>
                <a:schemeClr val="dk1"/>
              </a:buClr>
              <a:buSzPts val="1100"/>
              <a:buFont typeface="Arial"/>
              <a:buNone/>
            </a:pPr>
            <a:r>
              <a:rPr lang="en">
                <a:solidFill>
                  <a:schemeClr val="dk1"/>
                </a:solidFill>
              </a:rPr>
              <a:t>R → H(R)</a:t>
            </a:r>
            <a:endParaRPr/>
          </a:p>
        </p:txBody>
      </p:sp>
      <p:sp>
        <p:nvSpPr>
          <p:cNvPr id="2245" name="Google Shape;2245;p180"/>
          <p:cNvSpPr txBox="1"/>
          <p:nvPr/>
        </p:nvSpPr>
        <p:spPr>
          <a:xfrm>
            <a:off x="3203750" y="669250"/>
            <a:ext cx="25176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Bolt 11 Invoice</a:t>
            </a:r>
            <a:endParaRPr/>
          </a:p>
        </p:txBody>
      </p:sp>
      <p:sp>
        <p:nvSpPr>
          <p:cNvPr id="2246" name="Google Shape;2246;p180"/>
          <p:cNvSpPr txBox="1"/>
          <p:nvPr/>
        </p:nvSpPr>
        <p:spPr>
          <a:xfrm>
            <a:off x="259200" y="669250"/>
            <a:ext cx="14568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H(R)</a:t>
            </a:r>
            <a:endParaRPr/>
          </a:p>
        </p:txBody>
      </p:sp>
      <p:cxnSp>
        <p:nvCxnSpPr>
          <p:cNvPr id="2247" name="Google Shape;2247;p180"/>
          <p:cNvCxnSpPr/>
          <p:nvPr/>
        </p:nvCxnSpPr>
        <p:spPr>
          <a:xfrm flipH="1">
            <a:off x="721500" y="2791100"/>
            <a:ext cx="37500" cy="2072100"/>
          </a:xfrm>
          <a:prstGeom prst="straightConnector1">
            <a:avLst/>
          </a:prstGeom>
          <a:noFill/>
          <a:ln cap="flat" cmpd="sng" w="9525">
            <a:solidFill>
              <a:schemeClr val="dk2"/>
            </a:solidFill>
            <a:prstDash val="solid"/>
            <a:round/>
            <a:headEnd len="med" w="med" type="none"/>
            <a:tailEnd len="med" w="med" type="none"/>
          </a:ln>
        </p:spPr>
      </p:cxnSp>
      <p:cxnSp>
        <p:nvCxnSpPr>
          <p:cNvPr id="2248" name="Google Shape;2248;p180"/>
          <p:cNvCxnSpPr/>
          <p:nvPr/>
        </p:nvCxnSpPr>
        <p:spPr>
          <a:xfrm flipH="1">
            <a:off x="3058588" y="2791100"/>
            <a:ext cx="27600" cy="2064000"/>
          </a:xfrm>
          <a:prstGeom prst="straightConnector1">
            <a:avLst/>
          </a:prstGeom>
          <a:noFill/>
          <a:ln cap="flat" cmpd="sng" w="9525">
            <a:solidFill>
              <a:schemeClr val="dk2"/>
            </a:solidFill>
            <a:prstDash val="solid"/>
            <a:round/>
            <a:headEnd len="med" w="med" type="none"/>
            <a:tailEnd len="med" w="med" type="none"/>
          </a:ln>
        </p:spPr>
      </p:cxnSp>
      <p:cxnSp>
        <p:nvCxnSpPr>
          <p:cNvPr id="2249" name="Google Shape;2249;p180"/>
          <p:cNvCxnSpPr>
            <a:stCxn id="2238" idx="3"/>
            <a:endCxn id="2239" idx="1"/>
          </p:cNvCxnSpPr>
          <p:nvPr/>
        </p:nvCxnSpPr>
        <p:spPr>
          <a:xfrm>
            <a:off x="1130100" y="1684525"/>
            <a:ext cx="1617300" cy="0"/>
          </a:xfrm>
          <a:prstGeom prst="straightConnector1">
            <a:avLst/>
          </a:prstGeom>
          <a:noFill/>
          <a:ln cap="flat" cmpd="sng" w="9525">
            <a:solidFill>
              <a:schemeClr val="dk2"/>
            </a:solidFill>
            <a:prstDash val="solid"/>
            <a:round/>
            <a:headEnd len="med" w="med" type="none"/>
            <a:tailEnd len="med" w="med" type="none"/>
          </a:ln>
        </p:spPr>
      </p:cxnSp>
      <p:cxnSp>
        <p:nvCxnSpPr>
          <p:cNvPr id="2250" name="Google Shape;2250;p180"/>
          <p:cNvCxnSpPr>
            <a:stCxn id="2239" idx="3"/>
            <a:endCxn id="2240" idx="1"/>
          </p:cNvCxnSpPr>
          <p:nvPr/>
        </p:nvCxnSpPr>
        <p:spPr>
          <a:xfrm>
            <a:off x="3424888" y="1684525"/>
            <a:ext cx="1589700" cy="0"/>
          </a:xfrm>
          <a:prstGeom prst="straightConnector1">
            <a:avLst/>
          </a:prstGeom>
          <a:noFill/>
          <a:ln cap="flat" cmpd="sng" w="9525">
            <a:solidFill>
              <a:schemeClr val="dk2"/>
            </a:solidFill>
            <a:prstDash val="solid"/>
            <a:round/>
            <a:headEnd len="med" w="med" type="none"/>
            <a:tailEnd len="med" w="med" type="none"/>
          </a:ln>
        </p:spPr>
      </p:cxnSp>
      <p:cxnSp>
        <p:nvCxnSpPr>
          <p:cNvPr id="2251" name="Google Shape;2251;p180"/>
          <p:cNvCxnSpPr>
            <a:stCxn id="2240" idx="3"/>
            <a:endCxn id="2241" idx="1"/>
          </p:cNvCxnSpPr>
          <p:nvPr/>
        </p:nvCxnSpPr>
        <p:spPr>
          <a:xfrm>
            <a:off x="5853500" y="1684525"/>
            <a:ext cx="1562100" cy="0"/>
          </a:xfrm>
          <a:prstGeom prst="straightConnector1">
            <a:avLst/>
          </a:prstGeom>
          <a:noFill/>
          <a:ln cap="flat" cmpd="sng" w="9525">
            <a:solidFill>
              <a:schemeClr val="dk2"/>
            </a:solidFill>
            <a:prstDash val="solid"/>
            <a:round/>
            <a:headEnd len="med" w="med" type="none"/>
            <a:tailEnd len="med" w="med" type="none"/>
          </a:ln>
        </p:spPr>
      </p:cxnSp>
      <p:cxnSp>
        <p:nvCxnSpPr>
          <p:cNvPr id="2252" name="Google Shape;2252;p180"/>
          <p:cNvCxnSpPr>
            <a:stCxn id="2243" idx="1"/>
          </p:cNvCxnSpPr>
          <p:nvPr/>
        </p:nvCxnSpPr>
        <p:spPr>
          <a:xfrm rot="10800000">
            <a:off x="766125" y="3233800"/>
            <a:ext cx="642600" cy="1200"/>
          </a:xfrm>
          <a:prstGeom prst="straightConnector1">
            <a:avLst/>
          </a:prstGeom>
          <a:noFill/>
          <a:ln cap="flat" cmpd="sng" w="9525">
            <a:solidFill>
              <a:schemeClr val="dk2"/>
            </a:solidFill>
            <a:prstDash val="solid"/>
            <a:round/>
            <a:headEnd len="med" w="med" type="none"/>
            <a:tailEnd len="med" w="med" type="none"/>
          </a:ln>
        </p:spPr>
      </p:cxnSp>
      <p:cxnSp>
        <p:nvCxnSpPr>
          <p:cNvPr id="2253" name="Google Shape;2253;p180"/>
          <p:cNvCxnSpPr>
            <a:stCxn id="2243" idx="3"/>
          </p:cNvCxnSpPr>
          <p:nvPr/>
        </p:nvCxnSpPr>
        <p:spPr>
          <a:xfrm flipH="1" rot="10800000">
            <a:off x="2150925" y="3227500"/>
            <a:ext cx="939600" cy="7500"/>
          </a:xfrm>
          <a:prstGeom prst="straightConnector1">
            <a:avLst/>
          </a:prstGeom>
          <a:noFill/>
          <a:ln cap="flat" cmpd="sng" w="9525">
            <a:solidFill>
              <a:schemeClr val="dk2"/>
            </a:solidFill>
            <a:prstDash val="solid"/>
            <a:round/>
            <a:headEnd len="med" w="med" type="none"/>
            <a:tailEnd len="med" w="med" type="triangle"/>
          </a:ln>
        </p:spPr>
      </p:cxnSp>
      <p:sp>
        <p:nvSpPr>
          <p:cNvPr id="2254" name="Google Shape;2254;p180"/>
          <p:cNvSpPr/>
          <p:nvPr/>
        </p:nvSpPr>
        <p:spPr>
          <a:xfrm>
            <a:off x="369150" y="1137650"/>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Alice</a:t>
            </a:r>
            <a:endParaRPr/>
          </a:p>
        </p:txBody>
      </p:sp>
      <p:sp>
        <p:nvSpPr>
          <p:cNvPr id="2255" name="Google Shape;2255;p180"/>
          <p:cNvSpPr/>
          <p:nvPr/>
        </p:nvSpPr>
        <p:spPr>
          <a:xfrm>
            <a:off x="7415700" y="1137650"/>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David</a:t>
            </a:r>
            <a:endParaRPr/>
          </a:p>
        </p:txBody>
      </p:sp>
      <p:sp>
        <p:nvSpPr>
          <p:cNvPr id="2256" name="Google Shape;2256;p180"/>
          <p:cNvSpPr txBox="1"/>
          <p:nvPr/>
        </p:nvSpPr>
        <p:spPr>
          <a:xfrm>
            <a:off x="2245350" y="1126825"/>
            <a:ext cx="4842600" cy="2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Find a path (for example via Bob and Charlie)</a:t>
            </a:r>
            <a:endParaRPr/>
          </a:p>
        </p:txBody>
      </p:sp>
      <p:sp>
        <p:nvSpPr>
          <p:cNvPr id="2257" name="Google Shape;2257;p180"/>
          <p:cNvSpPr/>
          <p:nvPr/>
        </p:nvSpPr>
        <p:spPr>
          <a:xfrm>
            <a:off x="5593275" y="1886562"/>
            <a:ext cx="5868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80"/>
          <p:cNvSpPr/>
          <p:nvPr/>
        </p:nvSpPr>
        <p:spPr>
          <a:xfrm>
            <a:off x="6180200" y="1886562"/>
            <a:ext cx="5868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180"/>
          <p:cNvSpPr/>
          <p:nvPr/>
        </p:nvSpPr>
        <p:spPr>
          <a:xfrm>
            <a:off x="6767125" y="1886562"/>
            <a:ext cx="5868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180"/>
          <p:cNvSpPr txBox="1"/>
          <p:nvPr/>
        </p:nvSpPr>
        <p:spPr>
          <a:xfrm>
            <a:off x="5635643" y="1800750"/>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0</a:t>
            </a:r>
            <a:endParaRPr sz="1000"/>
          </a:p>
        </p:txBody>
      </p:sp>
      <p:sp>
        <p:nvSpPr>
          <p:cNvPr id="2261" name="Google Shape;2261;p180"/>
          <p:cNvSpPr txBox="1"/>
          <p:nvPr/>
        </p:nvSpPr>
        <p:spPr>
          <a:xfrm>
            <a:off x="6222568" y="1800750"/>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300</a:t>
            </a:r>
            <a:endParaRPr sz="1000"/>
          </a:p>
        </p:txBody>
      </p:sp>
      <p:sp>
        <p:nvSpPr>
          <p:cNvPr id="2262" name="Google Shape;2262;p180"/>
          <p:cNvSpPr txBox="1"/>
          <p:nvPr/>
        </p:nvSpPr>
        <p:spPr>
          <a:xfrm>
            <a:off x="6809493" y="1800750"/>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9</a:t>
            </a:r>
            <a:endParaRPr sz="1000"/>
          </a:p>
        </p:txBody>
      </p:sp>
      <p:sp>
        <p:nvSpPr>
          <p:cNvPr id="2263" name="Google Shape;2263;p180"/>
          <p:cNvSpPr/>
          <p:nvPr/>
        </p:nvSpPr>
        <p:spPr>
          <a:xfrm>
            <a:off x="5593250" y="2069675"/>
            <a:ext cx="17607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180"/>
          <p:cNvSpPr txBox="1"/>
          <p:nvPr/>
        </p:nvSpPr>
        <p:spPr>
          <a:xfrm>
            <a:off x="5635642" y="1983875"/>
            <a:ext cx="17184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u3h4kj23048yerg2j3r</a:t>
            </a:r>
            <a:endParaRPr sz="1000"/>
          </a:p>
        </p:txBody>
      </p:sp>
      <p:sp>
        <p:nvSpPr>
          <p:cNvPr id="2265" name="Google Shape;2265;p180"/>
          <p:cNvSpPr/>
          <p:nvPr/>
        </p:nvSpPr>
        <p:spPr>
          <a:xfrm>
            <a:off x="5102975" y="2069675"/>
            <a:ext cx="5022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180"/>
          <p:cNvSpPr txBox="1"/>
          <p:nvPr/>
        </p:nvSpPr>
        <p:spPr>
          <a:xfrm>
            <a:off x="5081823" y="1983875"/>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Ek D</a:t>
            </a:r>
            <a:endParaRPr sz="1000"/>
          </a:p>
        </p:txBody>
      </p:sp>
      <p:sp>
        <p:nvSpPr>
          <p:cNvPr id="2267" name="Google Shape;2267;p180"/>
          <p:cNvSpPr/>
          <p:nvPr/>
        </p:nvSpPr>
        <p:spPr>
          <a:xfrm>
            <a:off x="4010700" y="2070775"/>
            <a:ext cx="3915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180"/>
          <p:cNvSpPr/>
          <p:nvPr/>
        </p:nvSpPr>
        <p:spPr>
          <a:xfrm>
            <a:off x="4402200" y="2070775"/>
            <a:ext cx="3756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180"/>
          <p:cNvSpPr/>
          <p:nvPr/>
        </p:nvSpPr>
        <p:spPr>
          <a:xfrm>
            <a:off x="4780250" y="2070775"/>
            <a:ext cx="3228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80"/>
          <p:cNvSpPr txBox="1"/>
          <p:nvPr/>
        </p:nvSpPr>
        <p:spPr>
          <a:xfrm>
            <a:off x="3978393" y="1976475"/>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452</a:t>
            </a:r>
            <a:endParaRPr sz="1000"/>
          </a:p>
        </p:txBody>
      </p:sp>
      <p:sp>
        <p:nvSpPr>
          <p:cNvPr id="2271" name="Google Shape;2271;p180"/>
          <p:cNvSpPr txBox="1"/>
          <p:nvPr/>
        </p:nvSpPr>
        <p:spPr>
          <a:xfrm>
            <a:off x="4331106" y="1983875"/>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300</a:t>
            </a:r>
            <a:endParaRPr sz="1000"/>
          </a:p>
        </p:txBody>
      </p:sp>
      <p:sp>
        <p:nvSpPr>
          <p:cNvPr id="2272" name="Google Shape;2272;p180"/>
          <p:cNvSpPr txBox="1"/>
          <p:nvPr/>
        </p:nvSpPr>
        <p:spPr>
          <a:xfrm>
            <a:off x="4745900" y="1983875"/>
            <a:ext cx="3915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18</a:t>
            </a:r>
            <a:endParaRPr sz="1000"/>
          </a:p>
        </p:txBody>
      </p:sp>
      <p:sp>
        <p:nvSpPr>
          <p:cNvPr id="2273" name="Google Shape;2273;p180"/>
          <p:cNvSpPr/>
          <p:nvPr/>
        </p:nvSpPr>
        <p:spPr>
          <a:xfrm>
            <a:off x="3422513" y="2270138"/>
            <a:ext cx="5022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180"/>
          <p:cNvSpPr txBox="1"/>
          <p:nvPr/>
        </p:nvSpPr>
        <p:spPr>
          <a:xfrm>
            <a:off x="3401361" y="2184338"/>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Ek C</a:t>
            </a:r>
            <a:endParaRPr sz="1000"/>
          </a:p>
        </p:txBody>
      </p:sp>
      <p:sp>
        <p:nvSpPr>
          <p:cNvPr id="2275" name="Google Shape;2275;p180"/>
          <p:cNvSpPr/>
          <p:nvPr/>
        </p:nvSpPr>
        <p:spPr>
          <a:xfrm>
            <a:off x="3924713" y="2270138"/>
            <a:ext cx="34164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180"/>
          <p:cNvSpPr txBox="1"/>
          <p:nvPr/>
        </p:nvSpPr>
        <p:spPr>
          <a:xfrm>
            <a:off x="3967120" y="2184338"/>
            <a:ext cx="33738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aksjhdflka813r83n09aw0923kjqk34jt2kjt3jhk2jh3tqkjw</a:t>
            </a:r>
            <a:endParaRPr sz="1000"/>
          </a:p>
        </p:txBody>
      </p:sp>
      <p:sp>
        <p:nvSpPr>
          <p:cNvPr id="2277" name="Google Shape;2277;p180"/>
          <p:cNvSpPr/>
          <p:nvPr/>
        </p:nvSpPr>
        <p:spPr>
          <a:xfrm>
            <a:off x="2325013" y="2270913"/>
            <a:ext cx="3915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180"/>
          <p:cNvSpPr/>
          <p:nvPr/>
        </p:nvSpPr>
        <p:spPr>
          <a:xfrm>
            <a:off x="2716513" y="2270913"/>
            <a:ext cx="3756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180"/>
          <p:cNvSpPr/>
          <p:nvPr/>
        </p:nvSpPr>
        <p:spPr>
          <a:xfrm>
            <a:off x="3094563" y="2270913"/>
            <a:ext cx="3228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180"/>
          <p:cNvSpPr txBox="1"/>
          <p:nvPr/>
        </p:nvSpPr>
        <p:spPr>
          <a:xfrm>
            <a:off x="2292706" y="2176613"/>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74</a:t>
            </a:r>
            <a:endParaRPr sz="1000"/>
          </a:p>
        </p:txBody>
      </p:sp>
      <p:sp>
        <p:nvSpPr>
          <p:cNvPr id="2281" name="Google Shape;2281;p180"/>
          <p:cNvSpPr txBox="1"/>
          <p:nvPr/>
        </p:nvSpPr>
        <p:spPr>
          <a:xfrm>
            <a:off x="2645418" y="2184013"/>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301</a:t>
            </a:r>
            <a:endParaRPr sz="1000"/>
          </a:p>
        </p:txBody>
      </p:sp>
      <p:sp>
        <p:nvSpPr>
          <p:cNvPr id="2282" name="Google Shape;2282;p180"/>
          <p:cNvSpPr txBox="1"/>
          <p:nvPr/>
        </p:nvSpPr>
        <p:spPr>
          <a:xfrm>
            <a:off x="3060212" y="2184013"/>
            <a:ext cx="3915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41</a:t>
            </a:r>
            <a:endParaRPr sz="1000"/>
          </a:p>
        </p:txBody>
      </p:sp>
      <p:sp>
        <p:nvSpPr>
          <p:cNvPr id="2283" name="Google Shape;2283;p180"/>
          <p:cNvSpPr/>
          <p:nvPr/>
        </p:nvSpPr>
        <p:spPr>
          <a:xfrm>
            <a:off x="2345193" y="2466663"/>
            <a:ext cx="50130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180"/>
          <p:cNvSpPr txBox="1"/>
          <p:nvPr/>
        </p:nvSpPr>
        <p:spPr>
          <a:xfrm>
            <a:off x="2345115" y="2380863"/>
            <a:ext cx="50130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374yiu3h4ot8h2no2iht2htp82hts98dfgoh2408h2048gh2084ghh2g0240gh24hg082h4g</a:t>
            </a:r>
            <a:endParaRPr sz="1000"/>
          </a:p>
        </p:txBody>
      </p:sp>
      <p:sp>
        <p:nvSpPr>
          <p:cNvPr id="2285" name="Google Shape;2285;p180"/>
          <p:cNvSpPr/>
          <p:nvPr/>
        </p:nvSpPr>
        <p:spPr>
          <a:xfrm>
            <a:off x="1842975" y="2466650"/>
            <a:ext cx="5022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180"/>
          <p:cNvSpPr txBox="1"/>
          <p:nvPr/>
        </p:nvSpPr>
        <p:spPr>
          <a:xfrm>
            <a:off x="1821823" y="2380850"/>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Ek B</a:t>
            </a:r>
            <a:endParaRPr sz="1000"/>
          </a:p>
        </p:txBody>
      </p:sp>
      <p:sp>
        <p:nvSpPr>
          <p:cNvPr id="2287" name="Google Shape;2287;p180"/>
          <p:cNvSpPr txBox="1"/>
          <p:nvPr/>
        </p:nvSpPr>
        <p:spPr>
          <a:xfrm>
            <a:off x="311700" y="2075330"/>
            <a:ext cx="1456800" cy="3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Alice creates Onion package</a:t>
            </a:r>
            <a:endParaRPr/>
          </a:p>
        </p:txBody>
      </p:sp>
      <p:sp>
        <p:nvSpPr>
          <p:cNvPr id="2288" name="Google Shape;2288;p180"/>
          <p:cNvSpPr txBox="1"/>
          <p:nvPr/>
        </p:nvSpPr>
        <p:spPr>
          <a:xfrm>
            <a:off x="1328850" y="3344525"/>
            <a:ext cx="9165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solidFill>
                  <a:schemeClr val="dk1"/>
                </a:solidFill>
              </a:rPr>
              <a:t>update_add_htlc</a:t>
            </a:r>
            <a:endParaRPr sz="700"/>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2" name="Shape 2292"/>
        <p:cNvGrpSpPr/>
        <p:nvPr/>
      </p:nvGrpSpPr>
      <p:grpSpPr>
        <a:xfrm>
          <a:off x="0" y="0"/>
          <a:ext cx="0" cy="0"/>
          <a:chOff x="0" y="0"/>
          <a:chExt cx="0" cy="0"/>
        </a:xfrm>
      </p:grpSpPr>
      <p:sp>
        <p:nvSpPr>
          <p:cNvPr id="2293" name="Google Shape;2293;p181"/>
          <p:cNvSpPr txBox="1"/>
          <p:nvPr>
            <p:ph type="title"/>
          </p:nvPr>
        </p:nvSpPr>
        <p:spPr>
          <a:xfrm>
            <a:off x="311700" y="45325"/>
            <a:ext cx="870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Bob processes the onion and offers an htlc to Charlie</a:t>
            </a:r>
            <a:endParaRPr/>
          </a:p>
          <a:p>
            <a:pPr indent="0" lvl="0" marL="0" rtl="0" algn="l">
              <a:spcBef>
                <a:spcPts val="0"/>
              </a:spcBef>
              <a:spcAft>
                <a:spcPts val="0"/>
              </a:spcAft>
              <a:buNone/>
            </a:pPr>
            <a:r>
              <a:t/>
            </a:r>
            <a:endParaRPr/>
          </a:p>
        </p:txBody>
      </p:sp>
      <p:sp>
        <p:nvSpPr>
          <p:cNvPr id="2294" name="Google Shape;2294;p181"/>
          <p:cNvSpPr/>
          <p:nvPr/>
        </p:nvSpPr>
        <p:spPr>
          <a:xfrm>
            <a:off x="387900" y="1533925"/>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Alice</a:t>
            </a:r>
            <a:endParaRPr/>
          </a:p>
        </p:txBody>
      </p:sp>
      <p:sp>
        <p:nvSpPr>
          <p:cNvPr id="2295" name="Google Shape;2295;p181"/>
          <p:cNvSpPr/>
          <p:nvPr/>
        </p:nvSpPr>
        <p:spPr>
          <a:xfrm>
            <a:off x="2747488" y="1533925"/>
            <a:ext cx="6774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Bob</a:t>
            </a:r>
            <a:endParaRPr>
              <a:solidFill>
                <a:srgbClr val="FF0000"/>
              </a:solidFill>
            </a:endParaRPr>
          </a:p>
        </p:txBody>
      </p:sp>
      <p:sp>
        <p:nvSpPr>
          <p:cNvPr id="2296" name="Google Shape;2296;p181"/>
          <p:cNvSpPr/>
          <p:nvPr/>
        </p:nvSpPr>
        <p:spPr>
          <a:xfrm>
            <a:off x="5014700" y="1533925"/>
            <a:ext cx="8388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Charlie</a:t>
            </a:r>
            <a:endParaRPr/>
          </a:p>
        </p:txBody>
      </p:sp>
      <p:sp>
        <p:nvSpPr>
          <p:cNvPr id="2297" name="Google Shape;2297;p181"/>
          <p:cNvSpPr/>
          <p:nvPr/>
        </p:nvSpPr>
        <p:spPr>
          <a:xfrm>
            <a:off x="7415700" y="1533925"/>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David</a:t>
            </a:r>
            <a:endParaRPr/>
          </a:p>
        </p:txBody>
      </p:sp>
      <p:cxnSp>
        <p:nvCxnSpPr>
          <p:cNvPr id="2298" name="Google Shape;2298;p181"/>
          <p:cNvCxnSpPr/>
          <p:nvPr/>
        </p:nvCxnSpPr>
        <p:spPr>
          <a:xfrm flipH="1">
            <a:off x="906575" y="1021675"/>
            <a:ext cx="6845400" cy="6300"/>
          </a:xfrm>
          <a:prstGeom prst="straightConnector1">
            <a:avLst/>
          </a:prstGeom>
          <a:noFill/>
          <a:ln cap="flat" cmpd="sng" w="9525">
            <a:solidFill>
              <a:schemeClr val="dk2"/>
            </a:solidFill>
            <a:prstDash val="solid"/>
            <a:round/>
            <a:headEnd len="med" w="med" type="none"/>
            <a:tailEnd len="med" w="med" type="triangle"/>
          </a:ln>
        </p:spPr>
      </p:cxnSp>
      <p:sp>
        <p:nvSpPr>
          <p:cNvPr id="2299" name="Google Shape;2299;p181"/>
          <p:cNvSpPr/>
          <p:nvPr/>
        </p:nvSpPr>
        <p:spPr>
          <a:xfrm>
            <a:off x="1408725" y="3084400"/>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HTLC</a:t>
            </a:r>
            <a:endParaRPr/>
          </a:p>
        </p:txBody>
      </p:sp>
      <p:sp>
        <p:nvSpPr>
          <p:cNvPr id="2300" name="Google Shape;2300;p181"/>
          <p:cNvSpPr txBox="1"/>
          <p:nvPr/>
        </p:nvSpPr>
        <p:spPr>
          <a:xfrm>
            <a:off x="7687200" y="519325"/>
            <a:ext cx="14568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Payment Hash</a:t>
            </a:r>
            <a:endParaRPr/>
          </a:p>
          <a:p>
            <a:pPr indent="0" lvl="0" marL="0" rtl="0" algn="l">
              <a:spcBef>
                <a:spcPts val="0"/>
              </a:spcBef>
              <a:spcAft>
                <a:spcPts val="0"/>
              </a:spcAft>
              <a:buClr>
                <a:schemeClr val="dk1"/>
              </a:buClr>
              <a:buSzPts val="1100"/>
              <a:buFont typeface="Arial"/>
              <a:buNone/>
            </a:pPr>
            <a:r>
              <a:rPr lang="en">
                <a:solidFill>
                  <a:schemeClr val="dk1"/>
                </a:solidFill>
              </a:rPr>
              <a:t>R → H(R)</a:t>
            </a:r>
            <a:endParaRPr/>
          </a:p>
        </p:txBody>
      </p:sp>
      <p:sp>
        <p:nvSpPr>
          <p:cNvPr id="2301" name="Google Shape;2301;p181"/>
          <p:cNvSpPr txBox="1"/>
          <p:nvPr/>
        </p:nvSpPr>
        <p:spPr>
          <a:xfrm>
            <a:off x="3203750" y="669250"/>
            <a:ext cx="25176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Bolt 11 Invoice</a:t>
            </a:r>
            <a:endParaRPr/>
          </a:p>
        </p:txBody>
      </p:sp>
      <p:sp>
        <p:nvSpPr>
          <p:cNvPr id="2302" name="Google Shape;2302;p181"/>
          <p:cNvSpPr txBox="1"/>
          <p:nvPr/>
        </p:nvSpPr>
        <p:spPr>
          <a:xfrm>
            <a:off x="259200" y="669250"/>
            <a:ext cx="14568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H(R)</a:t>
            </a:r>
            <a:endParaRPr/>
          </a:p>
        </p:txBody>
      </p:sp>
      <p:cxnSp>
        <p:nvCxnSpPr>
          <p:cNvPr id="2303" name="Google Shape;2303;p181"/>
          <p:cNvCxnSpPr/>
          <p:nvPr/>
        </p:nvCxnSpPr>
        <p:spPr>
          <a:xfrm flipH="1">
            <a:off x="721500" y="2791100"/>
            <a:ext cx="37500" cy="2072100"/>
          </a:xfrm>
          <a:prstGeom prst="straightConnector1">
            <a:avLst/>
          </a:prstGeom>
          <a:noFill/>
          <a:ln cap="flat" cmpd="sng" w="9525">
            <a:solidFill>
              <a:schemeClr val="dk2"/>
            </a:solidFill>
            <a:prstDash val="solid"/>
            <a:round/>
            <a:headEnd len="med" w="med" type="none"/>
            <a:tailEnd len="med" w="med" type="none"/>
          </a:ln>
        </p:spPr>
      </p:cxnSp>
      <p:cxnSp>
        <p:nvCxnSpPr>
          <p:cNvPr id="2304" name="Google Shape;2304;p181"/>
          <p:cNvCxnSpPr/>
          <p:nvPr/>
        </p:nvCxnSpPr>
        <p:spPr>
          <a:xfrm flipH="1">
            <a:off x="3058588" y="2791100"/>
            <a:ext cx="27600" cy="2064000"/>
          </a:xfrm>
          <a:prstGeom prst="straightConnector1">
            <a:avLst/>
          </a:prstGeom>
          <a:noFill/>
          <a:ln cap="flat" cmpd="sng" w="9525">
            <a:solidFill>
              <a:schemeClr val="dk2"/>
            </a:solidFill>
            <a:prstDash val="solid"/>
            <a:round/>
            <a:headEnd len="med" w="med" type="none"/>
            <a:tailEnd len="med" w="med" type="none"/>
          </a:ln>
        </p:spPr>
      </p:cxnSp>
      <p:cxnSp>
        <p:nvCxnSpPr>
          <p:cNvPr id="2305" name="Google Shape;2305;p181"/>
          <p:cNvCxnSpPr/>
          <p:nvPr/>
        </p:nvCxnSpPr>
        <p:spPr>
          <a:xfrm flipH="1">
            <a:off x="5406500" y="2791100"/>
            <a:ext cx="27600" cy="2064000"/>
          </a:xfrm>
          <a:prstGeom prst="straightConnector1">
            <a:avLst/>
          </a:prstGeom>
          <a:noFill/>
          <a:ln cap="flat" cmpd="sng" w="9525">
            <a:solidFill>
              <a:schemeClr val="dk2"/>
            </a:solidFill>
            <a:prstDash val="solid"/>
            <a:round/>
            <a:headEnd len="med" w="med" type="none"/>
            <a:tailEnd len="med" w="med" type="none"/>
          </a:ln>
        </p:spPr>
      </p:cxnSp>
      <p:cxnSp>
        <p:nvCxnSpPr>
          <p:cNvPr id="2306" name="Google Shape;2306;p181"/>
          <p:cNvCxnSpPr>
            <a:stCxn id="2294" idx="3"/>
            <a:endCxn id="2295" idx="1"/>
          </p:cNvCxnSpPr>
          <p:nvPr/>
        </p:nvCxnSpPr>
        <p:spPr>
          <a:xfrm>
            <a:off x="1130100" y="1684525"/>
            <a:ext cx="1617300" cy="0"/>
          </a:xfrm>
          <a:prstGeom prst="straightConnector1">
            <a:avLst/>
          </a:prstGeom>
          <a:noFill/>
          <a:ln cap="flat" cmpd="sng" w="9525">
            <a:solidFill>
              <a:schemeClr val="dk2"/>
            </a:solidFill>
            <a:prstDash val="solid"/>
            <a:round/>
            <a:headEnd len="med" w="med" type="none"/>
            <a:tailEnd len="med" w="med" type="none"/>
          </a:ln>
        </p:spPr>
      </p:cxnSp>
      <p:cxnSp>
        <p:nvCxnSpPr>
          <p:cNvPr id="2307" name="Google Shape;2307;p181"/>
          <p:cNvCxnSpPr>
            <a:stCxn id="2295" idx="3"/>
            <a:endCxn id="2296" idx="1"/>
          </p:cNvCxnSpPr>
          <p:nvPr/>
        </p:nvCxnSpPr>
        <p:spPr>
          <a:xfrm>
            <a:off x="3424888" y="1684525"/>
            <a:ext cx="1589700" cy="0"/>
          </a:xfrm>
          <a:prstGeom prst="straightConnector1">
            <a:avLst/>
          </a:prstGeom>
          <a:noFill/>
          <a:ln cap="flat" cmpd="sng" w="9525">
            <a:solidFill>
              <a:schemeClr val="dk2"/>
            </a:solidFill>
            <a:prstDash val="solid"/>
            <a:round/>
            <a:headEnd len="med" w="med" type="none"/>
            <a:tailEnd len="med" w="med" type="none"/>
          </a:ln>
        </p:spPr>
      </p:cxnSp>
      <p:cxnSp>
        <p:nvCxnSpPr>
          <p:cNvPr id="2308" name="Google Shape;2308;p181"/>
          <p:cNvCxnSpPr>
            <a:stCxn id="2296" idx="3"/>
            <a:endCxn id="2297" idx="1"/>
          </p:cNvCxnSpPr>
          <p:nvPr/>
        </p:nvCxnSpPr>
        <p:spPr>
          <a:xfrm>
            <a:off x="5853500" y="1684525"/>
            <a:ext cx="1562100" cy="0"/>
          </a:xfrm>
          <a:prstGeom prst="straightConnector1">
            <a:avLst/>
          </a:prstGeom>
          <a:noFill/>
          <a:ln cap="flat" cmpd="sng" w="9525">
            <a:solidFill>
              <a:schemeClr val="dk2"/>
            </a:solidFill>
            <a:prstDash val="solid"/>
            <a:round/>
            <a:headEnd len="med" w="med" type="none"/>
            <a:tailEnd len="med" w="med" type="none"/>
          </a:ln>
        </p:spPr>
      </p:cxnSp>
      <p:cxnSp>
        <p:nvCxnSpPr>
          <p:cNvPr id="2309" name="Google Shape;2309;p181"/>
          <p:cNvCxnSpPr>
            <a:stCxn id="2299" idx="1"/>
          </p:cNvCxnSpPr>
          <p:nvPr/>
        </p:nvCxnSpPr>
        <p:spPr>
          <a:xfrm rot="10800000">
            <a:off x="766125" y="3233800"/>
            <a:ext cx="642600" cy="1200"/>
          </a:xfrm>
          <a:prstGeom prst="straightConnector1">
            <a:avLst/>
          </a:prstGeom>
          <a:noFill/>
          <a:ln cap="flat" cmpd="sng" w="9525">
            <a:solidFill>
              <a:schemeClr val="dk2"/>
            </a:solidFill>
            <a:prstDash val="solid"/>
            <a:round/>
            <a:headEnd len="med" w="med" type="none"/>
            <a:tailEnd len="med" w="med" type="none"/>
          </a:ln>
        </p:spPr>
      </p:cxnSp>
      <p:cxnSp>
        <p:nvCxnSpPr>
          <p:cNvPr id="2310" name="Google Shape;2310;p181"/>
          <p:cNvCxnSpPr>
            <a:stCxn id="2299" idx="3"/>
          </p:cNvCxnSpPr>
          <p:nvPr/>
        </p:nvCxnSpPr>
        <p:spPr>
          <a:xfrm flipH="1" rot="10800000">
            <a:off x="2150925" y="3227500"/>
            <a:ext cx="939600" cy="7500"/>
          </a:xfrm>
          <a:prstGeom prst="straightConnector1">
            <a:avLst/>
          </a:prstGeom>
          <a:noFill/>
          <a:ln cap="flat" cmpd="sng" w="9525">
            <a:solidFill>
              <a:schemeClr val="dk2"/>
            </a:solidFill>
            <a:prstDash val="solid"/>
            <a:round/>
            <a:headEnd len="med" w="med" type="none"/>
            <a:tailEnd len="med" w="med" type="triangle"/>
          </a:ln>
        </p:spPr>
      </p:cxnSp>
      <p:sp>
        <p:nvSpPr>
          <p:cNvPr id="2311" name="Google Shape;2311;p181"/>
          <p:cNvSpPr/>
          <p:nvPr/>
        </p:nvSpPr>
        <p:spPr>
          <a:xfrm>
            <a:off x="3728800" y="3348275"/>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HTLC</a:t>
            </a:r>
            <a:endParaRPr/>
          </a:p>
        </p:txBody>
      </p:sp>
      <p:cxnSp>
        <p:nvCxnSpPr>
          <p:cNvPr id="2312" name="Google Shape;2312;p181"/>
          <p:cNvCxnSpPr>
            <a:stCxn id="2311" idx="1"/>
          </p:cNvCxnSpPr>
          <p:nvPr/>
        </p:nvCxnSpPr>
        <p:spPr>
          <a:xfrm rot="10800000">
            <a:off x="3086200" y="3497675"/>
            <a:ext cx="642600" cy="1200"/>
          </a:xfrm>
          <a:prstGeom prst="straightConnector1">
            <a:avLst/>
          </a:prstGeom>
          <a:noFill/>
          <a:ln cap="flat" cmpd="sng" w="9525">
            <a:solidFill>
              <a:schemeClr val="dk2"/>
            </a:solidFill>
            <a:prstDash val="solid"/>
            <a:round/>
            <a:headEnd len="med" w="med" type="none"/>
            <a:tailEnd len="med" w="med" type="none"/>
          </a:ln>
        </p:spPr>
      </p:cxnSp>
      <p:cxnSp>
        <p:nvCxnSpPr>
          <p:cNvPr id="2313" name="Google Shape;2313;p181"/>
          <p:cNvCxnSpPr>
            <a:stCxn id="2311" idx="3"/>
          </p:cNvCxnSpPr>
          <p:nvPr/>
        </p:nvCxnSpPr>
        <p:spPr>
          <a:xfrm flipH="1" rot="10800000">
            <a:off x="4471000" y="3491375"/>
            <a:ext cx="939600" cy="7500"/>
          </a:xfrm>
          <a:prstGeom prst="straightConnector1">
            <a:avLst/>
          </a:prstGeom>
          <a:noFill/>
          <a:ln cap="flat" cmpd="sng" w="9525">
            <a:solidFill>
              <a:schemeClr val="dk2"/>
            </a:solidFill>
            <a:prstDash val="solid"/>
            <a:round/>
            <a:headEnd len="med" w="med" type="none"/>
            <a:tailEnd len="med" w="med" type="triangle"/>
          </a:ln>
        </p:spPr>
      </p:cxnSp>
      <p:sp>
        <p:nvSpPr>
          <p:cNvPr id="2314" name="Google Shape;2314;p181"/>
          <p:cNvSpPr/>
          <p:nvPr/>
        </p:nvSpPr>
        <p:spPr>
          <a:xfrm>
            <a:off x="369150" y="1137650"/>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Alice</a:t>
            </a:r>
            <a:endParaRPr/>
          </a:p>
        </p:txBody>
      </p:sp>
      <p:sp>
        <p:nvSpPr>
          <p:cNvPr id="2315" name="Google Shape;2315;p181"/>
          <p:cNvSpPr/>
          <p:nvPr/>
        </p:nvSpPr>
        <p:spPr>
          <a:xfrm>
            <a:off x="7415700" y="1137650"/>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David</a:t>
            </a:r>
            <a:endParaRPr/>
          </a:p>
        </p:txBody>
      </p:sp>
      <p:sp>
        <p:nvSpPr>
          <p:cNvPr id="2316" name="Google Shape;2316;p181"/>
          <p:cNvSpPr txBox="1"/>
          <p:nvPr/>
        </p:nvSpPr>
        <p:spPr>
          <a:xfrm>
            <a:off x="2245350" y="1126825"/>
            <a:ext cx="4842600" cy="2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Find a path (for example via Bob and Charlie)</a:t>
            </a:r>
            <a:endParaRPr/>
          </a:p>
        </p:txBody>
      </p:sp>
      <p:sp>
        <p:nvSpPr>
          <p:cNvPr id="2317" name="Google Shape;2317;p181"/>
          <p:cNvSpPr/>
          <p:nvPr/>
        </p:nvSpPr>
        <p:spPr>
          <a:xfrm>
            <a:off x="5593275" y="1886562"/>
            <a:ext cx="5868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181"/>
          <p:cNvSpPr/>
          <p:nvPr/>
        </p:nvSpPr>
        <p:spPr>
          <a:xfrm>
            <a:off x="6180200" y="1886562"/>
            <a:ext cx="5868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181"/>
          <p:cNvSpPr/>
          <p:nvPr/>
        </p:nvSpPr>
        <p:spPr>
          <a:xfrm>
            <a:off x="6767125" y="1886562"/>
            <a:ext cx="5868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181"/>
          <p:cNvSpPr txBox="1"/>
          <p:nvPr/>
        </p:nvSpPr>
        <p:spPr>
          <a:xfrm>
            <a:off x="5635643" y="1800750"/>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0</a:t>
            </a:r>
            <a:endParaRPr sz="1000"/>
          </a:p>
        </p:txBody>
      </p:sp>
      <p:sp>
        <p:nvSpPr>
          <p:cNvPr id="2321" name="Google Shape;2321;p181"/>
          <p:cNvSpPr txBox="1"/>
          <p:nvPr/>
        </p:nvSpPr>
        <p:spPr>
          <a:xfrm>
            <a:off x="6222568" y="1800750"/>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300</a:t>
            </a:r>
            <a:endParaRPr sz="1000"/>
          </a:p>
        </p:txBody>
      </p:sp>
      <p:sp>
        <p:nvSpPr>
          <p:cNvPr id="2322" name="Google Shape;2322;p181"/>
          <p:cNvSpPr txBox="1"/>
          <p:nvPr/>
        </p:nvSpPr>
        <p:spPr>
          <a:xfrm>
            <a:off x="6809493" y="1800750"/>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9</a:t>
            </a:r>
            <a:endParaRPr sz="1000"/>
          </a:p>
        </p:txBody>
      </p:sp>
      <p:sp>
        <p:nvSpPr>
          <p:cNvPr id="2323" name="Google Shape;2323;p181"/>
          <p:cNvSpPr/>
          <p:nvPr/>
        </p:nvSpPr>
        <p:spPr>
          <a:xfrm>
            <a:off x="5593250" y="2069675"/>
            <a:ext cx="17607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181"/>
          <p:cNvSpPr txBox="1"/>
          <p:nvPr/>
        </p:nvSpPr>
        <p:spPr>
          <a:xfrm>
            <a:off x="5635642" y="1983875"/>
            <a:ext cx="17184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u3h4kj23048yerg2j3r</a:t>
            </a:r>
            <a:endParaRPr sz="1000"/>
          </a:p>
        </p:txBody>
      </p:sp>
      <p:sp>
        <p:nvSpPr>
          <p:cNvPr id="2325" name="Google Shape;2325;p181"/>
          <p:cNvSpPr/>
          <p:nvPr/>
        </p:nvSpPr>
        <p:spPr>
          <a:xfrm>
            <a:off x="5102975" y="2069675"/>
            <a:ext cx="5022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181"/>
          <p:cNvSpPr txBox="1"/>
          <p:nvPr/>
        </p:nvSpPr>
        <p:spPr>
          <a:xfrm>
            <a:off x="5081823" y="1983875"/>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Ek D</a:t>
            </a:r>
            <a:endParaRPr sz="1000"/>
          </a:p>
        </p:txBody>
      </p:sp>
      <p:sp>
        <p:nvSpPr>
          <p:cNvPr id="2327" name="Google Shape;2327;p181"/>
          <p:cNvSpPr/>
          <p:nvPr/>
        </p:nvSpPr>
        <p:spPr>
          <a:xfrm>
            <a:off x="4010700" y="2070775"/>
            <a:ext cx="3915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181"/>
          <p:cNvSpPr/>
          <p:nvPr/>
        </p:nvSpPr>
        <p:spPr>
          <a:xfrm>
            <a:off x="4402200" y="2070775"/>
            <a:ext cx="3756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181"/>
          <p:cNvSpPr/>
          <p:nvPr/>
        </p:nvSpPr>
        <p:spPr>
          <a:xfrm>
            <a:off x="4780250" y="2070775"/>
            <a:ext cx="3228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181"/>
          <p:cNvSpPr txBox="1"/>
          <p:nvPr/>
        </p:nvSpPr>
        <p:spPr>
          <a:xfrm>
            <a:off x="3978393" y="1976475"/>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452</a:t>
            </a:r>
            <a:endParaRPr sz="1000"/>
          </a:p>
        </p:txBody>
      </p:sp>
      <p:sp>
        <p:nvSpPr>
          <p:cNvPr id="2331" name="Google Shape;2331;p181"/>
          <p:cNvSpPr txBox="1"/>
          <p:nvPr/>
        </p:nvSpPr>
        <p:spPr>
          <a:xfrm>
            <a:off x="4331106" y="1983875"/>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300</a:t>
            </a:r>
            <a:endParaRPr sz="1000"/>
          </a:p>
        </p:txBody>
      </p:sp>
      <p:sp>
        <p:nvSpPr>
          <p:cNvPr id="2332" name="Google Shape;2332;p181"/>
          <p:cNvSpPr txBox="1"/>
          <p:nvPr/>
        </p:nvSpPr>
        <p:spPr>
          <a:xfrm>
            <a:off x="4745900" y="1983875"/>
            <a:ext cx="3915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18</a:t>
            </a:r>
            <a:endParaRPr sz="1000"/>
          </a:p>
        </p:txBody>
      </p:sp>
      <p:sp>
        <p:nvSpPr>
          <p:cNvPr id="2333" name="Google Shape;2333;p181"/>
          <p:cNvSpPr/>
          <p:nvPr/>
        </p:nvSpPr>
        <p:spPr>
          <a:xfrm>
            <a:off x="3422513" y="2270138"/>
            <a:ext cx="5022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181"/>
          <p:cNvSpPr txBox="1"/>
          <p:nvPr/>
        </p:nvSpPr>
        <p:spPr>
          <a:xfrm>
            <a:off x="3401361" y="2184338"/>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Ek C</a:t>
            </a:r>
            <a:endParaRPr sz="1000"/>
          </a:p>
        </p:txBody>
      </p:sp>
      <p:sp>
        <p:nvSpPr>
          <p:cNvPr id="2335" name="Google Shape;2335;p181"/>
          <p:cNvSpPr/>
          <p:nvPr/>
        </p:nvSpPr>
        <p:spPr>
          <a:xfrm>
            <a:off x="3924713" y="2270138"/>
            <a:ext cx="34164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181"/>
          <p:cNvSpPr txBox="1"/>
          <p:nvPr/>
        </p:nvSpPr>
        <p:spPr>
          <a:xfrm>
            <a:off x="3967120" y="2184338"/>
            <a:ext cx="33738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aksjhdflka813r83n09aw0923kjqk34jt2kjt3jhk2jh3tqkjw</a:t>
            </a:r>
            <a:endParaRPr sz="1000"/>
          </a:p>
        </p:txBody>
      </p:sp>
      <p:sp>
        <p:nvSpPr>
          <p:cNvPr id="2337" name="Google Shape;2337;p181"/>
          <p:cNvSpPr/>
          <p:nvPr/>
        </p:nvSpPr>
        <p:spPr>
          <a:xfrm>
            <a:off x="2325013" y="2270913"/>
            <a:ext cx="3915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181"/>
          <p:cNvSpPr/>
          <p:nvPr/>
        </p:nvSpPr>
        <p:spPr>
          <a:xfrm>
            <a:off x="2716513" y="2270913"/>
            <a:ext cx="3756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181"/>
          <p:cNvSpPr/>
          <p:nvPr/>
        </p:nvSpPr>
        <p:spPr>
          <a:xfrm>
            <a:off x="3094563" y="2270913"/>
            <a:ext cx="3228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181"/>
          <p:cNvSpPr txBox="1"/>
          <p:nvPr/>
        </p:nvSpPr>
        <p:spPr>
          <a:xfrm>
            <a:off x="2292706" y="2176613"/>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74</a:t>
            </a:r>
            <a:endParaRPr sz="1000"/>
          </a:p>
        </p:txBody>
      </p:sp>
      <p:sp>
        <p:nvSpPr>
          <p:cNvPr id="2341" name="Google Shape;2341;p181"/>
          <p:cNvSpPr txBox="1"/>
          <p:nvPr/>
        </p:nvSpPr>
        <p:spPr>
          <a:xfrm>
            <a:off x="2645418" y="2184013"/>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301</a:t>
            </a:r>
            <a:endParaRPr sz="1000"/>
          </a:p>
        </p:txBody>
      </p:sp>
      <p:sp>
        <p:nvSpPr>
          <p:cNvPr id="2342" name="Google Shape;2342;p181"/>
          <p:cNvSpPr txBox="1"/>
          <p:nvPr/>
        </p:nvSpPr>
        <p:spPr>
          <a:xfrm>
            <a:off x="3060212" y="2184013"/>
            <a:ext cx="3915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41</a:t>
            </a:r>
            <a:endParaRPr sz="1000"/>
          </a:p>
        </p:txBody>
      </p:sp>
      <p:sp>
        <p:nvSpPr>
          <p:cNvPr id="2343" name="Google Shape;2343;p181"/>
          <p:cNvSpPr/>
          <p:nvPr/>
        </p:nvSpPr>
        <p:spPr>
          <a:xfrm>
            <a:off x="2345193" y="2466663"/>
            <a:ext cx="50130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181"/>
          <p:cNvSpPr txBox="1"/>
          <p:nvPr/>
        </p:nvSpPr>
        <p:spPr>
          <a:xfrm>
            <a:off x="2345115" y="2380863"/>
            <a:ext cx="50130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374yiu3h4ot8h2no2iht2htp82hts98dfgoh2408h2048gh2084ghh2g0240gh24hg082h4g</a:t>
            </a:r>
            <a:endParaRPr sz="1000"/>
          </a:p>
        </p:txBody>
      </p:sp>
      <p:sp>
        <p:nvSpPr>
          <p:cNvPr id="2345" name="Google Shape;2345;p181"/>
          <p:cNvSpPr/>
          <p:nvPr/>
        </p:nvSpPr>
        <p:spPr>
          <a:xfrm>
            <a:off x="1842975" y="2466650"/>
            <a:ext cx="5022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181"/>
          <p:cNvSpPr txBox="1"/>
          <p:nvPr/>
        </p:nvSpPr>
        <p:spPr>
          <a:xfrm>
            <a:off x="1821823" y="2380850"/>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Ek B</a:t>
            </a:r>
            <a:endParaRPr sz="1000"/>
          </a:p>
        </p:txBody>
      </p:sp>
      <p:sp>
        <p:nvSpPr>
          <p:cNvPr id="2347" name="Google Shape;2347;p181"/>
          <p:cNvSpPr txBox="1"/>
          <p:nvPr/>
        </p:nvSpPr>
        <p:spPr>
          <a:xfrm>
            <a:off x="311700" y="2075330"/>
            <a:ext cx="1456800" cy="3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Alice creates Onion package</a:t>
            </a:r>
            <a:endParaRPr/>
          </a:p>
        </p:txBody>
      </p:sp>
      <p:sp>
        <p:nvSpPr>
          <p:cNvPr id="2348" name="Google Shape;2348;p181"/>
          <p:cNvSpPr txBox="1"/>
          <p:nvPr/>
        </p:nvSpPr>
        <p:spPr>
          <a:xfrm>
            <a:off x="1328850" y="3344525"/>
            <a:ext cx="9165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solidFill>
                  <a:schemeClr val="dk1"/>
                </a:solidFill>
              </a:rPr>
              <a:t>update_add_htlc</a:t>
            </a:r>
            <a:endParaRPr sz="700"/>
          </a:p>
        </p:txBody>
      </p:sp>
      <p:sp>
        <p:nvSpPr>
          <p:cNvPr id="2349" name="Google Shape;2349;p181"/>
          <p:cNvSpPr txBox="1"/>
          <p:nvPr/>
        </p:nvSpPr>
        <p:spPr>
          <a:xfrm>
            <a:off x="3702775" y="3602050"/>
            <a:ext cx="9165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solidFill>
                  <a:schemeClr val="dk1"/>
                </a:solidFill>
              </a:rPr>
              <a:t>update_add_htlc</a:t>
            </a:r>
            <a:endParaRPr sz="700"/>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3" name="Shape 2353"/>
        <p:cNvGrpSpPr/>
        <p:nvPr/>
      </p:nvGrpSpPr>
      <p:grpSpPr>
        <a:xfrm>
          <a:off x="0" y="0"/>
          <a:ext cx="0" cy="0"/>
          <a:chOff x="0" y="0"/>
          <a:chExt cx="0" cy="0"/>
        </a:xfrm>
      </p:grpSpPr>
      <p:sp>
        <p:nvSpPr>
          <p:cNvPr id="2354" name="Google Shape;2354;p182"/>
          <p:cNvSpPr txBox="1"/>
          <p:nvPr>
            <p:ph type="title"/>
          </p:nvPr>
        </p:nvSpPr>
        <p:spPr>
          <a:xfrm>
            <a:off x="311700" y="45325"/>
            <a:ext cx="870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Charlie processes the onion and offers htlc to David</a:t>
            </a:r>
            <a:endParaRPr/>
          </a:p>
          <a:p>
            <a:pPr indent="0" lvl="0" marL="0" rtl="0" algn="l">
              <a:spcBef>
                <a:spcPts val="0"/>
              </a:spcBef>
              <a:spcAft>
                <a:spcPts val="0"/>
              </a:spcAft>
              <a:buNone/>
            </a:pPr>
            <a:r>
              <a:t/>
            </a:r>
            <a:endParaRPr/>
          </a:p>
        </p:txBody>
      </p:sp>
      <p:sp>
        <p:nvSpPr>
          <p:cNvPr id="2355" name="Google Shape;2355;p182"/>
          <p:cNvSpPr/>
          <p:nvPr/>
        </p:nvSpPr>
        <p:spPr>
          <a:xfrm>
            <a:off x="387900" y="1533925"/>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Alice</a:t>
            </a:r>
            <a:endParaRPr/>
          </a:p>
        </p:txBody>
      </p:sp>
      <p:sp>
        <p:nvSpPr>
          <p:cNvPr id="2356" name="Google Shape;2356;p182"/>
          <p:cNvSpPr/>
          <p:nvPr/>
        </p:nvSpPr>
        <p:spPr>
          <a:xfrm>
            <a:off x="2747488" y="1533925"/>
            <a:ext cx="6774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Bob</a:t>
            </a:r>
            <a:endParaRPr>
              <a:solidFill>
                <a:srgbClr val="FF0000"/>
              </a:solidFill>
            </a:endParaRPr>
          </a:p>
        </p:txBody>
      </p:sp>
      <p:sp>
        <p:nvSpPr>
          <p:cNvPr id="2357" name="Google Shape;2357;p182"/>
          <p:cNvSpPr/>
          <p:nvPr/>
        </p:nvSpPr>
        <p:spPr>
          <a:xfrm>
            <a:off x="5014700" y="1533925"/>
            <a:ext cx="8388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Charlie</a:t>
            </a:r>
            <a:endParaRPr/>
          </a:p>
        </p:txBody>
      </p:sp>
      <p:sp>
        <p:nvSpPr>
          <p:cNvPr id="2358" name="Google Shape;2358;p182"/>
          <p:cNvSpPr/>
          <p:nvPr/>
        </p:nvSpPr>
        <p:spPr>
          <a:xfrm>
            <a:off x="7415700" y="1533925"/>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David</a:t>
            </a:r>
            <a:endParaRPr/>
          </a:p>
        </p:txBody>
      </p:sp>
      <p:cxnSp>
        <p:nvCxnSpPr>
          <p:cNvPr id="2359" name="Google Shape;2359;p182"/>
          <p:cNvCxnSpPr/>
          <p:nvPr/>
        </p:nvCxnSpPr>
        <p:spPr>
          <a:xfrm flipH="1">
            <a:off x="906575" y="1021675"/>
            <a:ext cx="6845400" cy="6300"/>
          </a:xfrm>
          <a:prstGeom prst="straightConnector1">
            <a:avLst/>
          </a:prstGeom>
          <a:noFill/>
          <a:ln cap="flat" cmpd="sng" w="9525">
            <a:solidFill>
              <a:schemeClr val="dk2"/>
            </a:solidFill>
            <a:prstDash val="solid"/>
            <a:round/>
            <a:headEnd len="med" w="med" type="none"/>
            <a:tailEnd len="med" w="med" type="triangle"/>
          </a:ln>
        </p:spPr>
      </p:cxnSp>
      <p:sp>
        <p:nvSpPr>
          <p:cNvPr id="2360" name="Google Shape;2360;p182"/>
          <p:cNvSpPr/>
          <p:nvPr/>
        </p:nvSpPr>
        <p:spPr>
          <a:xfrm>
            <a:off x="1408725" y="3084400"/>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HTLC</a:t>
            </a:r>
            <a:endParaRPr/>
          </a:p>
        </p:txBody>
      </p:sp>
      <p:sp>
        <p:nvSpPr>
          <p:cNvPr id="2361" name="Google Shape;2361;p182"/>
          <p:cNvSpPr txBox="1"/>
          <p:nvPr/>
        </p:nvSpPr>
        <p:spPr>
          <a:xfrm>
            <a:off x="7687200" y="519325"/>
            <a:ext cx="14568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Payment Hash</a:t>
            </a:r>
            <a:endParaRPr/>
          </a:p>
          <a:p>
            <a:pPr indent="0" lvl="0" marL="0" rtl="0" algn="l">
              <a:spcBef>
                <a:spcPts val="0"/>
              </a:spcBef>
              <a:spcAft>
                <a:spcPts val="0"/>
              </a:spcAft>
              <a:buClr>
                <a:schemeClr val="dk1"/>
              </a:buClr>
              <a:buSzPts val="1100"/>
              <a:buFont typeface="Arial"/>
              <a:buNone/>
            </a:pPr>
            <a:r>
              <a:rPr lang="en">
                <a:solidFill>
                  <a:schemeClr val="dk1"/>
                </a:solidFill>
              </a:rPr>
              <a:t>R → H(R)</a:t>
            </a:r>
            <a:endParaRPr/>
          </a:p>
        </p:txBody>
      </p:sp>
      <p:sp>
        <p:nvSpPr>
          <p:cNvPr id="2362" name="Google Shape;2362;p182"/>
          <p:cNvSpPr txBox="1"/>
          <p:nvPr/>
        </p:nvSpPr>
        <p:spPr>
          <a:xfrm>
            <a:off x="3203750" y="669250"/>
            <a:ext cx="25176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Bolt 11 Invoice</a:t>
            </a:r>
            <a:endParaRPr/>
          </a:p>
        </p:txBody>
      </p:sp>
      <p:sp>
        <p:nvSpPr>
          <p:cNvPr id="2363" name="Google Shape;2363;p182"/>
          <p:cNvSpPr txBox="1"/>
          <p:nvPr/>
        </p:nvSpPr>
        <p:spPr>
          <a:xfrm>
            <a:off x="259200" y="669250"/>
            <a:ext cx="14568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H(R)</a:t>
            </a:r>
            <a:endParaRPr/>
          </a:p>
        </p:txBody>
      </p:sp>
      <p:cxnSp>
        <p:nvCxnSpPr>
          <p:cNvPr id="2364" name="Google Shape;2364;p182"/>
          <p:cNvCxnSpPr/>
          <p:nvPr/>
        </p:nvCxnSpPr>
        <p:spPr>
          <a:xfrm flipH="1">
            <a:off x="721500" y="2791100"/>
            <a:ext cx="37500" cy="2072100"/>
          </a:xfrm>
          <a:prstGeom prst="straightConnector1">
            <a:avLst/>
          </a:prstGeom>
          <a:noFill/>
          <a:ln cap="flat" cmpd="sng" w="9525">
            <a:solidFill>
              <a:schemeClr val="dk2"/>
            </a:solidFill>
            <a:prstDash val="solid"/>
            <a:round/>
            <a:headEnd len="med" w="med" type="none"/>
            <a:tailEnd len="med" w="med" type="none"/>
          </a:ln>
        </p:spPr>
      </p:cxnSp>
      <p:cxnSp>
        <p:nvCxnSpPr>
          <p:cNvPr id="2365" name="Google Shape;2365;p182"/>
          <p:cNvCxnSpPr/>
          <p:nvPr/>
        </p:nvCxnSpPr>
        <p:spPr>
          <a:xfrm flipH="1">
            <a:off x="3058588" y="2791100"/>
            <a:ext cx="27600" cy="2064000"/>
          </a:xfrm>
          <a:prstGeom prst="straightConnector1">
            <a:avLst/>
          </a:prstGeom>
          <a:noFill/>
          <a:ln cap="flat" cmpd="sng" w="9525">
            <a:solidFill>
              <a:schemeClr val="dk2"/>
            </a:solidFill>
            <a:prstDash val="solid"/>
            <a:round/>
            <a:headEnd len="med" w="med" type="none"/>
            <a:tailEnd len="med" w="med" type="none"/>
          </a:ln>
        </p:spPr>
      </p:cxnSp>
      <p:cxnSp>
        <p:nvCxnSpPr>
          <p:cNvPr id="2366" name="Google Shape;2366;p182"/>
          <p:cNvCxnSpPr/>
          <p:nvPr/>
        </p:nvCxnSpPr>
        <p:spPr>
          <a:xfrm flipH="1">
            <a:off x="5406500" y="2791100"/>
            <a:ext cx="27600" cy="2064000"/>
          </a:xfrm>
          <a:prstGeom prst="straightConnector1">
            <a:avLst/>
          </a:prstGeom>
          <a:noFill/>
          <a:ln cap="flat" cmpd="sng" w="9525">
            <a:solidFill>
              <a:schemeClr val="dk2"/>
            </a:solidFill>
            <a:prstDash val="solid"/>
            <a:round/>
            <a:headEnd len="med" w="med" type="none"/>
            <a:tailEnd len="med" w="med" type="none"/>
          </a:ln>
        </p:spPr>
      </p:cxnSp>
      <p:cxnSp>
        <p:nvCxnSpPr>
          <p:cNvPr id="2367" name="Google Shape;2367;p182"/>
          <p:cNvCxnSpPr/>
          <p:nvPr/>
        </p:nvCxnSpPr>
        <p:spPr>
          <a:xfrm flipH="1">
            <a:off x="7775100" y="2791100"/>
            <a:ext cx="11700" cy="2067900"/>
          </a:xfrm>
          <a:prstGeom prst="straightConnector1">
            <a:avLst/>
          </a:prstGeom>
          <a:noFill/>
          <a:ln cap="flat" cmpd="sng" w="9525">
            <a:solidFill>
              <a:schemeClr val="dk2"/>
            </a:solidFill>
            <a:prstDash val="solid"/>
            <a:round/>
            <a:headEnd len="med" w="med" type="none"/>
            <a:tailEnd len="med" w="med" type="none"/>
          </a:ln>
        </p:spPr>
      </p:cxnSp>
      <p:cxnSp>
        <p:nvCxnSpPr>
          <p:cNvPr id="2368" name="Google Shape;2368;p182"/>
          <p:cNvCxnSpPr>
            <a:stCxn id="2355" idx="3"/>
            <a:endCxn id="2356" idx="1"/>
          </p:cNvCxnSpPr>
          <p:nvPr/>
        </p:nvCxnSpPr>
        <p:spPr>
          <a:xfrm>
            <a:off x="1130100" y="1684525"/>
            <a:ext cx="1617300" cy="0"/>
          </a:xfrm>
          <a:prstGeom prst="straightConnector1">
            <a:avLst/>
          </a:prstGeom>
          <a:noFill/>
          <a:ln cap="flat" cmpd="sng" w="9525">
            <a:solidFill>
              <a:schemeClr val="dk2"/>
            </a:solidFill>
            <a:prstDash val="solid"/>
            <a:round/>
            <a:headEnd len="med" w="med" type="none"/>
            <a:tailEnd len="med" w="med" type="none"/>
          </a:ln>
        </p:spPr>
      </p:cxnSp>
      <p:cxnSp>
        <p:nvCxnSpPr>
          <p:cNvPr id="2369" name="Google Shape;2369;p182"/>
          <p:cNvCxnSpPr>
            <a:stCxn id="2356" idx="3"/>
            <a:endCxn id="2357" idx="1"/>
          </p:cNvCxnSpPr>
          <p:nvPr/>
        </p:nvCxnSpPr>
        <p:spPr>
          <a:xfrm>
            <a:off x="3424888" y="1684525"/>
            <a:ext cx="1589700" cy="0"/>
          </a:xfrm>
          <a:prstGeom prst="straightConnector1">
            <a:avLst/>
          </a:prstGeom>
          <a:noFill/>
          <a:ln cap="flat" cmpd="sng" w="9525">
            <a:solidFill>
              <a:schemeClr val="dk2"/>
            </a:solidFill>
            <a:prstDash val="solid"/>
            <a:round/>
            <a:headEnd len="med" w="med" type="none"/>
            <a:tailEnd len="med" w="med" type="none"/>
          </a:ln>
        </p:spPr>
      </p:cxnSp>
      <p:cxnSp>
        <p:nvCxnSpPr>
          <p:cNvPr id="2370" name="Google Shape;2370;p182"/>
          <p:cNvCxnSpPr>
            <a:stCxn id="2357" idx="3"/>
            <a:endCxn id="2358" idx="1"/>
          </p:cNvCxnSpPr>
          <p:nvPr/>
        </p:nvCxnSpPr>
        <p:spPr>
          <a:xfrm>
            <a:off x="5853500" y="1684525"/>
            <a:ext cx="1562100" cy="0"/>
          </a:xfrm>
          <a:prstGeom prst="straightConnector1">
            <a:avLst/>
          </a:prstGeom>
          <a:noFill/>
          <a:ln cap="flat" cmpd="sng" w="9525">
            <a:solidFill>
              <a:schemeClr val="dk2"/>
            </a:solidFill>
            <a:prstDash val="solid"/>
            <a:round/>
            <a:headEnd len="med" w="med" type="none"/>
            <a:tailEnd len="med" w="med" type="none"/>
          </a:ln>
        </p:spPr>
      </p:cxnSp>
      <p:cxnSp>
        <p:nvCxnSpPr>
          <p:cNvPr id="2371" name="Google Shape;2371;p182"/>
          <p:cNvCxnSpPr>
            <a:stCxn id="2360" idx="1"/>
          </p:cNvCxnSpPr>
          <p:nvPr/>
        </p:nvCxnSpPr>
        <p:spPr>
          <a:xfrm rot="10800000">
            <a:off x="766125" y="3233800"/>
            <a:ext cx="642600" cy="1200"/>
          </a:xfrm>
          <a:prstGeom prst="straightConnector1">
            <a:avLst/>
          </a:prstGeom>
          <a:noFill/>
          <a:ln cap="flat" cmpd="sng" w="9525">
            <a:solidFill>
              <a:schemeClr val="dk2"/>
            </a:solidFill>
            <a:prstDash val="solid"/>
            <a:round/>
            <a:headEnd len="med" w="med" type="none"/>
            <a:tailEnd len="med" w="med" type="none"/>
          </a:ln>
        </p:spPr>
      </p:cxnSp>
      <p:cxnSp>
        <p:nvCxnSpPr>
          <p:cNvPr id="2372" name="Google Shape;2372;p182"/>
          <p:cNvCxnSpPr>
            <a:stCxn id="2360" idx="3"/>
          </p:cNvCxnSpPr>
          <p:nvPr/>
        </p:nvCxnSpPr>
        <p:spPr>
          <a:xfrm flipH="1" rot="10800000">
            <a:off x="2150925" y="3227500"/>
            <a:ext cx="939600" cy="7500"/>
          </a:xfrm>
          <a:prstGeom prst="straightConnector1">
            <a:avLst/>
          </a:prstGeom>
          <a:noFill/>
          <a:ln cap="flat" cmpd="sng" w="9525">
            <a:solidFill>
              <a:schemeClr val="dk2"/>
            </a:solidFill>
            <a:prstDash val="solid"/>
            <a:round/>
            <a:headEnd len="med" w="med" type="none"/>
            <a:tailEnd len="med" w="med" type="triangle"/>
          </a:ln>
        </p:spPr>
      </p:cxnSp>
      <p:sp>
        <p:nvSpPr>
          <p:cNvPr id="2373" name="Google Shape;2373;p182"/>
          <p:cNvSpPr/>
          <p:nvPr/>
        </p:nvSpPr>
        <p:spPr>
          <a:xfrm>
            <a:off x="3728800" y="3348275"/>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HTLC</a:t>
            </a:r>
            <a:endParaRPr/>
          </a:p>
        </p:txBody>
      </p:sp>
      <p:cxnSp>
        <p:nvCxnSpPr>
          <p:cNvPr id="2374" name="Google Shape;2374;p182"/>
          <p:cNvCxnSpPr>
            <a:stCxn id="2373" idx="1"/>
          </p:cNvCxnSpPr>
          <p:nvPr/>
        </p:nvCxnSpPr>
        <p:spPr>
          <a:xfrm rot="10800000">
            <a:off x="3086200" y="3497675"/>
            <a:ext cx="642600" cy="1200"/>
          </a:xfrm>
          <a:prstGeom prst="straightConnector1">
            <a:avLst/>
          </a:prstGeom>
          <a:noFill/>
          <a:ln cap="flat" cmpd="sng" w="9525">
            <a:solidFill>
              <a:schemeClr val="dk2"/>
            </a:solidFill>
            <a:prstDash val="solid"/>
            <a:round/>
            <a:headEnd len="med" w="med" type="none"/>
            <a:tailEnd len="med" w="med" type="none"/>
          </a:ln>
        </p:spPr>
      </p:cxnSp>
      <p:cxnSp>
        <p:nvCxnSpPr>
          <p:cNvPr id="2375" name="Google Shape;2375;p182"/>
          <p:cNvCxnSpPr>
            <a:stCxn id="2373" idx="3"/>
          </p:cNvCxnSpPr>
          <p:nvPr/>
        </p:nvCxnSpPr>
        <p:spPr>
          <a:xfrm flipH="1" rot="10800000">
            <a:off x="4471000" y="3491375"/>
            <a:ext cx="939600" cy="7500"/>
          </a:xfrm>
          <a:prstGeom prst="straightConnector1">
            <a:avLst/>
          </a:prstGeom>
          <a:noFill/>
          <a:ln cap="flat" cmpd="sng" w="9525">
            <a:solidFill>
              <a:schemeClr val="dk2"/>
            </a:solidFill>
            <a:prstDash val="solid"/>
            <a:round/>
            <a:headEnd len="med" w="med" type="none"/>
            <a:tailEnd len="med" w="med" type="triangle"/>
          </a:ln>
        </p:spPr>
      </p:cxnSp>
      <p:sp>
        <p:nvSpPr>
          <p:cNvPr id="2376" name="Google Shape;2376;p182"/>
          <p:cNvSpPr/>
          <p:nvPr/>
        </p:nvSpPr>
        <p:spPr>
          <a:xfrm>
            <a:off x="6076700" y="3602050"/>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HTLC</a:t>
            </a:r>
            <a:endParaRPr/>
          </a:p>
        </p:txBody>
      </p:sp>
      <p:cxnSp>
        <p:nvCxnSpPr>
          <p:cNvPr id="2377" name="Google Shape;2377;p182"/>
          <p:cNvCxnSpPr>
            <a:stCxn id="2376" idx="1"/>
          </p:cNvCxnSpPr>
          <p:nvPr/>
        </p:nvCxnSpPr>
        <p:spPr>
          <a:xfrm rot="10800000">
            <a:off x="5434100" y="3751450"/>
            <a:ext cx="642600" cy="1200"/>
          </a:xfrm>
          <a:prstGeom prst="straightConnector1">
            <a:avLst/>
          </a:prstGeom>
          <a:noFill/>
          <a:ln cap="flat" cmpd="sng" w="9525">
            <a:solidFill>
              <a:schemeClr val="dk2"/>
            </a:solidFill>
            <a:prstDash val="solid"/>
            <a:round/>
            <a:headEnd len="med" w="med" type="none"/>
            <a:tailEnd len="med" w="med" type="none"/>
          </a:ln>
        </p:spPr>
      </p:cxnSp>
      <p:cxnSp>
        <p:nvCxnSpPr>
          <p:cNvPr id="2378" name="Google Shape;2378;p182"/>
          <p:cNvCxnSpPr>
            <a:stCxn id="2376" idx="3"/>
          </p:cNvCxnSpPr>
          <p:nvPr/>
        </p:nvCxnSpPr>
        <p:spPr>
          <a:xfrm flipH="1" rot="10800000">
            <a:off x="6818900" y="3745150"/>
            <a:ext cx="939600" cy="7500"/>
          </a:xfrm>
          <a:prstGeom prst="straightConnector1">
            <a:avLst/>
          </a:prstGeom>
          <a:noFill/>
          <a:ln cap="flat" cmpd="sng" w="9525">
            <a:solidFill>
              <a:schemeClr val="dk2"/>
            </a:solidFill>
            <a:prstDash val="solid"/>
            <a:round/>
            <a:headEnd len="med" w="med" type="none"/>
            <a:tailEnd len="med" w="med" type="triangle"/>
          </a:ln>
        </p:spPr>
      </p:cxnSp>
      <p:sp>
        <p:nvSpPr>
          <p:cNvPr id="2379" name="Google Shape;2379;p182"/>
          <p:cNvSpPr/>
          <p:nvPr/>
        </p:nvSpPr>
        <p:spPr>
          <a:xfrm>
            <a:off x="369150" y="1137650"/>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Alice</a:t>
            </a:r>
            <a:endParaRPr/>
          </a:p>
        </p:txBody>
      </p:sp>
      <p:sp>
        <p:nvSpPr>
          <p:cNvPr id="2380" name="Google Shape;2380;p182"/>
          <p:cNvSpPr/>
          <p:nvPr/>
        </p:nvSpPr>
        <p:spPr>
          <a:xfrm>
            <a:off x="7415700" y="1137650"/>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David</a:t>
            </a:r>
            <a:endParaRPr/>
          </a:p>
        </p:txBody>
      </p:sp>
      <p:sp>
        <p:nvSpPr>
          <p:cNvPr id="2381" name="Google Shape;2381;p182"/>
          <p:cNvSpPr txBox="1"/>
          <p:nvPr/>
        </p:nvSpPr>
        <p:spPr>
          <a:xfrm>
            <a:off x="2245350" y="1126825"/>
            <a:ext cx="4842600" cy="2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Find a path (for example via Bob and Charlie)</a:t>
            </a:r>
            <a:endParaRPr/>
          </a:p>
        </p:txBody>
      </p:sp>
      <p:sp>
        <p:nvSpPr>
          <p:cNvPr id="2382" name="Google Shape;2382;p182"/>
          <p:cNvSpPr/>
          <p:nvPr/>
        </p:nvSpPr>
        <p:spPr>
          <a:xfrm>
            <a:off x="5593275" y="1886562"/>
            <a:ext cx="5868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182"/>
          <p:cNvSpPr/>
          <p:nvPr/>
        </p:nvSpPr>
        <p:spPr>
          <a:xfrm>
            <a:off x="6180200" y="1886562"/>
            <a:ext cx="5868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182"/>
          <p:cNvSpPr/>
          <p:nvPr/>
        </p:nvSpPr>
        <p:spPr>
          <a:xfrm>
            <a:off x="6767125" y="1886562"/>
            <a:ext cx="5868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182"/>
          <p:cNvSpPr txBox="1"/>
          <p:nvPr/>
        </p:nvSpPr>
        <p:spPr>
          <a:xfrm>
            <a:off x="5635643" y="1800750"/>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0</a:t>
            </a:r>
            <a:endParaRPr sz="1000"/>
          </a:p>
        </p:txBody>
      </p:sp>
      <p:sp>
        <p:nvSpPr>
          <p:cNvPr id="2386" name="Google Shape;2386;p182"/>
          <p:cNvSpPr txBox="1"/>
          <p:nvPr/>
        </p:nvSpPr>
        <p:spPr>
          <a:xfrm>
            <a:off x="6222568" y="1800750"/>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300</a:t>
            </a:r>
            <a:endParaRPr sz="1000"/>
          </a:p>
        </p:txBody>
      </p:sp>
      <p:sp>
        <p:nvSpPr>
          <p:cNvPr id="2387" name="Google Shape;2387;p182"/>
          <p:cNvSpPr txBox="1"/>
          <p:nvPr/>
        </p:nvSpPr>
        <p:spPr>
          <a:xfrm>
            <a:off x="6809493" y="1800750"/>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9</a:t>
            </a:r>
            <a:endParaRPr sz="1000"/>
          </a:p>
        </p:txBody>
      </p:sp>
      <p:sp>
        <p:nvSpPr>
          <p:cNvPr id="2388" name="Google Shape;2388;p182"/>
          <p:cNvSpPr/>
          <p:nvPr/>
        </p:nvSpPr>
        <p:spPr>
          <a:xfrm>
            <a:off x="5593250" y="2069675"/>
            <a:ext cx="17607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182"/>
          <p:cNvSpPr txBox="1"/>
          <p:nvPr/>
        </p:nvSpPr>
        <p:spPr>
          <a:xfrm>
            <a:off x="5635642" y="1983875"/>
            <a:ext cx="17184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u3h4kj23048yerg2j3r</a:t>
            </a:r>
            <a:endParaRPr sz="1000"/>
          </a:p>
        </p:txBody>
      </p:sp>
      <p:sp>
        <p:nvSpPr>
          <p:cNvPr id="2390" name="Google Shape;2390;p182"/>
          <p:cNvSpPr/>
          <p:nvPr/>
        </p:nvSpPr>
        <p:spPr>
          <a:xfrm>
            <a:off x="5102975" y="2069675"/>
            <a:ext cx="5022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182"/>
          <p:cNvSpPr txBox="1"/>
          <p:nvPr/>
        </p:nvSpPr>
        <p:spPr>
          <a:xfrm>
            <a:off x="5081823" y="1983875"/>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Ek D</a:t>
            </a:r>
            <a:endParaRPr sz="1000"/>
          </a:p>
        </p:txBody>
      </p:sp>
      <p:sp>
        <p:nvSpPr>
          <p:cNvPr id="2392" name="Google Shape;2392;p182"/>
          <p:cNvSpPr/>
          <p:nvPr/>
        </p:nvSpPr>
        <p:spPr>
          <a:xfrm>
            <a:off x="4010700" y="2070775"/>
            <a:ext cx="3915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182"/>
          <p:cNvSpPr/>
          <p:nvPr/>
        </p:nvSpPr>
        <p:spPr>
          <a:xfrm>
            <a:off x="4402200" y="2070775"/>
            <a:ext cx="3756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182"/>
          <p:cNvSpPr/>
          <p:nvPr/>
        </p:nvSpPr>
        <p:spPr>
          <a:xfrm>
            <a:off x="4780250" y="2070775"/>
            <a:ext cx="3228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182"/>
          <p:cNvSpPr txBox="1"/>
          <p:nvPr/>
        </p:nvSpPr>
        <p:spPr>
          <a:xfrm>
            <a:off x="3978393" y="1976475"/>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452</a:t>
            </a:r>
            <a:endParaRPr sz="1000"/>
          </a:p>
        </p:txBody>
      </p:sp>
      <p:sp>
        <p:nvSpPr>
          <p:cNvPr id="2396" name="Google Shape;2396;p182"/>
          <p:cNvSpPr txBox="1"/>
          <p:nvPr/>
        </p:nvSpPr>
        <p:spPr>
          <a:xfrm>
            <a:off x="4331106" y="1983875"/>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300</a:t>
            </a:r>
            <a:endParaRPr sz="1000"/>
          </a:p>
        </p:txBody>
      </p:sp>
      <p:sp>
        <p:nvSpPr>
          <p:cNvPr id="2397" name="Google Shape;2397;p182"/>
          <p:cNvSpPr txBox="1"/>
          <p:nvPr/>
        </p:nvSpPr>
        <p:spPr>
          <a:xfrm>
            <a:off x="4745900" y="1983875"/>
            <a:ext cx="3915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18</a:t>
            </a:r>
            <a:endParaRPr sz="1000"/>
          </a:p>
        </p:txBody>
      </p:sp>
      <p:sp>
        <p:nvSpPr>
          <p:cNvPr id="2398" name="Google Shape;2398;p182"/>
          <p:cNvSpPr/>
          <p:nvPr/>
        </p:nvSpPr>
        <p:spPr>
          <a:xfrm>
            <a:off x="3422513" y="2270138"/>
            <a:ext cx="5022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182"/>
          <p:cNvSpPr txBox="1"/>
          <p:nvPr/>
        </p:nvSpPr>
        <p:spPr>
          <a:xfrm>
            <a:off x="3401361" y="2184338"/>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Ek C</a:t>
            </a:r>
            <a:endParaRPr sz="1000"/>
          </a:p>
        </p:txBody>
      </p:sp>
      <p:sp>
        <p:nvSpPr>
          <p:cNvPr id="2400" name="Google Shape;2400;p182"/>
          <p:cNvSpPr/>
          <p:nvPr/>
        </p:nvSpPr>
        <p:spPr>
          <a:xfrm>
            <a:off x="3924713" y="2270138"/>
            <a:ext cx="34164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182"/>
          <p:cNvSpPr txBox="1"/>
          <p:nvPr/>
        </p:nvSpPr>
        <p:spPr>
          <a:xfrm>
            <a:off x="3967120" y="2184338"/>
            <a:ext cx="33738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aksjhdflka813r83n09aw0923kjqk34jt2kjt3jhk2jh3tqkjw</a:t>
            </a:r>
            <a:endParaRPr sz="1000"/>
          </a:p>
        </p:txBody>
      </p:sp>
      <p:sp>
        <p:nvSpPr>
          <p:cNvPr id="2402" name="Google Shape;2402;p182"/>
          <p:cNvSpPr/>
          <p:nvPr/>
        </p:nvSpPr>
        <p:spPr>
          <a:xfrm>
            <a:off x="2325013" y="2270913"/>
            <a:ext cx="3915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182"/>
          <p:cNvSpPr/>
          <p:nvPr/>
        </p:nvSpPr>
        <p:spPr>
          <a:xfrm>
            <a:off x="2716513" y="2270913"/>
            <a:ext cx="3756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182"/>
          <p:cNvSpPr/>
          <p:nvPr/>
        </p:nvSpPr>
        <p:spPr>
          <a:xfrm>
            <a:off x="3094563" y="2270913"/>
            <a:ext cx="3228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182"/>
          <p:cNvSpPr txBox="1"/>
          <p:nvPr/>
        </p:nvSpPr>
        <p:spPr>
          <a:xfrm>
            <a:off x="2292706" y="2176613"/>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74</a:t>
            </a:r>
            <a:endParaRPr sz="1000"/>
          </a:p>
        </p:txBody>
      </p:sp>
      <p:sp>
        <p:nvSpPr>
          <p:cNvPr id="2406" name="Google Shape;2406;p182"/>
          <p:cNvSpPr txBox="1"/>
          <p:nvPr/>
        </p:nvSpPr>
        <p:spPr>
          <a:xfrm>
            <a:off x="2645418" y="2184013"/>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301</a:t>
            </a:r>
            <a:endParaRPr sz="1000"/>
          </a:p>
        </p:txBody>
      </p:sp>
      <p:sp>
        <p:nvSpPr>
          <p:cNvPr id="2407" name="Google Shape;2407;p182"/>
          <p:cNvSpPr txBox="1"/>
          <p:nvPr/>
        </p:nvSpPr>
        <p:spPr>
          <a:xfrm>
            <a:off x="3060212" y="2184013"/>
            <a:ext cx="3915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41</a:t>
            </a:r>
            <a:endParaRPr sz="1000"/>
          </a:p>
        </p:txBody>
      </p:sp>
      <p:sp>
        <p:nvSpPr>
          <p:cNvPr id="2408" name="Google Shape;2408;p182"/>
          <p:cNvSpPr/>
          <p:nvPr/>
        </p:nvSpPr>
        <p:spPr>
          <a:xfrm>
            <a:off x="2345193" y="2466663"/>
            <a:ext cx="50130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182"/>
          <p:cNvSpPr txBox="1"/>
          <p:nvPr/>
        </p:nvSpPr>
        <p:spPr>
          <a:xfrm>
            <a:off x="2345115" y="2380863"/>
            <a:ext cx="50130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374yiu3h4ot8h2no2iht2htp82hts98dfgoh2408h2048gh2084ghh2g0240gh24hg082h4g</a:t>
            </a:r>
            <a:endParaRPr sz="1000"/>
          </a:p>
        </p:txBody>
      </p:sp>
      <p:sp>
        <p:nvSpPr>
          <p:cNvPr id="2410" name="Google Shape;2410;p182"/>
          <p:cNvSpPr/>
          <p:nvPr/>
        </p:nvSpPr>
        <p:spPr>
          <a:xfrm>
            <a:off x="1842975" y="2466650"/>
            <a:ext cx="5022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182"/>
          <p:cNvSpPr txBox="1"/>
          <p:nvPr/>
        </p:nvSpPr>
        <p:spPr>
          <a:xfrm>
            <a:off x="1821823" y="2380850"/>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Ek B</a:t>
            </a:r>
            <a:endParaRPr sz="1000"/>
          </a:p>
        </p:txBody>
      </p:sp>
      <p:sp>
        <p:nvSpPr>
          <p:cNvPr id="2412" name="Google Shape;2412;p182"/>
          <p:cNvSpPr txBox="1"/>
          <p:nvPr/>
        </p:nvSpPr>
        <p:spPr>
          <a:xfrm>
            <a:off x="311700" y="2075330"/>
            <a:ext cx="1456800" cy="3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Alice creates Onion package</a:t>
            </a:r>
            <a:endParaRPr/>
          </a:p>
        </p:txBody>
      </p:sp>
      <p:sp>
        <p:nvSpPr>
          <p:cNvPr id="2413" name="Google Shape;2413;p182"/>
          <p:cNvSpPr txBox="1"/>
          <p:nvPr/>
        </p:nvSpPr>
        <p:spPr>
          <a:xfrm>
            <a:off x="1328850" y="3344525"/>
            <a:ext cx="9165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solidFill>
                  <a:schemeClr val="dk1"/>
                </a:solidFill>
              </a:rPr>
              <a:t>update_add_htlc</a:t>
            </a:r>
            <a:endParaRPr sz="700"/>
          </a:p>
        </p:txBody>
      </p:sp>
      <p:sp>
        <p:nvSpPr>
          <p:cNvPr id="2414" name="Google Shape;2414;p182"/>
          <p:cNvSpPr txBox="1"/>
          <p:nvPr/>
        </p:nvSpPr>
        <p:spPr>
          <a:xfrm>
            <a:off x="3702775" y="3602050"/>
            <a:ext cx="9165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solidFill>
                  <a:schemeClr val="dk1"/>
                </a:solidFill>
              </a:rPr>
              <a:t>update_add_htlc</a:t>
            </a:r>
            <a:endParaRPr sz="700"/>
          </a:p>
        </p:txBody>
      </p:sp>
      <p:sp>
        <p:nvSpPr>
          <p:cNvPr id="2415" name="Google Shape;2415;p182"/>
          <p:cNvSpPr txBox="1"/>
          <p:nvPr/>
        </p:nvSpPr>
        <p:spPr>
          <a:xfrm>
            <a:off x="5989550" y="3836475"/>
            <a:ext cx="9165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solidFill>
                  <a:schemeClr val="dk1"/>
                </a:solidFill>
              </a:rPr>
              <a:t>update_add_htlc</a:t>
            </a:r>
            <a:endParaRPr sz="700"/>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9" name="Shape 2419"/>
        <p:cNvGrpSpPr/>
        <p:nvPr/>
      </p:nvGrpSpPr>
      <p:grpSpPr>
        <a:xfrm>
          <a:off x="0" y="0"/>
          <a:ext cx="0" cy="0"/>
          <a:chOff x="0" y="0"/>
          <a:chExt cx="0" cy="0"/>
        </a:xfrm>
      </p:grpSpPr>
      <p:sp>
        <p:nvSpPr>
          <p:cNvPr id="2420" name="Google Shape;2420;p183"/>
          <p:cNvSpPr txBox="1"/>
          <p:nvPr>
            <p:ph type="title"/>
          </p:nvPr>
        </p:nvSpPr>
        <p:spPr>
          <a:xfrm>
            <a:off x="311700" y="45325"/>
            <a:ext cx="870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David checks the amount an releases the preimage</a:t>
            </a:r>
            <a:endParaRPr/>
          </a:p>
          <a:p>
            <a:pPr indent="0" lvl="0" marL="0" rtl="0" algn="l">
              <a:spcBef>
                <a:spcPts val="0"/>
              </a:spcBef>
              <a:spcAft>
                <a:spcPts val="0"/>
              </a:spcAft>
              <a:buNone/>
            </a:pPr>
            <a:r>
              <a:t/>
            </a:r>
            <a:endParaRPr/>
          </a:p>
        </p:txBody>
      </p:sp>
      <p:sp>
        <p:nvSpPr>
          <p:cNvPr id="2421" name="Google Shape;2421;p183"/>
          <p:cNvSpPr/>
          <p:nvPr/>
        </p:nvSpPr>
        <p:spPr>
          <a:xfrm>
            <a:off x="387900" y="1533925"/>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Alice</a:t>
            </a:r>
            <a:endParaRPr/>
          </a:p>
        </p:txBody>
      </p:sp>
      <p:sp>
        <p:nvSpPr>
          <p:cNvPr id="2422" name="Google Shape;2422;p183"/>
          <p:cNvSpPr/>
          <p:nvPr/>
        </p:nvSpPr>
        <p:spPr>
          <a:xfrm>
            <a:off x="2747488" y="1533925"/>
            <a:ext cx="6774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Bob</a:t>
            </a:r>
            <a:endParaRPr>
              <a:solidFill>
                <a:srgbClr val="FF0000"/>
              </a:solidFill>
            </a:endParaRPr>
          </a:p>
        </p:txBody>
      </p:sp>
      <p:sp>
        <p:nvSpPr>
          <p:cNvPr id="2423" name="Google Shape;2423;p183"/>
          <p:cNvSpPr/>
          <p:nvPr/>
        </p:nvSpPr>
        <p:spPr>
          <a:xfrm>
            <a:off x="5014700" y="1533925"/>
            <a:ext cx="8388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Charlie</a:t>
            </a:r>
            <a:endParaRPr/>
          </a:p>
        </p:txBody>
      </p:sp>
      <p:sp>
        <p:nvSpPr>
          <p:cNvPr id="2424" name="Google Shape;2424;p183"/>
          <p:cNvSpPr/>
          <p:nvPr/>
        </p:nvSpPr>
        <p:spPr>
          <a:xfrm>
            <a:off x="7415700" y="1533925"/>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David</a:t>
            </a:r>
            <a:endParaRPr/>
          </a:p>
        </p:txBody>
      </p:sp>
      <p:cxnSp>
        <p:nvCxnSpPr>
          <p:cNvPr id="2425" name="Google Shape;2425;p183"/>
          <p:cNvCxnSpPr/>
          <p:nvPr/>
        </p:nvCxnSpPr>
        <p:spPr>
          <a:xfrm flipH="1">
            <a:off x="906575" y="1021675"/>
            <a:ext cx="6845400" cy="6300"/>
          </a:xfrm>
          <a:prstGeom prst="straightConnector1">
            <a:avLst/>
          </a:prstGeom>
          <a:noFill/>
          <a:ln cap="flat" cmpd="sng" w="9525">
            <a:solidFill>
              <a:schemeClr val="dk2"/>
            </a:solidFill>
            <a:prstDash val="solid"/>
            <a:round/>
            <a:headEnd len="med" w="med" type="none"/>
            <a:tailEnd len="med" w="med" type="triangle"/>
          </a:ln>
        </p:spPr>
      </p:cxnSp>
      <p:sp>
        <p:nvSpPr>
          <p:cNvPr id="2426" name="Google Shape;2426;p183"/>
          <p:cNvSpPr/>
          <p:nvPr/>
        </p:nvSpPr>
        <p:spPr>
          <a:xfrm>
            <a:off x="1408725" y="3084400"/>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HTLC</a:t>
            </a:r>
            <a:endParaRPr/>
          </a:p>
        </p:txBody>
      </p:sp>
      <p:sp>
        <p:nvSpPr>
          <p:cNvPr id="2427" name="Google Shape;2427;p183"/>
          <p:cNvSpPr txBox="1"/>
          <p:nvPr/>
        </p:nvSpPr>
        <p:spPr>
          <a:xfrm>
            <a:off x="7687200" y="519325"/>
            <a:ext cx="14568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Payment Hash</a:t>
            </a:r>
            <a:endParaRPr/>
          </a:p>
          <a:p>
            <a:pPr indent="0" lvl="0" marL="0" rtl="0" algn="l">
              <a:spcBef>
                <a:spcPts val="0"/>
              </a:spcBef>
              <a:spcAft>
                <a:spcPts val="0"/>
              </a:spcAft>
              <a:buClr>
                <a:schemeClr val="dk1"/>
              </a:buClr>
              <a:buSzPts val="1100"/>
              <a:buFont typeface="Arial"/>
              <a:buNone/>
            </a:pPr>
            <a:r>
              <a:rPr lang="en">
                <a:solidFill>
                  <a:schemeClr val="dk1"/>
                </a:solidFill>
              </a:rPr>
              <a:t>R → H(R)</a:t>
            </a:r>
            <a:endParaRPr/>
          </a:p>
        </p:txBody>
      </p:sp>
      <p:sp>
        <p:nvSpPr>
          <p:cNvPr id="2428" name="Google Shape;2428;p183"/>
          <p:cNvSpPr txBox="1"/>
          <p:nvPr/>
        </p:nvSpPr>
        <p:spPr>
          <a:xfrm>
            <a:off x="3203750" y="669250"/>
            <a:ext cx="25176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Bolt 11 Invoice</a:t>
            </a:r>
            <a:endParaRPr/>
          </a:p>
        </p:txBody>
      </p:sp>
      <p:sp>
        <p:nvSpPr>
          <p:cNvPr id="2429" name="Google Shape;2429;p183"/>
          <p:cNvSpPr txBox="1"/>
          <p:nvPr/>
        </p:nvSpPr>
        <p:spPr>
          <a:xfrm>
            <a:off x="259200" y="669250"/>
            <a:ext cx="14568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H(R)</a:t>
            </a:r>
            <a:endParaRPr/>
          </a:p>
        </p:txBody>
      </p:sp>
      <p:cxnSp>
        <p:nvCxnSpPr>
          <p:cNvPr id="2430" name="Google Shape;2430;p183"/>
          <p:cNvCxnSpPr/>
          <p:nvPr/>
        </p:nvCxnSpPr>
        <p:spPr>
          <a:xfrm flipH="1">
            <a:off x="721500" y="2791100"/>
            <a:ext cx="37500" cy="2072100"/>
          </a:xfrm>
          <a:prstGeom prst="straightConnector1">
            <a:avLst/>
          </a:prstGeom>
          <a:noFill/>
          <a:ln cap="flat" cmpd="sng" w="9525">
            <a:solidFill>
              <a:schemeClr val="dk2"/>
            </a:solidFill>
            <a:prstDash val="solid"/>
            <a:round/>
            <a:headEnd len="med" w="med" type="none"/>
            <a:tailEnd len="med" w="med" type="none"/>
          </a:ln>
        </p:spPr>
      </p:cxnSp>
      <p:cxnSp>
        <p:nvCxnSpPr>
          <p:cNvPr id="2431" name="Google Shape;2431;p183"/>
          <p:cNvCxnSpPr/>
          <p:nvPr/>
        </p:nvCxnSpPr>
        <p:spPr>
          <a:xfrm flipH="1">
            <a:off x="3058588" y="2791100"/>
            <a:ext cx="27600" cy="2064000"/>
          </a:xfrm>
          <a:prstGeom prst="straightConnector1">
            <a:avLst/>
          </a:prstGeom>
          <a:noFill/>
          <a:ln cap="flat" cmpd="sng" w="9525">
            <a:solidFill>
              <a:schemeClr val="dk2"/>
            </a:solidFill>
            <a:prstDash val="solid"/>
            <a:round/>
            <a:headEnd len="med" w="med" type="none"/>
            <a:tailEnd len="med" w="med" type="none"/>
          </a:ln>
        </p:spPr>
      </p:cxnSp>
      <p:cxnSp>
        <p:nvCxnSpPr>
          <p:cNvPr id="2432" name="Google Shape;2432;p183"/>
          <p:cNvCxnSpPr/>
          <p:nvPr/>
        </p:nvCxnSpPr>
        <p:spPr>
          <a:xfrm flipH="1">
            <a:off x="5406500" y="2791100"/>
            <a:ext cx="27600" cy="2064000"/>
          </a:xfrm>
          <a:prstGeom prst="straightConnector1">
            <a:avLst/>
          </a:prstGeom>
          <a:noFill/>
          <a:ln cap="flat" cmpd="sng" w="9525">
            <a:solidFill>
              <a:schemeClr val="dk2"/>
            </a:solidFill>
            <a:prstDash val="solid"/>
            <a:round/>
            <a:headEnd len="med" w="med" type="none"/>
            <a:tailEnd len="med" w="med" type="none"/>
          </a:ln>
        </p:spPr>
      </p:cxnSp>
      <p:cxnSp>
        <p:nvCxnSpPr>
          <p:cNvPr id="2433" name="Google Shape;2433;p183"/>
          <p:cNvCxnSpPr/>
          <p:nvPr/>
        </p:nvCxnSpPr>
        <p:spPr>
          <a:xfrm flipH="1">
            <a:off x="7775100" y="2791100"/>
            <a:ext cx="11700" cy="2067900"/>
          </a:xfrm>
          <a:prstGeom prst="straightConnector1">
            <a:avLst/>
          </a:prstGeom>
          <a:noFill/>
          <a:ln cap="flat" cmpd="sng" w="9525">
            <a:solidFill>
              <a:schemeClr val="dk2"/>
            </a:solidFill>
            <a:prstDash val="solid"/>
            <a:round/>
            <a:headEnd len="med" w="med" type="none"/>
            <a:tailEnd len="med" w="med" type="none"/>
          </a:ln>
        </p:spPr>
      </p:cxnSp>
      <p:cxnSp>
        <p:nvCxnSpPr>
          <p:cNvPr id="2434" name="Google Shape;2434;p183"/>
          <p:cNvCxnSpPr>
            <a:stCxn id="2421" idx="3"/>
            <a:endCxn id="2422" idx="1"/>
          </p:cNvCxnSpPr>
          <p:nvPr/>
        </p:nvCxnSpPr>
        <p:spPr>
          <a:xfrm>
            <a:off x="1130100" y="1684525"/>
            <a:ext cx="1617300" cy="0"/>
          </a:xfrm>
          <a:prstGeom prst="straightConnector1">
            <a:avLst/>
          </a:prstGeom>
          <a:noFill/>
          <a:ln cap="flat" cmpd="sng" w="9525">
            <a:solidFill>
              <a:schemeClr val="dk2"/>
            </a:solidFill>
            <a:prstDash val="solid"/>
            <a:round/>
            <a:headEnd len="med" w="med" type="none"/>
            <a:tailEnd len="med" w="med" type="none"/>
          </a:ln>
        </p:spPr>
      </p:cxnSp>
      <p:cxnSp>
        <p:nvCxnSpPr>
          <p:cNvPr id="2435" name="Google Shape;2435;p183"/>
          <p:cNvCxnSpPr>
            <a:stCxn id="2422" idx="3"/>
            <a:endCxn id="2423" idx="1"/>
          </p:cNvCxnSpPr>
          <p:nvPr/>
        </p:nvCxnSpPr>
        <p:spPr>
          <a:xfrm>
            <a:off x="3424888" y="1684525"/>
            <a:ext cx="1589700" cy="0"/>
          </a:xfrm>
          <a:prstGeom prst="straightConnector1">
            <a:avLst/>
          </a:prstGeom>
          <a:noFill/>
          <a:ln cap="flat" cmpd="sng" w="9525">
            <a:solidFill>
              <a:schemeClr val="dk2"/>
            </a:solidFill>
            <a:prstDash val="solid"/>
            <a:round/>
            <a:headEnd len="med" w="med" type="none"/>
            <a:tailEnd len="med" w="med" type="none"/>
          </a:ln>
        </p:spPr>
      </p:cxnSp>
      <p:cxnSp>
        <p:nvCxnSpPr>
          <p:cNvPr id="2436" name="Google Shape;2436;p183"/>
          <p:cNvCxnSpPr>
            <a:stCxn id="2423" idx="3"/>
            <a:endCxn id="2424" idx="1"/>
          </p:cNvCxnSpPr>
          <p:nvPr/>
        </p:nvCxnSpPr>
        <p:spPr>
          <a:xfrm>
            <a:off x="5853500" y="1684525"/>
            <a:ext cx="1562100" cy="0"/>
          </a:xfrm>
          <a:prstGeom prst="straightConnector1">
            <a:avLst/>
          </a:prstGeom>
          <a:noFill/>
          <a:ln cap="flat" cmpd="sng" w="9525">
            <a:solidFill>
              <a:schemeClr val="dk2"/>
            </a:solidFill>
            <a:prstDash val="solid"/>
            <a:round/>
            <a:headEnd len="med" w="med" type="none"/>
            <a:tailEnd len="med" w="med" type="none"/>
          </a:ln>
        </p:spPr>
      </p:cxnSp>
      <p:cxnSp>
        <p:nvCxnSpPr>
          <p:cNvPr id="2437" name="Google Shape;2437;p183"/>
          <p:cNvCxnSpPr>
            <a:stCxn id="2426" idx="1"/>
          </p:cNvCxnSpPr>
          <p:nvPr/>
        </p:nvCxnSpPr>
        <p:spPr>
          <a:xfrm rot="10800000">
            <a:off x="766125" y="3233800"/>
            <a:ext cx="642600" cy="1200"/>
          </a:xfrm>
          <a:prstGeom prst="straightConnector1">
            <a:avLst/>
          </a:prstGeom>
          <a:noFill/>
          <a:ln cap="flat" cmpd="sng" w="9525">
            <a:solidFill>
              <a:schemeClr val="dk2"/>
            </a:solidFill>
            <a:prstDash val="solid"/>
            <a:round/>
            <a:headEnd len="med" w="med" type="none"/>
            <a:tailEnd len="med" w="med" type="none"/>
          </a:ln>
        </p:spPr>
      </p:cxnSp>
      <p:cxnSp>
        <p:nvCxnSpPr>
          <p:cNvPr id="2438" name="Google Shape;2438;p183"/>
          <p:cNvCxnSpPr>
            <a:stCxn id="2426" idx="3"/>
          </p:cNvCxnSpPr>
          <p:nvPr/>
        </p:nvCxnSpPr>
        <p:spPr>
          <a:xfrm flipH="1" rot="10800000">
            <a:off x="2150925" y="3227500"/>
            <a:ext cx="939600" cy="7500"/>
          </a:xfrm>
          <a:prstGeom prst="straightConnector1">
            <a:avLst/>
          </a:prstGeom>
          <a:noFill/>
          <a:ln cap="flat" cmpd="sng" w="9525">
            <a:solidFill>
              <a:schemeClr val="dk2"/>
            </a:solidFill>
            <a:prstDash val="solid"/>
            <a:round/>
            <a:headEnd len="med" w="med" type="none"/>
            <a:tailEnd len="med" w="med" type="triangle"/>
          </a:ln>
        </p:spPr>
      </p:cxnSp>
      <p:sp>
        <p:nvSpPr>
          <p:cNvPr id="2439" name="Google Shape;2439;p183"/>
          <p:cNvSpPr/>
          <p:nvPr/>
        </p:nvSpPr>
        <p:spPr>
          <a:xfrm>
            <a:off x="3728800" y="3348275"/>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HTLC</a:t>
            </a:r>
            <a:endParaRPr/>
          </a:p>
        </p:txBody>
      </p:sp>
      <p:cxnSp>
        <p:nvCxnSpPr>
          <p:cNvPr id="2440" name="Google Shape;2440;p183"/>
          <p:cNvCxnSpPr>
            <a:stCxn id="2439" idx="1"/>
          </p:cNvCxnSpPr>
          <p:nvPr/>
        </p:nvCxnSpPr>
        <p:spPr>
          <a:xfrm rot="10800000">
            <a:off x="3086200" y="3497675"/>
            <a:ext cx="642600" cy="1200"/>
          </a:xfrm>
          <a:prstGeom prst="straightConnector1">
            <a:avLst/>
          </a:prstGeom>
          <a:noFill/>
          <a:ln cap="flat" cmpd="sng" w="9525">
            <a:solidFill>
              <a:schemeClr val="dk2"/>
            </a:solidFill>
            <a:prstDash val="solid"/>
            <a:round/>
            <a:headEnd len="med" w="med" type="none"/>
            <a:tailEnd len="med" w="med" type="none"/>
          </a:ln>
        </p:spPr>
      </p:cxnSp>
      <p:cxnSp>
        <p:nvCxnSpPr>
          <p:cNvPr id="2441" name="Google Shape;2441;p183"/>
          <p:cNvCxnSpPr>
            <a:stCxn id="2439" idx="3"/>
          </p:cNvCxnSpPr>
          <p:nvPr/>
        </p:nvCxnSpPr>
        <p:spPr>
          <a:xfrm flipH="1" rot="10800000">
            <a:off x="4471000" y="3491375"/>
            <a:ext cx="939600" cy="7500"/>
          </a:xfrm>
          <a:prstGeom prst="straightConnector1">
            <a:avLst/>
          </a:prstGeom>
          <a:noFill/>
          <a:ln cap="flat" cmpd="sng" w="9525">
            <a:solidFill>
              <a:schemeClr val="dk2"/>
            </a:solidFill>
            <a:prstDash val="solid"/>
            <a:round/>
            <a:headEnd len="med" w="med" type="none"/>
            <a:tailEnd len="med" w="med" type="triangle"/>
          </a:ln>
        </p:spPr>
      </p:cxnSp>
      <p:sp>
        <p:nvSpPr>
          <p:cNvPr id="2442" name="Google Shape;2442;p183"/>
          <p:cNvSpPr/>
          <p:nvPr/>
        </p:nvSpPr>
        <p:spPr>
          <a:xfrm>
            <a:off x="6076700" y="3602050"/>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HTLC</a:t>
            </a:r>
            <a:endParaRPr/>
          </a:p>
        </p:txBody>
      </p:sp>
      <p:cxnSp>
        <p:nvCxnSpPr>
          <p:cNvPr id="2443" name="Google Shape;2443;p183"/>
          <p:cNvCxnSpPr>
            <a:stCxn id="2442" idx="1"/>
          </p:cNvCxnSpPr>
          <p:nvPr/>
        </p:nvCxnSpPr>
        <p:spPr>
          <a:xfrm rot="10800000">
            <a:off x="5434100" y="3751450"/>
            <a:ext cx="642600" cy="1200"/>
          </a:xfrm>
          <a:prstGeom prst="straightConnector1">
            <a:avLst/>
          </a:prstGeom>
          <a:noFill/>
          <a:ln cap="flat" cmpd="sng" w="9525">
            <a:solidFill>
              <a:schemeClr val="dk2"/>
            </a:solidFill>
            <a:prstDash val="solid"/>
            <a:round/>
            <a:headEnd len="med" w="med" type="none"/>
            <a:tailEnd len="med" w="med" type="none"/>
          </a:ln>
        </p:spPr>
      </p:cxnSp>
      <p:cxnSp>
        <p:nvCxnSpPr>
          <p:cNvPr id="2444" name="Google Shape;2444;p183"/>
          <p:cNvCxnSpPr>
            <a:stCxn id="2442" idx="3"/>
          </p:cNvCxnSpPr>
          <p:nvPr/>
        </p:nvCxnSpPr>
        <p:spPr>
          <a:xfrm flipH="1" rot="10800000">
            <a:off x="6818900" y="3745150"/>
            <a:ext cx="939600" cy="7500"/>
          </a:xfrm>
          <a:prstGeom prst="straightConnector1">
            <a:avLst/>
          </a:prstGeom>
          <a:noFill/>
          <a:ln cap="flat" cmpd="sng" w="9525">
            <a:solidFill>
              <a:schemeClr val="dk2"/>
            </a:solidFill>
            <a:prstDash val="solid"/>
            <a:round/>
            <a:headEnd len="med" w="med" type="none"/>
            <a:tailEnd len="med" w="med" type="triangle"/>
          </a:ln>
        </p:spPr>
      </p:cxnSp>
      <p:cxnSp>
        <p:nvCxnSpPr>
          <p:cNvPr id="2445" name="Google Shape;2445;p183"/>
          <p:cNvCxnSpPr/>
          <p:nvPr/>
        </p:nvCxnSpPr>
        <p:spPr>
          <a:xfrm flipH="1">
            <a:off x="5427775" y="4412225"/>
            <a:ext cx="2362500" cy="6300"/>
          </a:xfrm>
          <a:prstGeom prst="straightConnector1">
            <a:avLst/>
          </a:prstGeom>
          <a:noFill/>
          <a:ln cap="flat" cmpd="sng" w="9525">
            <a:solidFill>
              <a:schemeClr val="dk2"/>
            </a:solidFill>
            <a:prstDash val="solid"/>
            <a:round/>
            <a:headEnd len="med" w="med" type="none"/>
            <a:tailEnd len="med" w="med" type="triangle"/>
          </a:ln>
        </p:spPr>
      </p:cxnSp>
      <p:sp>
        <p:nvSpPr>
          <p:cNvPr id="2446" name="Google Shape;2446;p183"/>
          <p:cNvSpPr txBox="1"/>
          <p:nvPr/>
        </p:nvSpPr>
        <p:spPr>
          <a:xfrm>
            <a:off x="5639925" y="4064975"/>
            <a:ext cx="2859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a:t>
            </a:r>
            <a:endParaRPr/>
          </a:p>
        </p:txBody>
      </p:sp>
      <p:sp>
        <p:nvSpPr>
          <p:cNvPr id="2447" name="Google Shape;2447;p183"/>
          <p:cNvSpPr/>
          <p:nvPr/>
        </p:nvSpPr>
        <p:spPr>
          <a:xfrm>
            <a:off x="369150" y="1137650"/>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Alice</a:t>
            </a:r>
            <a:endParaRPr/>
          </a:p>
        </p:txBody>
      </p:sp>
      <p:sp>
        <p:nvSpPr>
          <p:cNvPr id="2448" name="Google Shape;2448;p183"/>
          <p:cNvSpPr/>
          <p:nvPr/>
        </p:nvSpPr>
        <p:spPr>
          <a:xfrm>
            <a:off x="7415700" y="1137650"/>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David</a:t>
            </a:r>
            <a:endParaRPr/>
          </a:p>
        </p:txBody>
      </p:sp>
      <p:sp>
        <p:nvSpPr>
          <p:cNvPr id="2449" name="Google Shape;2449;p183"/>
          <p:cNvSpPr txBox="1"/>
          <p:nvPr/>
        </p:nvSpPr>
        <p:spPr>
          <a:xfrm>
            <a:off x="2245350" y="1126825"/>
            <a:ext cx="4842600" cy="2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Find a path (for example via Bob and Charlie)</a:t>
            </a:r>
            <a:endParaRPr/>
          </a:p>
        </p:txBody>
      </p:sp>
      <p:sp>
        <p:nvSpPr>
          <p:cNvPr id="2450" name="Google Shape;2450;p183"/>
          <p:cNvSpPr/>
          <p:nvPr/>
        </p:nvSpPr>
        <p:spPr>
          <a:xfrm>
            <a:off x="5593275" y="1886562"/>
            <a:ext cx="5868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183"/>
          <p:cNvSpPr/>
          <p:nvPr/>
        </p:nvSpPr>
        <p:spPr>
          <a:xfrm>
            <a:off x="6180200" y="1886562"/>
            <a:ext cx="5868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183"/>
          <p:cNvSpPr/>
          <p:nvPr/>
        </p:nvSpPr>
        <p:spPr>
          <a:xfrm>
            <a:off x="6767125" y="1886562"/>
            <a:ext cx="5868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183"/>
          <p:cNvSpPr txBox="1"/>
          <p:nvPr/>
        </p:nvSpPr>
        <p:spPr>
          <a:xfrm>
            <a:off x="5635643" y="1800750"/>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0</a:t>
            </a:r>
            <a:endParaRPr sz="1000"/>
          </a:p>
        </p:txBody>
      </p:sp>
      <p:sp>
        <p:nvSpPr>
          <p:cNvPr id="2454" name="Google Shape;2454;p183"/>
          <p:cNvSpPr txBox="1"/>
          <p:nvPr/>
        </p:nvSpPr>
        <p:spPr>
          <a:xfrm>
            <a:off x="6222568" y="1800750"/>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300</a:t>
            </a:r>
            <a:endParaRPr sz="1000"/>
          </a:p>
        </p:txBody>
      </p:sp>
      <p:sp>
        <p:nvSpPr>
          <p:cNvPr id="2455" name="Google Shape;2455;p183"/>
          <p:cNvSpPr txBox="1"/>
          <p:nvPr/>
        </p:nvSpPr>
        <p:spPr>
          <a:xfrm>
            <a:off x="6809493" y="1800750"/>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9</a:t>
            </a:r>
            <a:endParaRPr sz="1000"/>
          </a:p>
        </p:txBody>
      </p:sp>
      <p:sp>
        <p:nvSpPr>
          <p:cNvPr id="2456" name="Google Shape;2456;p183"/>
          <p:cNvSpPr/>
          <p:nvPr/>
        </p:nvSpPr>
        <p:spPr>
          <a:xfrm>
            <a:off x="5593250" y="2069675"/>
            <a:ext cx="17607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183"/>
          <p:cNvSpPr txBox="1"/>
          <p:nvPr/>
        </p:nvSpPr>
        <p:spPr>
          <a:xfrm>
            <a:off x="5635642" y="1983875"/>
            <a:ext cx="17184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u3h4kj23048yerg2j3r</a:t>
            </a:r>
            <a:endParaRPr sz="1000"/>
          </a:p>
        </p:txBody>
      </p:sp>
      <p:sp>
        <p:nvSpPr>
          <p:cNvPr id="2458" name="Google Shape;2458;p183"/>
          <p:cNvSpPr/>
          <p:nvPr/>
        </p:nvSpPr>
        <p:spPr>
          <a:xfrm>
            <a:off x="5102975" y="2069675"/>
            <a:ext cx="5022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183"/>
          <p:cNvSpPr txBox="1"/>
          <p:nvPr/>
        </p:nvSpPr>
        <p:spPr>
          <a:xfrm>
            <a:off x="5081823" y="1983875"/>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Ek D</a:t>
            </a:r>
            <a:endParaRPr sz="1000"/>
          </a:p>
        </p:txBody>
      </p:sp>
      <p:sp>
        <p:nvSpPr>
          <p:cNvPr id="2460" name="Google Shape;2460;p183"/>
          <p:cNvSpPr/>
          <p:nvPr/>
        </p:nvSpPr>
        <p:spPr>
          <a:xfrm>
            <a:off x="4010700" y="2070775"/>
            <a:ext cx="3915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183"/>
          <p:cNvSpPr/>
          <p:nvPr/>
        </p:nvSpPr>
        <p:spPr>
          <a:xfrm>
            <a:off x="4402200" y="2070775"/>
            <a:ext cx="3756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183"/>
          <p:cNvSpPr/>
          <p:nvPr/>
        </p:nvSpPr>
        <p:spPr>
          <a:xfrm>
            <a:off x="4780250" y="2070775"/>
            <a:ext cx="3228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183"/>
          <p:cNvSpPr txBox="1"/>
          <p:nvPr/>
        </p:nvSpPr>
        <p:spPr>
          <a:xfrm>
            <a:off x="3978393" y="1976475"/>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452</a:t>
            </a:r>
            <a:endParaRPr sz="1000"/>
          </a:p>
        </p:txBody>
      </p:sp>
      <p:sp>
        <p:nvSpPr>
          <p:cNvPr id="2464" name="Google Shape;2464;p183"/>
          <p:cNvSpPr txBox="1"/>
          <p:nvPr/>
        </p:nvSpPr>
        <p:spPr>
          <a:xfrm>
            <a:off x="4331106" y="1983875"/>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300</a:t>
            </a:r>
            <a:endParaRPr sz="1000"/>
          </a:p>
        </p:txBody>
      </p:sp>
      <p:sp>
        <p:nvSpPr>
          <p:cNvPr id="2465" name="Google Shape;2465;p183"/>
          <p:cNvSpPr txBox="1"/>
          <p:nvPr/>
        </p:nvSpPr>
        <p:spPr>
          <a:xfrm>
            <a:off x="4745900" y="1983875"/>
            <a:ext cx="3915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18</a:t>
            </a:r>
            <a:endParaRPr sz="1000"/>
          </a:p>
        </p:txBody>
      </p:sp>
      <p:sp>
        <p:nvSpPr>
          <p:cNvPr id="2466" name="Google Shape;2466;p183"/>
          <p:cNvSpPr/>
          <p:nvPr/>
        </p:nvSpPr>
        <p:spPr>
          <a:xfrm>
            <a:off x="3422513" y="2270138"/>
            <a:ext cx="5022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183"/>
          <p:cNvSpPr txBox="1"/>
          <p:nvPr/>
        </p:nvSpPr>
        <p:spPr>
          <a:xfrm>
            <a:off x="3401361" y="2184338"/>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Ek C</a:t>
            </a:r>
            <a:endParaRPr sz="1000"/>
          </a:p>
        </p:txBody>
      </p:sp>
      <p:sp>
        <p:nvSpPr>
          <p:cNvPr id="2468" name="Google Shape;2468;p183"/>
          <p:cNvSpPr/>
          <p:nvPr/>
        </p:nvSpPr>
        <p:spPr>
          <a:xfrm>
            <a:off x="3924713" y="2270138"/>
            <a:ext cx="34164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183"/>
          <p:cNvSpPr txBox="1"/>
          <p:nvPr/>
        </p:nvSpPr>
        <p:spPr>
          <a:xfrm>
            <a:off x="3967120" y="2184338"/>
            <a:ext cx="33738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aksjhdflka813r83n09aw0923kjqk34jt2kjt3jhk2jh3tqkjw</a:t>
            </a:r>
            <a:endParaRPr sz="1000"/>
          </a:p>
        </p:txBody>
      </p:sp>
      <p:sp>
        <p:nvSpPr>
          <p:cNvPr id="2470" name="Google Shape;2470;p183"/>
          <p:cNvSpPr/>
          <p:nvPr/>
        </p:nvSpPr>
        <p:spPr>
          <a:xfrm>
            <a:off x="2325013" y="2270913"/>
            <a:ext cx="3915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183"/>
          <p:cNvSpPr/>
          <p:nvPr/>
        </p:nvSpPr>
        <p:spPr>
          <a:xfrm>
            <a:off x="2716513" y="2270913"/>
            <a:ext cx="3756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183"/>
          <p:cNvSpPr/>
          <p:nvPr/>
        </p:nvSpPr>
        <p:spPr>
          <a:xfrm>
            <a:off x="3094563" y="2270913"/>
            <a:ext cx="3228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183"/>
          <p:cNvSpPr txBox="1"/>
          <p:nvPr/>
        </p:nvSpPr>
        <p:spPr>
          <a:xfrm>
            <a:off x="2292706" y="2176613"/>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74</a:t>
            </a:r>
            <a:endParaRPr sz="1000"/>
          </a:p>
        </p:txBody>
      </p:sp>
      <p:sp>
        <p:nvSpPr>
          <p:cNvPr id="2474" name="Google Shape;2474;p183"/>
          <p:cNvSpPr txBox="1"/>
          <p:nvPr/>
        </p:nvSpPr>
        <p:spPr>
          <a:xfrm>
            <a:off x="2645418" y="2184013"/>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301</a:t>
            </a:r>
            <a:endParaRPr sz="1000"/>
          </a:p>
        </p:txBody>
      </p:sp>
      <p:sp>
        <p:nvSpPr>
          <p:cNvPr id="2475" name="Google Shape;2475;p183"/>
          <p:cNvSpPr txBox="1"/>
          <p:nvPr/>
        </p:nvSpPr>
        <p:spPr>
          <a:xfrm>
            <a:off x="3060212" y="2184013"/>
            <a:ext cx="3915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41</a:t>
            </a:r>
            <a:endParaRPr sz="1000"/>
          </a:p>
        </p:txBody>
      </p:sp>
      <p:sp>
        <p:nvSpPr>
          <p:cNvPr id="2476" name="Google Shape;2476;p183"/>
          <p:cNvSpPr/>
          <p:nvPr/>
        </p:nvSpPr>
        <p:spPr>
          <a:xfrm>
            <a:off x="2345193" y="2466663"/>
            <a:ext cx="50130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183"/>
          <p:cNvSpPr txBox="1"/>
          <p:nvPr/>
        </p:nvSpPr>
        <p:spPr>
          <a:xfrm>
            <a:off x="2345115" y="2380863"/>
            <a:ext cx="50130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374yiu3h4ot8h2no2iht2htp82hts98dfgoh2408h2048gh2084ghh2g0240gh24hg082h4g</a:t>
            </a:r>
            <a:endParaRPr sz="1000"/>
          </a:p>
        </p:txBody>
      </p:sp>
      <p:sp>
        <p:nvSpPr>
          <p:cNvPr id="2478" name="Google Shape;2478;p183"/>
          <p:cNvSpPr/>
          <p:nvPr/>
        </p:nvSpPr>
        <p:spPr>
          <a:xfrm>
            <a:off x="1842975" y="2466650"/>
            <a:ext cx="5022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183"/>
          <p:cNvSpPr txBox="1"/>
          <p:nvPr/>
        </p:nvSpPr>
        <p:spPr>
          <a:xfrm>
            <a:off x="1821823" y="2380850"/>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Ek B</a:t>
            </a:r>
            <a:endParaRPr sz="1000"/>
          </a:p>
        </p:txBody>
      </p:sp>
      <p:sp>
        <p:nvSpPr>
          <p:cNvPr id="2480" name="Google Shape;2480;p183"/>
          <p:cNvSpPr txBox="1"/>
          <p:nvPr/>
        </p:nvSpPr>
        <p:spPr>
          <a:xfrm>
            <a:off x="311700" y="2075330"/>
            <a:ext cx="1456800" cy="3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Alice creates Onion package</a:t>
            </a:r>
            <a:endParaRPr/>
          </a:p>
        </p:txBody>
      </p:sp>
      <p:sp>
        <p:nvSpPr>
          <p:cNvPr id="2481" name="Google Shape;2481;p183"/>
          <p:cNvSpPr txBox="1"/>
          <p:nvPr/>
        </p:nvSpPr>
        <p:spPr>
          <a:xfrm>
            <a:off x="1328850" y="3344525"/>
            <a:ext cx="9165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solidFill>
                  <a:schemeClr val="dk1"/>
                </a:solidFill>
              </a:rPr>
              <a:t>update_add_htlc</a:t>
            </a:r>
            <a:endParaRPr sz="700"/>
          </a:p>
        </p:txBody>
      </p:sp>
      <p:sp>
        <p:nvSpPr>
          <p:cNvPr id="2482" name="Google Shape;2482;p183"/>
          <p:cNvSpPr txBox="1"/>
          <p:nvPr/>
        </p:nvSpPr>
        <p:spPr>
          <a:xfrm>
            <a:off x="3702775" y="3602050"/>
            <a:ext cx="9165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solidFill>
                  <a:schemeClr val="dk1"/>
                </a:solidFill>
              </a:rPr>
              <a:t>update_add_htlc</a:t>
            </a:r>
            <a:endParaRPr sz="700"/>
          </a:p>
        </p:txBody>
      </p:sp>
      <p:sp>
        <p:nvSpPr>
          <p:cNvPr id="2483" name="Google Shape;2483;p183"/>
          <p:cNvSpPr txBox="1"/>
          <p:nvPr/>
        </p:nvSpPr>
        <p:spPr>
          <a:xfrm>
            <a:off x="5989550" y="3836475"/>
            <a:ext cx="9165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solidFill>
                  <a:schemeClr val="dk1"/>
                </a:solidFill>
              </a:rPr>
              <a:t>update_add_htlc</a:t>
            </a:r>
            <a:endParaRPr sz="700"/>
          </a:p>
        </p:txBody>
      </p:sp>
      <p:sp>
        <p:nvSpPr>
          <p:cNvPr id="2484" name="Google Shape;2484;p183"/>
          <p:cNvSpPr txBox="1"/>
          <p:nvPr/>
        </p:nvSpPr>
        <p:spPr>
          <a:xfrm>
            <a:off x="5950350" y="4345925"/>
            <a:ext cx="13041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solidFill>
                  <a:schemeClr val="dk1"/>
                </a:solidFill>
              </a:rPr>
              <a:t>update_fullfil_htlc</a:t>
            </a:r>
            <a:endParaRPr sz="7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0"/>
          <p:cNvSpPr txBox="1"/>
          <p:nvPr/>
        </p:nvSpPr>
        <p:spPr>
          <a:xfrm>
            <a:off x="180750" y="-1164700"/>
            <a:ext cx="1470300" cy="21363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Funding Transaction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69" name="Google Shape;269;p40"/>
          <p:cNvSpPr txBox="1"/>
          <p:nvPr/>
        </p:nvSpPr>
        <p:spPr>
          <a:xfrm>
            <a:off x="180750" y="1373075"/>
            <a:ext cx="2674200" cy="21363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Funding Transaction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70" name="Google Shape;270;p40"/>
          <p:cNvSpPr txBox="1"/>
          <p:nvPr/>
        </p:nvSpPr>
        <p:spPr>
          <a:xfrm>
            <a:off x="293100" y="1811275"/>
            <a:ext cx="2478600" cy="492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Input (100 mBTC)</a:t>
            </a:r>
            <a:endParaRPr/>
          </a:p>
        </p:txBody>
      </p:sp>
      <p:sp>
        <p:nvSpPr>
          <p:cNvPr id="271" name="Google Shape;271;p40"/>
          <p:cNvSpPr txBox="1"/>
          <p:nvPr/>
        </p:nvSpPr>
        <p:spPr>
          <a:xfrm>
            <a:off x="293100" y="2577175"/>
            <a:ext cx="1761000" cy="7788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0</a:t>
            </a:r>
            <a:endParaRPr/>
          </a:p>
          <a:p>
            <a:pPr indent="0" lvl="0" marL="0" rtl="0" algn="l">
              <a:spcBef>
                <a:spcPts val="0"/>
              </a:spcBef>
              <a:spcAft>
                <a:spcPts val="0"/>
              </a:spcAft>
              <a:buNone/>
            </a:pPr>
            <a:r>
              <a:rPr lang="en"/>
              <a:t>(100 mBTC)</a:t>
            </a:r>
            <a:endParaRPr/>
          </a:p>
          <a:p>
            <a:pPr indent="0" lvl="0" marL="0" rtl="0" algn="l">
              <a:spcBef>
                <a:spcPts val="0"/>
              </a:spcBef>
              <a:spcAft>
                <a:spcPts val="0"/>
              </a:spcAft>
              <a:buNone/>
            </a:pPr>
            <a:r>
              <a:rPr lang="en"/>
              <a:t>Alice's &amp; Bob's Key</a:t>
            </a:r>
            <a:endParaRPr/>
          </a:p>
        </p:txBody>
      </p:sp>
      <p:sp>
        <p:nvSpPr>
          <p:cNvPr id="272" name="Google Shape;272;p40"/>
          <p:cNvSpPr/>
          <p:nvPr/>
        </p:nvSpPr>
        <p:spPr>
          <a:xfrm>
            <a:off x="405825" y="933200"/>
            <a:ext cx="503950" cy="867130"/>
          </a:xfrm>
          <a:custGeom>
            <a:rect b="b" l="l" r="r" t="t"/>
            <a:pathLst>
              <a:path extrusionOk="0" h="24102" w="20158">
                <a:moveTo>
                  <a:pt x="20158" y="24102"/>
                </a:moveTo>
                <a:cubicBezTo>
                  <a:pt x="13977" y="20625"/>
                  <a:pt x="7208" y="17720"/>
                  <a:pt x="2191" y="12708"/>
                </a:cubicBezTo>
                <a:cubicBezTo>
                  <a:pt x="-850" y="9670"/>
                  <a:pt x="1043" y="4170"/>
                  <a:pt x="0" y="0"/>
                </a:cubicBezTo>
              </a:path>
            </a:pathLst>
          </a:custGeom>
          <a:noFill/>
          <a:ln cap="flat" cmpd="sng" w="9525">
            <a:solidFill>
              <a:schemeClr val="dk2"/>
            </a:solidFill>
            <a:prstDash val="dot"/>
            <a:round/>
            <a:headEnd len="med" w="med" type="none"/>
            <a:tailEnd len="med" w="med" type="none"/>
          </a:ln>
        </p:spPr>
      </p:sp>
      <p:sp>
        <p:nvSpPr>
          <p:cNvPr id="273" name="Google Shape;273;p40"/>
          <p:cNvSpPr/>
          <p:nvPr/>
        </p:nvSpPr>
        <p:spPr>
          <a:xfrm>
            <a:off x="734000" y="2304250"/>
            <a:ext cx="514900" cy="268425"/>
          </a:xfrm>
          <a:custGeom>
            <a:rect b="b" l="l" r="r" t="t"/>
            <a:pathLst>
              <a:path extrusionOk="0" h="10737" w="20596">
                <a:moveTo>
                  <a:pt x="20596" y="0"/>
                </a:moveTo>
                <a:cubicBezTo>
                  <a:pt x="17135" y="6925"/>
                  <a:pt x="7510" y="8853"/>
                  <a:pt x="0" y="10737"/>
                </a:cubicBezTo>
              </a:path>
            </a:pathLst>
          </a:custGeom>
          <a:noFill/>
          <a:ln cap="flat" cmpd="sng" w="9525">
            <a:solidFill>
              <a:schemeClr val="dk2"/>
            </a:solidFill>
            <a:prstDash val="solid"/>
            <a:round/>
            <a:headEnd len="med" w="med" type="none"/>
            <a:tailEnd len="med" w="med" type="none"/>
          </a:ln>
        </p:spPr>
      </p:sp>
      <p:sp>
        <p:nvSpPr>
          <p:cNvPr id="274" name="Google Shape;274;p40"/>
          <p:cNvSpPr txBox="1"/>
          <p:nvPr/>
        </p:nvSpPr>
        <p:spPr>
          <a:xfrm>
            <a:off x="293100" y="127700"/>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x</a:t>
            </a:r>
            <a:endParaRPr/>
          </a:p>
          <a:p>
            <a:pPr indent="0" lvl="0" marL="0" rtl="0" algn="l">
              <a:spcBef>
                <a:spcPts val="0"/>
              </a:spcBef>
              <a:spcAft>
                <a:spcPts val="0"/>
              </a:spcAft>
              <a:buNone/>
            </a:pPr>
            <a:r>
              <a:rPr lang="en"/>
              <a:t>(100 mBTC)</a:t>
            </a:r>
            <a:endParaRPr/>
          </a:p>
          <a:p>
            <a:pPr indent="0" lvl="0" marL="0" rtl="0" algn="l">
              <a:spcBef>
                <a:spcPts val="0"/>
              </a:spcBef>
              <a:spcAft>
                <a:spcPts val="0"/>
              </a:spcAft>
              <a:buNone/>
            </a:pPr>
            <a:r>
              <a:rPr lang="en"/>
              <a:t>Alice's Key</a:t>
            </a:r>
            <a:endParaRPr/>
          </a:p>
        </p:txBody>
      </p:sp>
      <p:sp>
        <p:nvSpPr>
          <p:cNvPr id="275" name="Google Shape;275;p40"/>
          <p:cNvSpPr txBox="1"/>
          <p:nvPr/>
        </p:nvSpPr>
        <p:spPr>
          <a:xfrm>
            <a:off x="352361" y="1025070"/>
            <a:ext cx="6876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Reference</a:t>
            </a:r>
            <a:endParaRPr sz="800"/>
          </a:p>
        </p:txBody>
      </p:sp>
      <p:sp>
        <p:nvSpPr>
          <p:cNvPr id="276" name="Google Shape;276;p40"/>
          <p:cNvSpPr/>
          <p:nvPr/>
        </p:nvSpPr>
        <p:spPr>
          <a:xfrm>
            <a:off x="239700" y="4059075"/>
            <a:ext cx="2585400" cy="465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0"/>
          <p:cNvSpPr txBox="1"/>
          <p:nvPr/>
        </p:nvSpPr>
        <p:spPr>
          <a:xfrm>
            <a:off x="239700" y="4130150"/>
            <a:ext cx="25854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2"/>
                </a:solidFill>
              </a:rPr>
              <a:t>ScriptPubKey: </a:t>
            </a:r>
            <a:endParaRPr sz="1000">
              <a:solidFill>
                <a:schemeClr val="dk2"/>
              </a:solidFill>
            </a:endParaRPr>
          </a:p>
          <a:p>
            <a:pPr indent="0" lvl="0" marL="0" rtl="0" algn="l">
              <a:spcBef>
                <a:spcPts val="0"/>
              </a:spcBef>
              <a:spcAft>
                <a:spcPts val="0"/>
              </a:spcAft>
              <a:buNone/>
            </a:pPr>
            <a:r>
              <a:rPr lang="en" sz="800">
                <a:solidFill>
                  <a:schemeClr val="dk2"/>
                </a:solidFill>
              </a:rPr>
              <a:t>OP_HASH160 &lt;scriptHash&gt; OP_EQUALVERIVY</a:t>
            </a:r>
            <a:endParaRPr sz="800"/>
          </a:p>
        </p:txBody>
      </p:sp>
      <p:sp>
        <p:nvSpPr>
          <p:cNvPr id="278" name="Google Shape;278;p40"/>
          <p:cNvSpPr/>
          <p:nvPr/>
        </p:nvSpPr>
        <p:spPr>
          <a:xfrm>
            <a:off x="1517300" y="3116775"/>
            <a:ext cx="711925" cy="942150"/>
          </a:xfrm>
          <a:custGeom>
            <a:rect b="b" l="l" r="r" t="t"/>
            <a:pathLst>
              <a:path extrusionOk="0" h="37686" w="28477">
                <a:moveTo>
                  <a:pt x="0" y="37686"/>
                </a:moveTo>
                <a:cubicBezTo>
                  <a:pt x="12016" y="33683"/>
                  <a:pt x="23595" y="23909"/>
                  <a:pt x="28046" y="12051"/>
                </a:cubicBezTo>
                <a:cubicBezTo>
                  <a:pt x="29619" y="7861"/>
                  <a:pt x="26471" y="1085"/>
                  <a:pt x="22130" y="0"/>
                </a:cubicBezTo>
              </a:path>
            </a:pathLst>
          </a:custGeom>
          <a:noFill/>
          <a:ln cap="flat" cmpd="sng" w="9525">
            <a:solidFill>
              <a:schemeClr val="dk2"/>
            </a:solidFill>
            <a:prstDash val="solid"/>
            <a:round/>
            <a:headEnd len="med" w="med" type="none"/>
            <a:tailEnd len="med" w="med" type="none"/>
          </a:ln>
        </p:spPr>
      </p:sp>
      <p:sp>
        <p:nvSpPr>
          <p:cNvPr id="279" name="Google Shape;279;p40"/>
          <p:cNvSpPr txBox="1"/>
          <p:nvPr/>
        </p:nvSpPr>
        <p:spPr>
          <a:xfrm rot="-2544512">
            <a:off x="1691514" y="3551018"/>
            <a:ext cx="497322" cy="31301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Inside</a:t>
            </a:r>
            <a:endParaRPr sz="800"/>
          </a:p>
        </p:txBody>
      </p:sp>
      <p:sp>
        <p:nvSpPr>
          <p:cNvPr id="280" name="Google Shape;280;p40"/>
          <p:cNvSpPr/>
          <p:nvPr/>
        </p:nvSpPr>
        <p:spPr>
          <a:xfrm>
            <a:off x="969550" y="4276850"/>
            <a:ext cx="640800" cy="220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0"/>
          <p:cNvSpPr/>
          <p:nvPr/>
        </p:nvSpPr>
        <p:spPr>
          <a:xfrm>
            <a:off x="293100" y="3071525"/>
            <a:ext cx="1717200" cy="268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0"/>
          <p:cNvSpPr txBox="1"/>
          <p:nvPr/>
        </p:nvSpPr>
        <p:spPr>
          <a:xfrm>
            <a:off x="3048195" y="360048"/>
            <a:ext cx="410400" cy="428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U</a:t>
            </a:r>
            <a:endParaRPr b="1" sz="1800"/>
          </a:p>
          <a:p>
            <a:pPr indent="0" lvl="0" marL="0" rtl="0" algn="ctr">
              <a:spcBef>
                <a:spcPts val="0"/>
              </a:spcBef>
              <a:spcAft>
                <a:spcPts val="0"/>
              </a:spcAft>
              <a:buNone/>
            </a:pPr>
            <a:r>
              <a:rPr b="1" lang="en" sz="1800"/>
              <a:t>N</a:t>
            </a:r>
            <a:endParaRPr b="1" sz="1800"/>
          </a:p>
          <a:p>
            <a:pPr indent="0" lvl="0" marL="0" rtl="0" algn="ctr">
              <a:spcBef>
                <a:spcPts val="0"/>
              </a:spcBef>
              <a:spcAft>
                <a:spcPts val="0"/>
              </a:spcAft>
              <a:buNone/>
            </a:pPr>
            <a:r>
              <a:rPr b="1" lang="en" sz="1800"/>
              <a:t>P</a:t>
            </a:r>
            <a:endParaRPr b="1" sz="1800"/>
          </a:p>
          <a:p>
            <a:pPr indent="0" lvl="0" marL="0" rtl="0" algn="ctr">
              <a:spcBef>
                <a:spcPts val="0"/>
              </a:spcBef>
              <a:spcAft>
                <a:spcPts val="0"/>
              </a:spcAft>
              <a:buNone/>
            </a:pPr>
            <a:r>
              <a:rPr b="1" lang="en" sz="1800"/>
              <a:t>U</a:t>
            </a:r>
            <a:endParaRPr b="1" sz="1800"/>
          </a:p>
          <a:p>
            <a:pPr indent="0" lvl="0" marL="0" rtl="0" algn="ctr">
              <a:spcBef>
                <a:spcPts val="0"/>
              </a:spcBef>
              <a:spcAft>
                <a:spcPts val="0"/>
              </a:spcAft>
              <a:buNone/>
            </a:pPr>
            <a:r>
              <a:rPr b="1" lang="en" sz="1800"/>
              <a:t>B</a:t>
            </a:r>
            <a:endParaRPr b="1" sz="1800"/>
          </a:p>
          <a:p>
            <a:pPr indent="0" lvl="0" marL="0" rtl="0" algn="ctr">
              <a:spcBef>
                <a:spcPts val="0"/>
              </a:spcBef>
              <a:spcAft>
                <a:spcPts val="0"/>
              </a:spcAft>
              <a:buNone/>
            </a:pPr>
            <a:r>
              <a:rPr b="1" lang="en" sz="1800"/>
              <a:t>L</a:t>
            </a:r>
            <a:endParaRPr b="1" sz="1800"/>
          </a:p>
          <a:p>
            <a:pPr indent="0" lvl="0" marL="0" rtl="0" algn="ctr">
              <a:spcBef>
                <a:spcPts val="0"/>
              </a:spcBef>
              <a:spcAft>
                <a:spcPts val="0"/>
              </a:spcAft>
              <a:buNone/>
            </a:pPr>
            <a:r>
              <a:rPr b="1" lang="en" sz="1800"/>
              <a:t>I</a:t>
            </a:r>
            <a:endParaRPr b="1" sz="1800"/>
          </a:p>
          <a:p>
            <a:pPr indent="0" lvl="0" marL="0" rtl="0" algn="ctr">
              <a:spcBef>
                <a:spcPts val="0"/>
              </a:spcBef>
              <a:spcAft>
                <a:spcPts val="0"/>
              </a:spcAft>
              <a:buNone/>
            </a:pPr>
            <a:r>
              <a:rPr b="1" lang="en" sz="1800"/>
              <a:t>S</a:t>
            </a:r>
            <a:endParaRPr b="1" sz="1800"/>
          </a:p>
          <a:p>
            <a:pPr indent="0" lvl="0" marL="0" rtl="0" algn="ctr">
              <a:spcBef>
                <a:spcPts val="0"/>
              </a:spcBef>
              <a:spcAft>
                <a:spcPts val="0"/>
              </a:spcAft>
              <a:buNone/>
            </a:pPr>
            <a:r>
              <a:rPr b="1" lang="en" sz="1800"/>
              <a:t>H</a:t>
            </a:r>
            <a:endParaRPr b="1" sz="1800"/>
          </a:p>
          <a:p>
            <a:pPr indent="0" lvl="0" marL="0" rtl="0" algn="ctr">
              <a:spcBef>
                <a:spcPts val="0"/>
              </a:spcBef>
              <a:spcAft>
                <a:spcPts val="0"/>
              </a:spcAft>
              <a:buNone/>
            </a:pPr>
            <a:r>
              <a:rPr b="1" lang="en" sz="1800"/>
              <a:t>E</a:t>
            </a:r>
            <a:endParaRPr b="1" sz="1800"/>
          </a:p>
          <a:p>
            <a:pPr indent="0" lvl="0" marL="0" rtl="0" algn="ctr">
              <a:spcBef>
                <a:spcPts val="0"/>
              </a:spcBef>
              <a:spcAft>
                <a:spcPts val="0"/>
              </a:spcAft>
              <a:buNone/>
            </a:pPr>
            <a:r>
              <a:rPr b="1" lang="en" sz="1800"/>
              <a:t>D</a:t>
            </a:r>
            <a:endParaRPr b="1" sz="1800"/>
          </a:p>
        </p:txBody>
      </p:sp>
      <p:sp>
        <p:nvSpPr>
          <p:cNvPr id="283" name="Google Shape;283;p40"/>
          <p:cNvSpPr txBox="1"/>
          <p:nvPr/>
        </p:nvSpPr>
        <p:spPr>
          <a:xfrm>
            <a:off x="4908700" y="535925"/>
            <a:ext cx="4124100" cy="280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Legend for colors:</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Broadcasted and mined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 boradcasted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Should be broadcasted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Should not be broadcasted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Cannot by minded</a:t>
            </a:r>
            <a:r>
              <a:rPr lang="en">
                <a:solidFill>
                  <a:schemeClr val="dk1"/>
                </a:solidFill>
              </a:rPr>
              <a:t> </a:t>
            </a:r>
            <a:endParaRPr>
              <a:solidFill>
                <a:schemeClr val="dk1"/>
              </a:solidFill>
            </a:endParaRPr>
          </a:p>
          <a:p>
            <a:pPr indent="0" lvl="0" marL="0" rtl="0" algn="l">
              <a:spcBef>
                <a:spcPts val="0"/>
              </a:spcBef>
              <a:spcAft>
                <a:spcPts val="0"/>
              </a:spcAft>
              <a:buNone/>
            </a:pPr>
            <a:r>
              <a:rPr lang="en">
                <a:solidFill>
                  <a:schemeClr val="dk1"/>
                </a:solidFill>
              </a:rPr>
              <a:t>(Consumed outputs are already spent)</a:t>
            </a:r>
            <a:endParaRPr/>
          </a:p>
        </p:txBody>
      </p:sp>
      <p:sp>
        <p:nvSpPr>
          <p:cNvPr id="284" name="Google Shape;284;p40"/>
          <p:cNvSpPr/>
          <p:nvPr/>
        </p:nvSpPr>
        <p:spPr>
          <a:xfrm>
            <a:off x="4452700" y="1050100"/>
            <a:ext cx="456000" cy="22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0"/>
          <p:cNvSpPr/>
          <p:nvPr/>
        </p:nvSpPr>
        <p:spPr>
          <a:xfrm>
            <a:off x="4452700" y="1472200"/>
            <a:ext cx="456000" cy="22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0"/>
          <p:cNvSpPr/>
          <p:nvPr/>
        </p:nvSpPr>
        <p:spPr>
          <a:xfrm>
            <a:off x="4452700" y="2733950"/>
            <a:ext cx="456000" cy="2202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0"/>
          <p:cNvSpPr/>
          <p:nvPr/>
        </p:nvSpPr>
        <p:spPr>
          <a:xfrm>
            <a:off x="4452700" y="1873750"/>
            <a:ext cx="456000" cy="2202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0"/>
          <p:cNvSpPr/>
          <p:nvPr/>
        </p:nvSpPr>
        <p:spPr>
          <a:xfrm>
            <a:off x="4452700" y="2322413"/>
            <a:ext cx="456000" cy="2202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8" name="Shape 2488"/>
        <p:cNvGrpSpPr/>
        <p:nvPr/>
      </p:nvGrpSpPr>
      <p:grpSpPr>
        <a:xfrm>
          <a:off x="0" y="0"/>
          <a:ext cx="0" cy="0"/>
          <a:chOff x="0" y="0"/>
          <a:chExt cx="0" cy="0"/>
        </a:xfrm>
      </p:grpSpPr>
      <p:sp>
        <p:nvSpPr>
          <p:cNvPr id="2489" name="Google Shape;2489;p184"/>
          <p:cNvSpPr txBox="1"/>
          <p:nvPr>
            <p:ph type="title"/>
          </p:nvPr>
        </p:nvSpPr>
        <p:spPr>
          <a:xfrm>
            <a:off x="100150" y="45325"/>
            <a:ext cx="892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Upon receipt of preimage charly claims funds from Bob</a:t>
            </a:r>
            <a:endParaRPr/>
          </a:p>
          <a:p>
            <a:pPr indent="0" lvl="0" marL="0" rtl="0" algn="l">
              <a:spcBef>
                <a:spcPts val="0"/>
              </a:spcBef>
              <a:spcAft>
                <a:spcPts val="0"/>
              </a:spcAft>
              <a:buNone/>
            </a:pPr>
            <a:r>
              <a:t/>
            </a:r>
            <a:endParaRPr/>
          </a:p>
        </p:txBody>
      </p:sp>
      <p:sp>
        <p:nvSpPr>
          <p:cNvPr id="2490" name="Google Shape;2490;p184"/>
          <p:cNvSpPr/>
          <p:nvPr/>
        </p:nvSpPr>
        <p:spPr>
          <a:xfrm>
            <a:off x="387900" y="1533925"/>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Alice</a:t>
            </a:r>
            <a:endParaRPr/>
          </a:p>
        </p:txBody>
      </p:sp>
      <p:sp>
        <p:nvSpPr>
          <p:cNvPr id="2491" name="Google Shape;2491;p184"/>
          <p:cNvSpPr/>
          <p:nvPr/>
        </p:nvSpPr>
        <p:spPr>
          <a:xfrm>
            <a:off x="2747488" y="1533925"/>
            <a:ext cx="6774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Bob</a:t>
            </a:r>
            <a:endParaRPr>
              <a:solidFill>
                <a:srgbClr val="FF0000"/>
              </a:solidFill>
            </a:endParaRPr>
          </a:p>
        </p:txBody>
      </p:sp>
      <p:sp>
        <p:nvSpPr>
          <p:cNvPr id="2492" name="Google Shape;2492;p184"/>
          <p:cNvSpPr/>
          <p:nvPr/>
        </p:nvSpPr>
        <p:spPr>
          <a:xfrm>
            <a:off x="5014700" y="1533925"/>
            <a:ext cx="8388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Charlie</a:t>
            </a:r>
            <a:endParaRPr/>
          </a:p>
        </p:txBody>
      </p:sp>
      <p:sp>
        <p:nvSpPr>
          <p:cNvPr id="2493" name="Google Shape;2493;p184"/>
          <p:cNvSpPr/>
          <p:nvPr/>
        </p:nvSpPr>
        <p:spPr>
          <a:xfrm>
            <a:off x="7415700" y="1533925"/>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David</a:t>
            </a:r>
            <a:endParaRPr/>
          </a:p>
        </p:txBody>
      </p:sp>
      <p:cxnSp>
        <p:nvCxnSpPr>
          <p:cNvPr id="2494" name="Google Shape;2494;p184"/>
          <p:cNvCxnSpPr/>
          <p:nvPr/>
        </p:nvCxnSpPr>
        <p:spPr>
          <a:xfrm flipH="1">
            <a:off x="906575" y="1021675"/>
            <a:ext cx="6845400" cy="6300"/>
          </a:xfrm>
          <a:prstGeom prst="straightConnector1">
            <a:avLst/>
          </a:prstGeom>
          <a:noFill/>
          <a:ln cap="flat" cmpd="sng" w="9525">
            <a:solidFill>
              <a:schemeClr val="dk2"/>
            </a:solidFill>
            <a:prstDash val="solid"/>
            <a:round/>
            <a:headEnd len="med" w="med" type="none"/>
            <a:tailEnd len="med" w="med" type="triangle"/>
          </a:ln>
        </p:spPr>
      </p:cxnSp>
      <p:sp>
        <p:nvSpPr>
          <p:cNvPr id="2495" name="Google Shape;2495;p184"/>
          <p:cNvSpPr/>
          <p:nvPr/>
        </p:nvSpPr>
        <p:spPr>
          <a:xfrm>
            <a:off x="1408725" y="3084400"/>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HTLC</a:t>
            </a:r>
            <a:endParaRPr/>
          </a:p>
        </p:txBody>
      </p:sp>
      <p:sp>
        <p:nvSpPr>
          <p:cNvPr id="2496" name="Google Shape;2496;p184"/>
          <p:cNvSpPr txBox="1"/>
          <p:nvPr/>
        </p:nvSpPr>
        <p:spPr>
          <a:xfrm>
            <a:off x="7687200" y="519325"/>
            <a:ext cx="14568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Payment Hash</a:t>
            </a:r>
            <a:endParaRPr/>
          </a:p>
          <a:p>
            <a:pPr indent="0" lvl="0" marL="0" rtl="0" algn="l">
              <a:spcBef>
                <a:spcPts val="0"/>
              </a:spcBef>
              <a:spcAft>
                <a:spcPts val="0"/>
              </a:spcAft>
              <a:buClr>
                <a:schemeClr val="dk1"/>
              </a:buClr>
              <a:buSzPts val="1100"/>
              <a:buFont typeface="Arial"/>
              <a:buNone/>
            </a:pPr>
            <a:r>
              <a:rPr lang="en">
                <a:solidFill>
                  <a:schemeClr val="dk1"/>
                </a:solidFill>
              </a:rPr>
              <a:t>R → H(R)</a:t>
            </a:r>
            <a:endParaRPr/>
          </a:p>
        </p:txBody>
      </p:sp>
      <p:sp>
        <p:nvSpPr>
          <p:cNvPr id="2497" name="Google Shape;2497;p184"/>
          <p:cNvSpPr txBox="1"/>
          <p:nvPr/>
        </p:nvSpPr>
        <p:spPr>
          <a:xfrm>
            <a:off x="3203750" y="669250"/>
            <a:ext cx="25176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Bolt 11 Invoice</a:t>
            </a:r>
            <a:endParaRPr/>
          </a:p>
        </p:txBody>
      </p:sp>
      <p:sp>
        <p:nvSpPr>
          <p:cNvPr id="2498" name="Google Shape;2498;p184"/>
          <p:cNvSpPr txBox="1"/>
          <p:nvPr/>
        </p:nvSpPr>
        <p:spPr>
          <a:xfrm>
            <a:off x="259200" y="669250"/>
            <a:ext cx="14568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H(R)</a:t>
            </a:r>
            <a:endParaRPr/>
          </a:p>
        </p:txBody>
      </p:sp>
      <p:cxnSp>
        <p:nvCxnSpPr>
          <p:cNvPr id="2499" name="Google Shape;2499;p184"/>
          <p:cNvCxnSpPr/>
          <p:nvPr/>
        </p:nvCxnSpPr>
        <p:spPr>
          <a:xfrm flipH="1">
            <a:off x="721500" y="2791100"/>
            <a:ext cx="37500" cy="2072100"/>
          </a:xfrm>
          <a:prstGeom prst="straightConnector1">
            <a:avLst/>
          </a:prstGeom>
          <a:noFill/>
          <a:ln cap="flat" cmpd="sng" w="9525">
            <a:solidFill>
              <a:schemeClr val="dk2"/>
            </a:solidFill>
            <a:prstDash val="solid"/>
            <a:round/>
            <a:headEnd len="med" w="med" type="none"/>
            <a:tailEnd len="med" w="med" type="none"/>
          </a:ln>
        </p:spPr>
      </p:cxnSp>
      <p:cxnSp>
        <p:nvCxnSpPr>
          <p:cNvPr id="2500" name="Google Shape;2500;p184"/>
          <p:cNvCxnSpPr/>
          <p:nvPr/>
        </p:nvCxnSpPr>
        <p:spPr>
          <a:xfrm flipH="1">
            <a:off x="3058588" y="2791100"/>
            <a:ext cx="27600" cy="2064000"/>
          </a:xfrm>
          <a:prstGeom prst="straightConnector1">
            <a:avLst/>
          </a:prstGeom>
          <a:noFill/>
          <a:ln cap="flat" cmpd="sng" w="9525">
            <a:solidFill>
              <a:schemeClr val="dk2"/>
            </a:solidFill>
            <a:prstDash val="solid"/>
            <a:round/>
            <a:headEnd len="med" w="med" type="none"/>
            <a:tailEnd len="med" w="med" type="none"/>
          </a:ln>
        </p:spPr>
      </p:cxnSp>
      <p:cxnSp>
        <p:nvCxnSpPr>
          <p:cNvPr id="2501" name="Google Shape;2501;p184"/>
          <p:cNvCxnSpPr/>
          <p:nvPr/>
        </p:nvCxnSpPr>
        <p:spPr>
          <a:xfrm flipH="1">
            <a:off x="5406500" y="2791100"/>
            <a:ext cx="27600" cy="2064000"/>
          </a:xfrm>
          <a:prstGeom prst="straightConnector1">
            <a:avLst/>
          </a:prstGeom>
          <a:noFill/>
          <a:ln cap="flat" cmpd="sng" w="9525">
            <a:solidFill>
              <a:schemeClr val="dk2"/>
            </a:solidFill>
            <a:prstDash val="solid"/>
            <a:round/>
            <a:headEnd len="med" w="med" type="none"/>
            <a:tailEnd len="med" w="med" type="none"/>
          </a:ln>
        </p:spPr>
      </p:cxnSp>
      <p:cxnSp>
        <p:nvCxnSpPr>
          <p:cNvPr id="2502" name="Google Shape;2502;p184"/>
          <p:cNvCxnSpPr/>
          <p:nvPr/>
        </p:nvCxnSpPr>
        <p:spPr>
          <a:xfrm flipH="1">
            <a:off x="7775100" y="2791100"/>
            <a:ext cx="11700" cy="2067900"/>
          </a:xfrm>
          <a:prstGeom prst="straightConnector1">
            <a:avLst/>
          </a:prstGeom>
          <a:noFill/>
          <a:ln cap="flat" cmpd="sng" w="9525">
            <a:solidFill>
              <a:schemeClr val="dk2"/>
            </a:solidFill>
            <a:prstDash val="solid"/>
            <a:round/>
            <a:headEnd len="med" w="med" type="none"/>
            <a:tailEnd len="med" w="med" type="none"/>
          </a:ln>
        </p:spPr>
      </p:cxnSp>
      <p:cxnSp>
        <p:nvCxnSpPr>
          <p:cNvPr id="2503" name="Google Shape;2503;p184"/>
          <p:cNvCxnSpPr>
            <a:stCxn id="2490" idx="3"/>
            <a:endCxn id="2491" idx="1"/>
          </p:cNvCxnSpPr>
          <p:nvPr/>
        </p:nvCxnSpPr>
        <p:spPr>
          <a:xfrm>
            <a:off x="1130100" y="1684525"/>
            <a:ext cx="1617300" cy="0"/>
          </a:xfrm>
          <a:prstGeom prst="straightConnector1">
            <a:avLst/>
          </a:prstGeom>
          <a:noFill/>
          <a:ln cap="flat" cmpd="sng" w="9525">
            <a:solidFill>
              <a:schemeClr val="dk2"/>
            </a:solidFill>
            <a:prstDash val="solid"/>
            <a:round/>
            <a:headEnd len="med" w="med" type="none"/>
            <a:tailEnd len="med" w="med" type="none"/>
          </a:ln>
        </p:spPr>
      </p:cxnSp>
      <p:cxnSp>
        <p:nvCxnSpPr>
          <p:cNvPr id="2504" name="Google Shape;2504;p184"/>
          <p:cNvCxnSpPr>
            <a:stCxn id="2491" idx="3"/>
            <a:endCxn id="2492" idx="1"/>
          </p:cNvCxnSpPr>
          <p:nvPr/>
        </p:nvCxnSpPr>
        <p:spPr>
          <a:xfrm>
            <a:off x="3424888" y="1684525"/>
            <a:ext cx="1589700" cy="0"/>
          </a:xfrm>
          <a:prstGeom prst="straightConnector1">
            <a:avLst/>
          </a:prstGeom>
          <a:noFill/>
          <a:ln cap="flat" cmpd="sng" w="9525">
            <a:solidFill>
              <a:schemeClr val="dk2"/>
            </a:solidFill>
            <a:prstDash val="solid"/>
            <a:round/>
            <a:headEnd len="med" w="med" type="none"/>
            <a:tailEnd len="med" w="med" type="none"/>
          </a:ln>
        </p:spPr>
      </p:cxnSp>
      <p:cxnSp>
        <p:nvCxnSpPr>
          <p:cNvPr id="2505" name="Google Shape;2505;p184"/>
          <p:cNvCxnSpPr>
            <a:stCxn id="2492" idx="3"/>
            <a:endCxn id="2493" idx="1"/>
          </p:cNvCxnSpPr>
          <p:nvPr/>
        </p:nvCxnSpPr>
        <p:spPr>
          <a:xfrm>
            <a:off x="5853500" y="1684525"/>
            <a:ext cx="1562100" cy="0"/>
          </a:xfrm>
          <a:prstGeom prst="straightConnector1">
            <a:avLst/>
          </a:prstGeom>
          <a:noFill/>
          <a:ln cap="flat" cmpd="sng" w="9525">
            <a:solidFill>
              <a:schemeClr val="dk2"/>
            </a:solidFill>
            <a:prstDash val="solid"/>
            <a:round/>
            <a:headEnd len="med" w="med" type="none"/>
            <a:tailEnd len="med" w="med" type="none"/>
          </a:ln>
        </p:spPr>
      </p:cxnSp>
      <p:cxnSp>
        <p:nvCxnSpPr>
          <p:cNvPr id="2506" name="Google Shape;2506;p184"/>
          <p:cNvCxnSpPr>
            <a:stCxn id="2495" idx="1"/>
          </p:cNvCxnSpPr>
          <p:nvPr/>
        </p:nvCxnSpPr>
        <p:spPr>
          <a:xfrm rot="10800000">
            <a:off x="766125" y="3233800"/>
            <a:ext cx="642600" cy="1200"/>
          </a:xfrm>
          <a:prstGeom prst="straightConnector1">
            <a:avLst/>
          </a:prstGeom>
          <a:noFill/>
          <a:ln cap="flat" cmpd="sng" w="9525">
            <a:solidFill>
              <a:schemeClr val="dk2"/>
            </a:solidFill>
            <a:prstDash val="solid"/>
            <a:round/>
            <a:headEnd len="med" w="med" type="none"/>
            <a:tailEnd len="med" w="med" type="none"/>
          </a:ln>
        </p:spPr>
      </p:cxnSp>
      <p:cxnSp>
        <p:nvCxnSpPr>
          <p:cNvPr id="2507" name="Google Shape;2507;p184"/>
          <p:cNvCxnSpPr>
            <a:stCxn id="2495" idx="3"/>
          </p:cNvCxnSpPr>
          <p:nvPr/>
        </p:nvCxnSpPr>
        <p:spPr>
          <a:xfrm flipH="1" rot="10800000">
            <a:off x="2150925" y="3227500"/>
            <a:ext cx="939600" cy="7500"/>
          </a:xfrm>
          <a:prstGeom prst="straightConnector1">
            <a:avLst/>
          </a:prstGeom>
          <a:noFill/>
          <a:ln cap="flat" cmpd="sng" w="9525">
            <a:solidFill>
              <a:schemeClr val="dk2"/>
            </a:solidFill>
            <a:prstDash val="solid"/>
            <a:round/>
            <a:headEnd len="med" w="med" type="none"/>
            <a:tailEnd len="med" w="med" type="triangle"/>
          </a:ln>
        </p:spPr>
      </p:cxnSp>
      <p:sp>
        <p:nvSpPr>
          <p:cNvPr id="2508" name="Google Shape;2508;p184"/>
          <p:cNvSpPr/>
          <p:nvPr/>
        </p:nvSpPr>
        <p:spPr>
          <a:xfrm>
            <a:off x="3728800" y="3348275"/>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HTLC</a:t>
            </a:r>
            <a:endParaRPr/>
          </a:p>
        </p:txBody>
      </p:sp>
      <p:cxnSp>
        <p:nvCxnSpPr>
          <p:cNvPr id="2509" name="Google Shape;2509;p184"/>
          <p:cNvCxnSpPr>
            <a:stCxn id="2508" idx="1"/>
          </p:cNvCxnSpPr>
          <p:nvPr/>
        </p:nvCxnSpPr>
        <p:spPr>
          <a:xfrm rot="10800000">
            <a:off x="3086200" y="3497675"/>
            <a:ext cx="642600" cy="1200"/>
          </a:xfrm>
          <a:prstGeom prst="straightConnector1">
            <a:avLst/>
          </a:prstGeom>
          <a:noFill/>
          <a:ln cap="flat" cmpd="sng" w="9525">
            <a:solidFill>
              <a:schemeClr val="dk2"/>
            </a:solidFill>
            <a:prstDash val="solid"/>
            <a:round/>
            <a:headEnd len="med" w="med" type="none"/>
            <a:tailEnd len="med" w="med" type="none"/>
          </a:ln>
        </p:spPr>
      </p:cxnSp>
      <p:cxnSp>
        <p:nvCxnSpPr>
          <p:cNvPr id="2510" name="Google Shape;2510;p184"/>
          <p:cNvCxnSpPr>
            <a:stCxn id="2508" idx="3"/>
          </p:cNvCxnSpPr>
          <p:nvPr/>
        </p:nvCxnSpPr>
        <p:spPr>
          <a:xfrm flipH="1" rot="10800000">
            <a:off x="4471000" y="3491375"/>
            <a:ext cx="939600" cy="7500"/>
          </a:xfrm>
          <a:prstGeom prst="straightConnector1">
            <a:avLst/>
          </a:prstGeom>
          <a:noFill/>
          <a:ln cap="flat" cmpd="sng" w="9525">
            <a:solidFill>
              <a:schemeClr val="dk2"/>
            </a:solidFill>
            <a:prstDash val="solid"/>
            <a:round/>
            <a:headEnd len="med" w="med" type="none"/>
            <a:tailEnd len="med" w="med" type="triangle"/>
          </a:ln>
        </p:spPr>
      </p:cxnSp>
      <p:sp>
        <p:nvSpPr>
          <p:cNvPr id="2511" name="Google Shape;2511;p184"/>
          <p:cNvSpPr/>
          <p:nvPr/>
        </p:nvSpPr>
        <p:spPr>
          <a:xfrm>
            <a:off x="6076700" y="3602050"/>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HTLC</a:t>
            </a:r>
            <a:endParaRPr/>
          </a:p>
        </p:txBody>
      </p:sp>
      <p:cxnSp>
        <p:nvCxnSpPr>
          <p:cNvPr id="2512" name="Google Shape;2512;p184"/>
          <p:cNvCxnSpPr>
            <a:stCxn id="2511" idx="1"/>
          </p:cNvCxnSpPr>
          <p:nvPr/>
        </p:nvCxnSpPr>
        <p:spPr>
          <a:xfrm rot="10800000">
            <a:off x="5434100" y="3751450"/>
            <a:ext cx="642600" cy="1200"/>
          </a:xfrm>
          <a:prstGeom prst="straightConnector1">
            <a:avLst/>
          </a:prstGeom>
          <a:noFill/>
          <a:ln cap="flat" cmpd="sng" w="9525">
            <a:solidFill>
              <a:schemeClr val="dk2"/>
            </a:solidFill>
            <a:prstDash val="solid"/>
            <a:round/>
            <a:headEnd len="med" w="med" type="none"/>
            <a:tailEnd len="med" w="med" type="none"/>
          </a:ln>
        </p:spPr>
      </p:cxnSp>
      <p:cxnSp>
        <p:nvCxnSpPr>
          <p:cNvPr id="2513" name="Google Shape;2513;p184"/>
          <p:cNvCxnSpPr>
            <a:stCxn id="2511" idx="3"/>
          </p:cNvCxnSpPr>
          <p:nvPr/>
        </p:nvCxnSpPr>
        <p:spPr>
          <a:xfrm flipH="1" rot="10800000">
            <a:off x="6818900" y="3745150"/>
            <a:ext cx="939600" cy="7500"/>
          </a:xfrm>
          <a:prstGeom prst="straightConnector1">
            <a:avLst/>
          </a:prstGeom>
          <a:noFill/>
          <a:ln cap="flat" cmpd="sng" w="9525">
            <a:solidFill>
              <a:schemeClr val="dk2"/>
            </a:solidFill>
            <a:prstDash val="solid"/>
            <a:round/>
            <a:headEnd len="med" w="med" type="none"/>
            <a:tailEnd len="med" w="med" type="triangle"/>
          </a:ln>
        </p:spPr>
      </p:cxnSp>
      <p:cxnSp>
        <p:nvCxnSpPr>
          <p:cNvPr id="2514" name="Google Shape;2514;p184"/>
          <p:cNvCxnSpPr/>
          <p:nvPr/>
        </p:nvCxnSpPr>
        <p:spPr>
          <a:xfrm flipH="1">
            <a:off x="5427775" y="4412225"/>
            <a:ext cx="2362500" cy="6300"/>
          </a:xfrm>
          <a:prstGeom prst="straightConnector1">
            <a:avLst/>
          </a:prstGeom>
          <a:noFill/>
          <a:ln cap="flat" cmpd="sng" w="9525">
            <a:solidFill>
              <a:schemeClr val="dk2"/>
            </a:solidFill>
            <a:prstDash val="solid"/>
            <a:round/>
            <a:headEnd len="med" w="med" type="none"/>
            <a:tailEnd len="med" w="med" type="triangle"/>
          </a:ln>
        </p:spPr>
      </p:cxnSp>
      <p:sp>
        <p:nvSpPr>
          <p:cNvPr id="2515" name="Google Shape;2515;p184"/>
          <p:cNvSpPr txBox="1"/>
          <p:nvPr/>
        </p:nvSpPr>
        <p:spPr>
          <a:xfrm>
            <a:off x="5639925" y="4064975"/>
            <a:ext cx="2859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a:t>
            </a:r>
            <a:endParaRPr/>
          </a:p>
        </p:txBody>
      </p:sp>
      <p:cxnSp>
        <p:nvCxnSpPr>
          <p:cNvPr id="2516" name="Google Shape;2516;p184"/>
          <p:cNvCxnSpPr/>
          <p:nvPr/>
        </p:nvCxnSpPr>
        <p:spPr>
          <a:xfrm flipH="1">
            <a:off x="3085725" y="4605075"/>
            <a:ext cx="2310000" cy="5400"/>
          </a:xfrm>
          <a:prstGeom prst="straightConnector1">
            <a:avLst/>
          </a:prstGeom>
          <a:noFill/>
          <a:ln cap="flat" cmpd="sng" w="9525">
            <a:solidFill>
              <a:schemeClr val="dk2"/>
            </a:solidFill>
            <a:prstDash val="solid"/>
            <a:round/>
            <a:headEnd len="med" w="med" type="none"/>
            <a:tailEnd len="med" w="med" type="triangle"/>
          </a:ln>
        </p:spPr>
      </p:cxnSp>
      <p:sp>
        <p:nvSpPr>
          <p:cNvPr id="2517" name="Google Shape;2517;p184"/>
          <p:cNvSpPr txBox="1"/>
          <p:nvPr/>
        </p:nvSpPr>
        <p:spPr>
          <a:xfrm>
            <a:off x="3297950" y="4256975"/>
            <a:ext cx="2859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a:t>
            </a:r>
            <a:endParaRPr/>
          </a:p>
        </p:txBody>
      </p:sp>
      <p:sp>
        <p:nvSpPr>
          <p:cNvPr id="2518" name="Google Shape;2518;p184"/>
          <p:cNvSpPr/>
          <p:nvPr/>
        </p:nvSpPr>
        <p:spPr>
          <a:xfrm>
            <a:off x="369150" y="1137650"/>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Alice</a:t>
            </a:r>
            <a:endParaRPr/>
          </a:p>
        </p:txBody>
      </p:sp>
      <p:sp>
        <p:nvSpPr>
          <p:cNvPr id="2519" name="Google Shape;2519;p184"/>
          <p:cNvSpPr/>
          <p:nvPr/>
        </p:nvSpPr>
        <p:spPr>
          <a:xfrm>
            <a:off x="7415700" y="1137650"/>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David</a:t>
            </a:r>
            <a:endParaRPr/>
          </a:p>
        </p:txBody>
      </p:sp>
      <p:sp>
        <p:nvSpPr>
          <p:cNvPr id="2520" name="Google Shape;2520;p184"/>
          <p:cNvSpPr txBox="1"/>
          <p:nvPr/>
        </p:nvSpPr>
        <p:spPr>
          <a:xfrm>
            <a:off x="2245350" y="1126825"/>
            <a:ext cx="4842600" cy="2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Find a path (for example via Bob and Charlie)</a:t>
            </a:r>
            <a:endParaRPr/>
          </a:p>
        </p:txBody>
      </p:sp>
      <p:sp>
        <p:nvSpPr>
          <p:cNvPr id="2521" name="Google Shape;2521;p184"/>
          <p:cNvSpPr/>
          <p:nvPr/>
        </p:nvSpPr>
        <p:spPr>
          <a:xfrm>
            <a:off x="5593275" y="1886562"/>
            <a:ext cx="5868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184"/>
          <p:cNvSpPr/>
          <p:nvPr/>
        </p:nvSpPr>
        <p:spPr>
          <a:xfrm>
            <a:off x="6180200" y="1886562"/>
            <a:ext cx="5868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184"/>
          <p:cNvSpPr/>
          <p:nvPr/>
        </p:nvSpPr>
        <p:spPr>
          <a:xfrm>
            <a:off x="6767125" y="1886562"/>
            <a:ext cx="5868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184"/>
          <p:cNvSpPr txBox="1"/>
          <p:nvPr/>
        </p:nvSpPr>
        <p:spPr>
          <a:xfrm>
            <a:off x="5635643" y="1800750"/>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0</a:t>
            </a:r>
            <a:endParaRPr sz="1000"/>
          </a:p>
        </p:txBody>
      </p:sp>
      <p:sp>
        <p:nvSpPr>
          <p:cNvPr id="2525" name="Google Shape;2525;p184"/>
          <p:cNvSpPr txBox="1"/>
          <p:nvPr/>
        </p:nvSpPr>
        <p:spPr>
          <a:xfrm>
            <a:off x="6222568" y="1800750"/>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300</a:t>
            </a:r>
            <a:endParaRPr sz="1000"/>
          </a:p>
        </p:txBody>
      </p:sp>
      <p:sp>
        <p:nvSpPr>
          <p:cNvPr id="2526" name="Google Shape;2526;p184"/>
          <p:cNvSpPr txBox="1"/>
          <p:nvPr/>
        </p:nvSpPr>
        <p:spPr>
          <a:xfrm>
            <a:off x="6809493" y="1800750"/>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9</a:t>
            </a:r>
            <a:endParaRPr sz="1000"/>
          </a:p>
        </p:txBody>
      </p:sp>
      <p:sp>
        <p:nvSpPr>
          <p:cNvPr id="2527" name="Google Shape;2527;p184"/>
          <p:cNvSpPr/>
          <p:nvPr/>
        </p:nvSpPr>
        <p:spPr>
          <a:xfrm>
            <a:off x="5593250" y="2069675"/>
            <a:ext cx="17607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184"/>
          <p:cNvSpPr txBox="1"/>
          <p:nvPr/>
        </p:nvSpPr>
        <p:spPr>
          <a:xfrm>
            <a:off x="5635642" y="1983875"/>
            <a:ext cx="17184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u3h4kj23048yerg2j3r</a:t>
            </a:r>
            <a:endParaRPr sz="1000"/>
          </a:p>
        </p:txBody>
      </p:sp>
      <p:sp>
        <p:nvSpPr>
          <p:cNvPr id="2529" name="Google Shape;2529;p184"/>
          <p:cNvSpPr/>
          <p:nvPr/>
        </p:nvSpPr>
        <p:spPr>
          <a:xfrm>
            <a:off x="5102975" y="2069675"/>
            <a:ext cx="5022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184"/>
          <p:cNvSpPr txBox="1"/>
          <p:nvPr/>
        </p:nvSpPr>
        <p:spPr>
          <a:xfrm>
            <a:off x="5081823" y="1983875"/>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Ek D</a:t>
            </a:r>
            <a:endParaRPr sz="1000"/>
          </a:p>
        </p:txBody>
      </p:sp>
      <p:sp>
        <p:nvSpPr>
          <p:cNvPr id="2531" name="Google Shape;2531;p184"/>
          <p:cNvSpPr/>
          <p:nvPr/>
        </p:nvSpPr>
        <p:spPr>
          <a:xfrm>
            <a:off x="4010700" y="2070775"/>
            <a:ext cx="3915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184"/>
          <p:cNvSpPr/>
          <p:nvPr/>
        </p:nvSpPr>
        <p:spPr>
          <a:xfrm>
            <a:off x="4402200" y="2070775"/>
            <a:ext cx="3756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184"/>
          <p:cNvSpPr/>
          <p:nvPr/>
        </p:nvSpPr>
        <p:spPr>
          <a:xfrm>
            <a:off x="4780250" y="2070775"/>
            <a:ext cx="3228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184"/>
          <p:cNvSpPr txBox="1"/>
          <p:nvPr/>
        </p:nvSpPr>
        <p:spPr>
          <a:xfrm>
            <a:off x="3978393" y="1976475"/>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452</a:t>
            </a:r>
            <a:endParaRPr sz="1000"/>
          </a:p>
        </p:txBody>
      </p:sp>
      <p:sp>
        <p:nvSpPr>
          <p:cNvPr id="2535" name="Google Shape;2535;p184"/>
          <p:cNvSpPr txBox="1"/>
          <p:nvPr/>
        </p:nvSpPr>
        <p:spPr>
          <a:xfrm>
            <a:off x="4331106" y="1983875"/>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300</a:t>
            </a:r>
            <a:endParaRPr sz="1000"/>
          </a:p>
        </p:txBody>
      </p:sp>
      <p:sp>
        <p:nvSpPr>
          <p:cNvPr id="2536" name="Google Shape;2536;p184"/>
          <p:cNvSpPr txBox="1"/>
          <p:nvPr/>
        </p:nvSpPr>
        <p:spPr>
          <a:xfrm>
            <a:off x="4745900" y="1983875"/>
            <a:ext cx="3915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18</a:t>
            </a:r>
            <a:endParaRPr sz="1000"/>
          </a:p>
        </p:txBody>
      </p:sp>
      <p:sp>
        <p:nvSpPr>
          <p:cNvPr id="2537" name="Google Shape;2537;p184"/>
          <p:cNvSpPr/>
          <p:nvPr/>
        </p:nvSpPr>
        <p:spPr>
          <a:xfrm>
            <a:off x="3422513" y="2270138"/>
            <a:ext cx="5022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184"/>
          <p:cNvSpPr txBox="1"/>
          <p:nvPr/>
        </p:nvSpPr>
        <p:spPr>
          <a:xfrm>
            <a:off x="3401361" y="2184338"/>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Ek C</a:t>
            </a:r>
            <a:endParaRPr sz="1000"/>
          </a:p>
        </p:txBody>
      </p:sp>
      <p:sp>
        <p:nvSpPr>
          <p:cNvPr id="2539" name="Google Shape;2539;p184"/>
          <p:cNvSpPr/>
          <p:nvPr/>
        </p:nvSpPr>
        <p:spPr>
          <a:xfrm>
            <a:off x="3924713" y="2270138"/>
            <a:ext cx="34164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184"/>
          <p:cNvSpPr txBox="1"/>
          <p:nvPr/>
        </p:nvSpPr>
        <p:spPr>
          <a:xfrm>
            <a:off x="3967120" y="2184338"/>
            <a:ext cx="33738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aksjhdflka813r83n09aw0923kjqk34jt2kjt3jhk2jh3tqkjw</a:t>
            </a:r>
            <a:endParaRPr sz="1000"/>
          </a:p>
        </p:txBody>
      </p:sp>
      <p:sp>
        <p:nvSpPr>
          <p:cNvPr id="2541" name="Google Shape;2541;p184"/>
          <p:cNvSpPr/>
          <p:nvPr/>
        </p:nvSpPr>
        <p:spPr>
          <a:xfrm>
            <a:off x="2325013" y="2270913"/>
            <a:ext cx="3915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184"/>
          <p:cNvSpPr/>
          <p:nvPr/>
        </p:nvSpPr>
        <p:spPr>
          <a:xfrm>
            <a:off x="2716513" y="2270913"/>
            <a:ext cx="3756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184"/>
          <p:cNvSpPr/>
          <p:nvPr/>
        </p:nvSpPr>
        <p:spPr>
          <a:xfrm>
            <a:off x="3094563" y="2270913"/>
            <a:ext cx="3228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184"/>
          <p:cNvSpPr txBox="1"/>
          <p:nvPr/>
        </p:nvSpPr>
        <p:spPr>
          <a:xfrm>
            <a:off x="2292706" y="2176613"/>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74</a:t>
            </a:r>
            <a:endParaRPr sz="1000"/>
          </a:p>
        </p:txBody>
      </p:sp>
      <p:sp>
        <p:nvSpPr>
          <p:cNvPr id="2545" name="Google Shape;2545;p184"/>
          <p:cNvSpPr txBox="1"/>
          <p:nvPr/>
        </p:nvSpPr>
        <p:spPr>
          <a:xfrm>
            <a:off x="2645418" y="2184013"/>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301</a:t>
            </a:r>
            <a:endParaRPr sz="1000"/>
          </a:p>
        </p:txBody>
      </p:sp>
      <p:sp>
        <p:nvSpPr>
          <p:cNvPr id="2546" name="Google Shape;2546;p184"/>
          <p:cNvSpPr txBox="1"/>
          <p:nvPr/>
        </p:nvSpPr>
        <p:spPr>
          <a:xfrm>
            <a:off x="3060212" y="2184013"/>
            <a:ext cx="3915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41</a:t>
            </a:r>
            <a:endParaRPr sz="1000"/>
          </a:p>
        </p:txBody>
      </p:sp>
      <p:sp>
        <p:nvSpPr>
          <p:cNvPr id="2547" name="Google Shape;2547;p184"/>
          <p:cNvSpPr/>
          <p:nvPr/>
        </p:nvSpPr>
        <p:spPr>
          <a:xfrm>
            <a:off x="2345193" y="2466663"/>
            <a:ext cx="50130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184"/>
          <p:cNvSpPr txBox="1"/>
          <p:nvPr/>
        </p:nvSpPr>
        <p:spPr>
          <a:xfrm>
            <a:off x="2345115" y="2380863"/>
            <a:ext cx="50130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374yiu3h4ot8h2no2iht2htp82hts98dfgoh2408h2048gh2084ghh2g0240gh24hg082h4g</a:t>
            </a:r>
            <a:endParaRPr sz="1000"/>
          </a:p>
        </p:txBody>
      </p:sp>
      <p:sp>
        <p:nvSpPr>
          <p:cNvPr id="2549" name="Google Shape;2549;p184"/>
          <p:cNvSpPr/>
          <p:nvPr/>
        </p:nvSpPr>
        <p:spPr>
          <a:xfrm>
            <a:off x="1842975" y="2466650"/>
            <a:ext cx="5022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184"/>
          <p:cNvSpPr txBox="1"/>
          <p:nvPr/>
        </p:nvSpPr>
        <p:spPr>
          <a:xfrm>
            <a:off x="1821823" y="2380850"/>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Ek B</a:t>
            </a:r>
            <a:endParaRPr sz="1000"/>
          </a:p>
        </p:txBody>
      </p:sp>
      <p:sp>
        <p:nvSpPr>
          <p:cNvPr id="2551" name="Google Shape;2551;p184"/>
          <p:cNvSpPr txBox="1"/>
          <p:nvPr/>
        </p:nvSpPr>
        <p:spPr>
          <a:xfrm>
            <a:off x="311700" y="2075330"/>
            <a:ext cx="1456800" cy="3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Alice creates Onion package</a:t>
            </a:r>
            <a:endParaRPr/>
          </a:p>
        </p:txBody>
      </p:sp>
      <p:sp>
        <p:nvSpPr>
          <p:cNvPr id="2552" name="Google Shape;2552;p184"/>
          <p:cNvSpPr txBox="1"/>
          <p:nvPr/>
        </p:nvSpPr>
        <p:spPr>
          <a:xfrm>
            <a:off x="1328850" y="3344525"/>
            <a:ext cx="9165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solidFill>
                  <a:schemeClr val="dk1"/>
                </a:solidFill>
              </a:rPr>
              <a:t>update_add_htlc</a:t>
            </a:r>
            <a:endParaRPr sz="700"/>
          </a:p>
        </p:txBody>
      </p:sp>
      <p:sp>
        <p:nvSpPr>
          <p:cNvPr id="2553" name="Google Shape;2553;p184"/>
          <p:cNvSpPr txBox="1"/>
          <p:nvPr/>
        </p:nvSpPr>
        <p:spPr>
          <a:xfrm>
            <a:off x="3702775" y="3602050"/>
            <a:ext cx="9165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solidFill>
                  <a:schemeClr val="dk1"/>
                </a:solidFill>
              </a:rPr>
              <a:t>update_add_htlc</a:t>
            </a:r>
            <a:endParaRPr sz="700"/>
          </a:p>
        </p:txBody>
      </p:sp>
      <p:sp>
        <p:nvSpPr>
          <p:cNvPr id="2554" name="Google Shape;2554;p184"/>
          <p:cNvSpPr txBox="1"/>
          <p:nvPr/>
        </p:nvSpPr>
        <p:spPr>
          <a:xfrm>
            <a:off x="5989550" y="3836475"/>
            <a:ext cx="9165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solidFill>
                  <a:schemeClr val="dk1"/>
                </a:solidFill>
              </a:rPr>
              <a:t>update_add_htlc</a:t>
            </a:r>
            <a:endParaRPr sz="700"/>
          </a:p>
        </p:txBody>
      </p:sp>
      <p:sp>
        <p:nvSpPr>
          <p:cNvPr id="2555" name="Google Shape;2555;p184"/>
          <p:cNvSpPr txBox="1"/>
          <p:nvPr/>
        </p:nvSpPr>
        <p:spPr>
          <a:xfrm>
            <a:off x="5950350" y="4345925"/>
            <a:ext cx="13041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solidFill>
                  <a:schemeClr val="dk1"/>
                </a:solidFill>
              </a:rPr>
              <a:t>update_fullfil_htlc</a:t>
            </a:r>
            <a:endParaRPr sz="700"/>
          </a:p>
        </p:txBody>
      </p:sp>
      <p:sp>
        <p:nvSpPr>
          <p:cNvPr id="2556" name="Google Shape;2556;p184"/>
          <p:cNvSpPr txBox="1"/>
          <p:nvPr/>
        </p:nvSpPr>
        <p:spPr>
          <a:xfrm>
            <a:off x="3604938" y="4389775"/>
            <a:ext cx="13041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solidFill>
                  <a:schemeClr val="dk1"/>
                </a:solidFill>
              </a:rPr>
              <a:t>update_fullfil_htlc</a:t>
            </a:r>
            <a:endParaRPr sz="700"/>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0" name="Shape 2560"/>
        <p:cNvGrpSpPr/>
        <p:nvPr/>
      </p:nvGrpSpPr>
      <p:grpSpPr>
        <a:xfrm>
          <a:off x="0" y="0"/>
          <a:ext cx="0" cy="0"/>
          <a:chOff x="0" y="0"/>
          <a:chExt cx="0" cy="0"/>
        </a:xfrm>
      </p:grpSpPr>
      <p:sp>
        <p:nvSpPr>
          <p:cNvPr id="2561" name="Google Shape;2561;p185"/>
          <p:cNvSpPr txBox="1"/>
          <p:nvPr>
            <p:ph type="title"/>
          </p:nvPr>
        </p:nvSpPr>
        <p:spPr>
          <a:xfrm>
            <a:off x="311700" y="45325"/>
            <a:ext cx="870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Workflow of a Payment on the Lightning Network</a:t>
            </a:r>
            <a:endParaRPr/>
          </a:p>
          <a:p>
            <a:pPr indent="0" lvl="0" marL="0" rtl="0" algn="l">
              <a:spcBef>
                <a:spcPts val="0"/>
              </a:spcBef>
              <a:spcAft>
                <a:spcPts val="0"/>
              </a:spcAft>
              <a:buNone/>
            </a:pPr>
            <a:r>
              <a:t/>
            </a:r>
            <a:endParaRPr/>
          </a:p>
        </p:txBody>
      </p:sp>
      <p:sp>
        <p:nvSpPr>
          <p:cNvPr id="2562" name="Google Shape;2562;p185"/>
          <p:cNvSpPr/>
          <p:nvPr/>
        </p:nvSpPr>
        <p:spPr>
          <a:xfrm>
            <a:off x="387900" y="1533925"/>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Alice</a:t>
            </a:r>
            <a:endParaRPr/>
          </a:p>
        </p:txBody>
      </p:sp>
      <p:sp>
        <p:nvSpPr>
          <p:cNvPr id="2563" name="Google Shape;2563;p185"/>
          <p:cNvSpPr/>
          <p:nvPr/>
        </p:nvSpPr>
        <p:spPr>
          <a:xfrm>
            <a:off x="2747488" y="1533925"/>
            <a:ext cx="6774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Bob</a:t>
            </a:r>
            <a:endParaRPr>
              <a:solidFill>
                <a:srgbClr val="FF0000"/>
              </a:solidFill>
            </a:endParaRPr>
          </a:p>
        </p:txBody>
      </p:sp>
      <p:sp>
        <p:nvSpPr>
          <p:cNvPr id="2564" name="Google Shape;2564;p185"/>
          <p:cNvSpPr/>
          <p:nvPr/>
        </p:nvSpPr>
        <p:spPr>
          <a:xfrm>
            <a:off x="5014700" y="1533925"/>
            <a:ext cx="8388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Charlie</a:t>
            </a:r>
            <a:endParaRPr/>
          </a:p>
        </p:txBody>
      </p:sp>
      <p:sp>
        <p:nvSpPr>
          <p:cNvPr id="2565" name="Google Shape;2565;p185"/>
          <p:cNvSpPr/>
          <p:nvPr/>
        </p:nvSpPr>
        <p:spPr>
          <a:xfrm>
            <a:off x="7415700" y="1533925"/>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David</a:t>
            </a:r>
            <a:endParaRPr/>
          </a:p>
        </p:txBody>
      </p:sp>
      <p:cxnSp>
        <p:nvCxnSpPr>
          <p:cNvPr id="2566" name="Google Shape;2566;p185"/>
          <p:cNvCxnSpPr/>
          <p:nvPr/>
        </p:nvCxnSpPr>
        <p:spPr>
          <a:xfrm flipH="1">
            <a:off x="906575" y="1021675"/>
            <a:ext cx="6845400" cy="6300"/>
          </a:xfrm>
          <a:prstGeom prst="straightConnector1">
            <a:avLst/>
          </a:prstGeom>
          <a:noFill/>
          <a:ln cap="flat" cmpd="sng" w="9525">
            <a:solidFill>
              <a:schemeClr val="dk2"/>
            </a:solidFill>
            <a:prstDash val="solid"/>
            <a:round/>
            <a:headEnd len="med" w="med" type="none"/>
            <a:tailEnd len="med" w="med" type="triangle"/>
          </a:ln>
        </p:spPr>
      </p:cxnSp>
      <p:sp>
        <p:nvSpPr>
          <p:cNvPr id="2567" name="Google Shape;2567;p185"/>
          <p:cNvSpPr/>
          <p:nvPr/>
        </p:nvSpPr>
        <p:spPr>
          <a:xfrm>
            <a:off x="1408725" y="3084400"/>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HTLC</a:t>
            </a:r>
            <a:endParaRPr/>
          </a:p>
        </p:txBody>
      </p:sp>
      <p:sp>
        <p:nvSpPr>
          <p:cNvPr id="2568" name="Google Shape;2568;p185"/>
          <p:cNvSpPr txBox="1"/>
          <p:nvPr/>
        </p:nvSpPr>
        <p:spPr>
          <a:xfrm>
            <a:off x="7687200" y="519325"/>
            <a:ext cx="14568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Payment Hash</a:t>
            </a:r>
            <a:endParaRPr/>
          </a:p>
          <a:p>
            <a:pPr indent="0" lvl="0" marL="0" rtl="0" algn="l">
              <a:spcBef>
                <a:spcPts val="0"/>
              </a:spcBef>
              <a:spcAft>
                <a:spcPts val="0"/>
              </a:spcAft>
              <a:buClr>
                <a:schemeClr val="dk1"/>
              </a:buClr>
              <a:buSzPts val="1100"/>
              <a:buFont typeface="Arial"/>
              <a:buNone/>
            </a:pPr>
            <a:r>
              <a:rPr lang="en">
                <a:solidFill>
                  <a:schemeClr val="dk1"/>
                </a:solidFill>
              </a:rPr>
              <a:t>R → H(R)</a:t>
            </a:r>
            <a:endParaRPr/>
          </a:p>
        </p:txBody>
      </p:sp>
      <p:sp>
        <p:nvSpPr>
          <p:cNvPr id="2569" name="Google Shape;2569;p185"/>
          <p:cNvSpPr txBox="1"/>
          <p:nvPr/>
        </p:nvSpPr>
        <p:spPr>
          <a:xfrm>
            <a:off x="3203750" y="669250"/>
            <a:ext cx="25176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Bolt 11 Invoice</a:t>
            </a:r>
            <a:endParaRPr/>
          </a:p>
        </p:txBody>
      </p:sp>
      <p:sp>
        <p:nvSpPr>
          <p:cNvPr id="2570" name="Google Shape;2570;p185"/>
          <p:cNvSpPr txBox="1"/>
          <p:nvPr/>
        </p:nvSpPr>
        <p:spPr>
          <a:xfrm>
            <a:off x="259200" y="669250"/>
            <a:ext cx="14568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H(R)</a:t>
            </a:r>
            <a:endParaRPr/>
          </a:p>
        </p:txBody>
      </p:sp>
      <p:cxnSp>
        <p:nvCxnSpPr>
          <p:cNvPr id="2571" name="Google Shape;2571;p185"/>
          <p:cNvCxnSpPr/>
          <p:nvPr/>
        </p:nvCxnSpPr>
        <p:spPr>
          <a:xfrm flipH="1">
            <a:off x="721500" y="2791100"/>
            <a:ext cx="37500" cy="2072100"/>
          </a:xfrm>
          <a:prstGeom prst="straightConnector1">
            <a:avLst/>
          </a:prstGeom>
          <a:noFill/>
          <a:ln cap="flat" cmpd="sng" w="9525">
            <a:solidFill>
              <a:schemeClr val="dk2"/>
            </a:solidFill>
            <a:prstDash val="solid"/>
            <a:round/>
            <a:headEnd len="med" w="med" type="none"/>
            <a:tailEnd len="med" w="med" type="none"/>
          </a:ln>
        </p:spPr>
      </p:cxnSp>
      <p:cxnSp>
        <p:nvCxnSpPr>
          <p:cNvPr id="2572" name="Google Shape;2572;p185"/>
          <p:cNvCxnSpPr/>
          <p:nvPr/>
        </p:nvCxnSpPr>
        <p:spPr>
          <a:xfrm flipH="1">
            <a:off x="3058588" y="2791100"/>
            <a:ext cx="27600" cy="2064000"/>
          </a:xfrm>
          <a:prstGeom prst="straightConnector1">
            <a:avLst/>
          </a:prstGeom>
          <a:noFill/>
          <a:ln cap="flat" cmpd="sng" w="9525">
            <a:solidFill>
              <a:schemeClr val="dk2"/>
            </a:solidFill>
            <a:prstDash val="solid"/>
            <a:round/>
            <a:headEnd len="med" w="med" type="none"/>
            <a:tailEnd len="med" w="med" type="none"/>
          </a:ln>
        </p:spPr>
      </p:cxnSp>
      <p:cxnSp>
        <p:nvCxnSpPr>
          <p:cNvPr id="2573" name="Google Shape;2573;p185"/>
          <p:cNvCxnSpPr/>
          <p:nvPr/>
        </p:nvCxnSpPr>
        <p:spPr>
          <a:xfrm flipH="1">
            <a:off x="5406500" y="2791100"/>
            <a:ext cx="27600" cy="2064000"/>
          </a:xfrm>
          <a:prstGeom prst="straightConnector1">
            <a:avLst/>
          </a:prstGeom>
          <a:noFill/>
          <a:ln cap="flat" cmpd="sng" w="9525">
            <a:solidFill>
              <a:schemeClr val="dk2"/>
            </a:solidFill>
            <a:prstDash val="solid"/>
            <a:round/>
            <a:headEnd len="med" w="med" type="none"/>
            <a:tailEnd len="med" w="med" type="none"/>
          </a:ln>
        </p:spPr>
      </p:cxnSp>
      <p:cxnSp>
        <p:nvCxnSpPr>
          <p:cNvPr id="2574" name="Google Shape;2574;p185"/>
          <p:cNvCxnSpPr/>
          <p:nvPr/>
        </p:nvCxnSpPr>
        <p:spPr>
          <a:xfrm flipH="1">
            <a:off x="7775100" y="2791100"/>
            <a:ext cx="11700" cy="2067900"/>
          </a:xfrm>
          <a:prstGeom prst="straightConnector1">
            <a:avLst/>
          </a:prstGeom>
          <a:noFill/>
          <a:ln cap="flat" cmpd="sng" w="9525">
            <a:solidFill>
              <a:schemeClr val="dk2"/>
            </a:solidFill>
            <a:prstDash val="solid"/>
            <a:round/>
            <a:headEnd len="med" w="med" type="none"/>
            <a:tailEnd len="med" w="med" type="none"/>
          </a:ln>
        </p:spPr>
      </p:cxnSp>
      <p:cxnSp>
        <p:nvCxnSpPr>
          <p:cNvPr id="2575" name="Google Shape;2575;p185"/>
          <p:cNvCxnSpPr>
            <a:stCxn id="2562" idx="3"/>
            <a:endCxn id="2563" idx="1"/>
          </p:cNvCxnSpPr>
          <p:nvPr/>
        </p:nvCxnSpPr>
        <p:spPr>
          <a:xfrm>
            <a:off x="1130100" y="1684525"/>
            <a:ext cx="1617300" cy="0"/>
          </a:xfrm>
          <a:prstGeom prst="straightConnector1">
            <a:avLst/>
          </a:prstGeom>
          <a:noFill/>
          <a:ln cap="flat" cmpd="sng" w="9525">
            <a:solidFill>
              <a:schemeClr val="dk2"/>
            </a:solidFill>
            <a:prstDash val="solid"/>
            <a:round/>
            <a:headEnd len="med" w="med" type="none"/>
            <a:tailEnd len="med" w="med" type="none"/>
          </a:ln>
        </p:spPr>
      </p:cxnSp>
      <p:cxnSp>
        <p:nvCxnSpPr>
          <p:cNvPr id="2576" name="Google Shape;2576;p185"/>
          <p:cNvCxnSpPr>
            <a:stCxn id="2563" idx="3"/>
            <a:endCxn id="2564" idx="1"/>
          </p:cNvCxnSpPr>
          <p:nvPr/>
        </p:nvCxnSpPr>
        <p:spPr>
          <a:xfrm>
            <a:off x="3424888" y="1684525"/>
            <a:ext cx="1589700" cy="0"/>
          </a:xfrm>
          <a:prstGeom prst="straightConnector1">
            <a:avLst/>
          </a:prstGeom>
          <a:noFill/>
          <a:ln cap="flat" cmpd="sng" w="9525">
            <a:solidFill>
              <a:schemeClr val="dk2"/>
            </a:solidFill>
            <a:prstDash val="solid"/>
            <a:round/>
            <a:headEnd len="med" w="med" type="none"/>
            <a:tailEnd len="med" w="med" type="none"/>
          </a:ln>
        </p:spPr>
      </p:cxnSp>
      <p:cxnSp>
        <p:nvCxnSpPr>
          <p:cNvPr id="2577" name="Google Shape;2577;p185"/>
          <p:cNvCxnSpPr>
            <a:stCxn id="2564" idx="3"/>
            <a:endCxn id="2565" idx="1"/>
          </p:cNvCxnSpPr>
          <p:nvPr/>
        </p:nvCxnSpPr>
        <p:spPr>
          <a:xfrm>
            <a:off x="5853500" y="1684525"/>
            <a:ext cx="1562100" cy="0"/>
          </a:xfrm>
          <a:prstGeom prst="straightConnector1">
            <a:avLst/>
          </a:prstGeom>
          <a:noFill/>
          <a:ln cap="flat" cmpd="sng" w="9525">
            <a:solidFill>
              <a:schemeClr val="dk2"/>
            </a:solidFill>
            <a:prstDash val="solid"/>
            <a:round/>
            <a:headEnd len="med" w="med" type="none"/>
            <a:tailEnd len="med" w="med" type="none"/>
          </a:ln>
        </p:spPr>
      </p:cxnSp>
      <p:cxnSp>
        <p:nvCxnSpPr>
          <p:cNvPr id="2578" name="Google Shape;2578;p185"/>
          <p:cNvCxnSpPr>
            <a:stCxn id="2567" idx="1"/>
          </p:cNvCxnSpPr>
          <p:nvPr/>
        </p:nvCxnSpPr>
        <p:spPr>
          <a:xfrm rot="10800000">
            <a:off x="766125" y="3233800"/>
            <a:ext cx="642600" cy="1200"/>
          </a:xfrm>
          <a:prstGeom prst="straightConnector1">
            <a:avLst/>
          </a:prstGeom>
          <a:noFill/>
          <a:ln cap="flat" cmpd="sng" w="9525">
            <a:solidFill>
              <a:schemeClr val="dk2"/>
            </a:solidFill>
            <a:prstDash val="solid"/>
            <a:round/>
            <a:headEnd len="med" w="med" type="none"/>
            <a:tailEnd len="med" w="med" type="none"/>
          </a:ln>
        </p:spPr>
      </p:cxnSp>
      <p:cxnSp>
        <p:nvCxnSpPr>
          <p:cNvPr id="2579" name="Google Shape;2579;p185"/>
          <p:cNvCxnSpPr>
            <a:stCxn id="2567" idx="3"/>
          </p:cNvCxnSpPr>
          <p:nvPr/>
        </p:nvCxnSpPr>
        <p:spPr>
          <a:xfrm flipH="1" rot="10800000">
            <a:off x="2150925" y="3227500"/>
            <a:ext cx="939600" cy="7500"/>
          </a:xfrm>
          <a:prstGeom prst="straightConnector1">
            <a:avLst/>
          </a:prstGeom>
          <a:noFill/>
          <a:ln cap="flat" cmpd="sng" w="9525">
            <a:solidFill>
              <a:schemeClr val="dk2"/>
            </a:solidFill>
            <a:prstDash val="solid"/>
            <a:round/>
            <a:headEnd len="med" w="med" type="none"/>
            <a:tailEnd len="med" w="med" type="triangle"/>
          </a:ln>
        </p:spPr>
      </p:cxnSp>
      <p:sp>
        <p:nvSpPr>
          <p:cNvPr id="2580" name="Google Shape;2580;p185"/>
          <p:cNvSpPr/>
          <p:nvPr/>
        </p:nvSpPr>
        <p:spPr>
          <a:xfrm>
            <a:off x="3728800" y="3348275"/>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HTLC</a:t>
            </a:r>
            <a:endParaRPr/>
          </a:p>
        </p:txBody>
      </p:sp>
      <p:cxnSp>
        <p:nvCxnSpPr>
          <p:cNvPr id="2581" name="Google Shape;2581;p185"/>
          <p:cNvCxnSpPr>
            <a:stCxn id="2580" idx="1"/>
          </p:cNvCxnSpPr>
          <p:nvPr/>
        </p:nvCxnSpPr>
        <p:spPr>
          <a:xfrm rot="10800000">
            <a:off x="3086200" y="3497675"/>
            <a:ext cx="642600" cy="1200"/>
          </a:xfrm>
          <a:prstGeom prst="straightConnector1">
            <a:avLst/>
          </a:prstGeom>
          <a:noFill/>
          <a:ln cap="flat" cmpd="sng" w="9525">
            <a:solidFill>
              <a:schemeClr val="dk2"/>
            </a:solidFill>
            <a:prstDash val="solid"/>
            <a:round/>
            <a:headEnd len="med" w="med" type="none"/>
            <a:tailEnd len="med" w="med" type="none"/>
          </a:ln>
        </p:spPr>
      </p:cxnSp>
      <p:cxnSp>
        <p:nvCxnSpPr>
          <p:cNvPr id="2582" name="Google Shape;2582;p185"/>
          <p:cNvCxnSpPr>
            <a:stCxn id="2580" idx="3"/>
          </p:cNvCxnSpPr>
          <p:nvPr/>
        </p:nvCxnSpPr>
        <p:spPr>
          <a:xfrm flipH="1" rot="10800000">
            <a:off x="4471000" y="3491375"/>
            <a:ext cx="939600" cy="7500"/>
          </a:xfrm>
          <a:prstGeom prst="straightConnector1">
            <a:avLst/>
          </a:prstGeom>
          <a:noFill/>
          <a:ln cap="flat" cmpd="sng" w="9525">
            <a:solidFill>
              <a:schemeClr val="dk2"/>
            </a:solidFill>
            <a:prstDash val="solid"/>
            <a:round/>
            <a:headEnd len="med" w="med" type="none"/>
            <a:tailEnd len="med" w="med" type="triangle"/>
          </a:ln>
        </p:spPr>
      </p:cxnSp>
      <p:sp>
        <p:nvSpPr>
          <p:cNvPr id="2583" name="Google Shape;2583;p185"/>
          <p:cNvSpPr/>
          <p:nvPr/>
        </p:nvSpPr>
        <p:spPr>
          <a:xfrm>
            <a:off x="6076700" y="3602050"/>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HTLC</a:t>
            </a:r>
            <a:endParaRPr/>
          </a:p>
        </p:txBody>
      </p:sp>
      <p:cxnSp>
        <p:nvCxnSpPr>
          <p:cNvPr id="2584" name="Google Shape;2584;p185"/>
          <p:cNvCxnSpPr>
            <a:stCxn id="2583" idx="1"/>
          </p:cNvCxnSpPr>
          <p:nvPr/>
        </p:nvCxnSpPr>
        <p:spPr>
          <a:xfrm rot="10800000">
            <a:off x="5434100" y="3751450"/>
            <a:ext cx="642600" cy="1200"/>
          </a:xfrm>
          <a:prstGeom prst="straightConnector1">
            <a:avLst/>
          </a:prstGeom>
          <a:noFill/>
          <a:ln cap="flat" cmpd="sng" w="9525">
            <a:solidFill>
              <a:schemeClr val="dk2"/>
            </a:solidFill>
            <a:prstDash val="solid"/>
            <a:round/>
            <a:headEnd len="med" w="med" type="none"/>
            <a:tailEnd len="med" w="med" type="none"/>
          </a:ln>
        </p:spPr>
      </p:cxnSp>
      <p:cxnSp>
        <p:nvCxnSpPr>
          <p:cNvPr id="2585" name="Google Shape;2585;p185"/>
          <p:cNvCxnSpPr>
            <a:stCxn id="2583" idx="3"/>
          </p:cNvCxnSpPr>
          <p:nvPr/>
        </p:nvCxnSpPr>
        <p:spPr>
          <a:xfrm flipH="1" rot="10800000">
            <a:off x="6818900" y="3745150"/>
            <a:ext cx="939600" cy="7500"/>
          </a:xfrm>
          <a:prstGeom prst="straightConnector1">
            <a:avLst/>
          </a:prstGeom>
          <a:noFill/>
          <a:ln cap="flat" cmpd="sng" w="9525">
            <a:solidFill>
              <a:schemeClr val="dk2"/>
            </a:solidFill>
            <a:prstDash val="solid"/>
            <a:round/>
            <a:headEnd len="med" w="med" type="none"/>
            <a:tailEnd len="med" w="med" type="triangle"/>
          </a:ln>
        </p:spPr>
      </p:cxnSp>
      <p:cxnSp>
        <p:nvCxnSpPr>
          <p:cNvPr id="2586" name="Google Shape;2586;p185"/>
          <p:cNvCxnSpPr/>
          <p:nvPr/>
        </p:nvCxnSpPr>
        <p:spPr>
          <a:xfrm flipH="1">
            <a:off x="5427775" y="4412225"/>
            <a:ext cx="2362500" cy="6300"/>
          </a:xfrm>
          <a:prstGeom prst="straightConnector1">
            <a:avLst/>
          </a:prstGeom>
          <a:noFill/>
          <a:ln cap="flat" cmpd="sng" w="9525">
            <a:solidFill>
              <a:schemeClr val="dk2"/>
            </a:solidFill>
            <a:prstDash val="solid"/>
            <a:round/>
            <a:headEnd len="med" w="med" type="none"/>
            <a:tailEnd len="med" w="med" type="triangle"/>
          </a:ln>
        </p:spPr>
      </p:cxnSp>
      <p:sp>
        <p:nvSpPr>
          <p:cNvPr id="2587" name="Google Shape;2587;p185"/>
          <p:cNvSpPr txBox="1"/>
          <p:nvPr/>
        </p:nvSpPr>
        <p:spPr>
          <a:xfrm>
            <a:off x="5639925" y="4064975"/>
            <a:ext cx="2859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a:t>
            </a:r>
            <a:endParaRPr/>
          </a:p>
        </p:txBody>
      </p:sp>
      <p:cxnSp>
        <p:nvCxnSpPr>
          <p:cNvPr id="2588" name="Google Shape;2588;p185"/>
          <p:cNvCxnSpPr/>
          <p:nvPr/>
        </p:nvCxnSpPr>
        <p:spPr>
          <a:xfrm flipH="1">
            <a:off x="3085725" y="4605075"/>
            <a:ext cx="2310000" cy="5400"/>
          </a:xfrm>
          <a:prstGeom prst="straightConnector1">
            <a:avLst/>
          </a:prstGeom>
          <a:noFill/>
          <a:ln cap="flat" cmpd="sng" w="9525">
            <a:solidFill>
              <a:schemeClr val="dk2"/>
            </a:solidFill>
            <a:prstDash val="solid"/>
            <a:round/>
            <a:headEnd len="med" w="med" type="none"/>
            <a:tailEnd len="med" w="med" type="triangle"/>
          </a:ln>
        </p:spPr>
      </p:cxnSp>
      <p:sp>
        <p:nvSpPr>
          <p:cNvPr id="2589" name="Google Shape;2589;p185"/>
          <p:cNvSpPr txBox="1"/>
          <p:nvPr/>
        </p:nvSpPr>
        <p:spPr>
          <a:xfrm>
            <a:off x="3297950" y="4256975"/>
            <a:ext cx="2859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a:t>
            </a:r>
            <a:endParaRPr/>
          </a:p>
        </p:txBody>
      </p:sp>
      <p:cxnSp>
        <p:nvCxnSpPr>
          <p:cNvPr id="2590" name="Google Shape;2590;p185"/>
          <p:cNvCxnSpPr/>
          <p:nvPr/>
        </p:nvCxnSpPr>
        <p:spPr>
          <a:xfrm flipH="1">
            <a:off x="734200" y="4791075"/>
            <a:ext cx="2331300" cy="8100"/>
          </a:xfrm>
          <a:prstGeom prst="straightConnector1">
            <a:avLst/>
          </a:prstGeom>
          <a:noFill/>
          <a:ln cap="flat" cmpd="sng" w="9525">
            <a:solidFill>
              <a:schemeClr val="dk2"/>
            </a:solidFill>
            <a:prstDash val="solid"/>
            <a:round/>
            <a:headEnd len="med" w="med" type="none"/>
            <a:tailEnd len="med" w="med" type="triangle"/>
          </a:ln>
        </p:spPr>
      </p:cxnSp>
      <p:sp>
        <p:nvSpPr>
          <p:cNvPr id="2591" name="Google Shape;2591;p185"/>
          <p:cNvSpPr txBox="1"/>
          <p:nvPr/>
        </p:nvSpPr>
        <p:spPr>
          <a:xfrm>
            <a:off x="915150" y="4443825"/>
            <a:ext cx="2859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a:t>
            </a:r>
            <a:endParaRPr/>
          </a:p>
        </p:txBody>
      </p:sp>
      <p:sp>
        <p:nvSpPr>
          <p:cNvPr id="2592" name="Google Shape;2592;p185"/>
          <p:cNvSpPr/>
          <p:nvPr/>
        </p:nvSpPr>
        <p:spPr>
          <a:xfrm>
            <a:off x="369150" y="1137650"/>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Alice</a:t>
            </a:r>
            <a:endParaRPr/>
          </a:p>
        </p:txBody>
      </p:sp>
      <p:sp>
        <p:nvSpPr>
          <p:cNvPr id="2593" name="Google Shape;2593;p185"/>
          <p:cNvSpPr/>
          <p:nvPr/>
        </p:nvSpPr>
        <p:spPr>
          <a:xfrm>
            <a:off x="7415700" y="1137650"/>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David</a:t>
            </a:r>
            <a:endParaRPr/>
          </a:p>
        </p:txBody>
      </p:sp>
      <p:sp>
        <p:nvSpPr>
          <p:cNvPr id="2594" name="Google Shape;2594;p185"/>
          <p:cNvSpPr txBox="1"/>
          <p:nvPr/>
        </p:nvSpPr>
        <p:spPr>
          <a:xfrm>
            <a:off x="2245350" y="1126825"/>
            <a:ext cx="4842600" cy="2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Find a path (for example via Bob and Charlie)</a:t>
            </a:r>
            <a:endParaRPr/>
          </a:p>
        </p:txBody>
      </p:sp>
      <p:sp>
        <p:nvSpPr>
          <p:cNvPr id="2595" name="Google Shape;2595;p185"/>
          <p:cNvSpPr/>
          <p:nvPr/>
        </p:nvSpPr>
        <p:spPr>
          <a:xfrm>
            <a:off x="5593275" y="1886562"/>
            <a:ext cx="5868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185"/>
          <p:cNvSpPr/>
          <p:nvPr/>
        </p:nvSpPr>
        <p:spPr>
          <a:xfrm>
            <a:off x="6180200" y="1886562"/>
            <a:ext cx="5868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185"/>
          <p:cNvSpPr/>
          <p:nvPr/>
        </p:nvSpPr>
        <p:spPr>
          <a:xfrm>
            <a:off x="6767125" y="1886562"/>
            <a:ext cx="5868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185"/>
          <p:cNvSpPr txBox="1"/>
          <p:nvPr/>
        </p:nvSpPr>
        <p:spPr>
          <a:xfrm>
            <a:off x="5635643" y="1800750"/>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0</a:t>
            </a:r>
            <a:endParaRPr sz="1000"/>
          </a:p>
        </p:txBody>
      </p:sp>
      <p:sp>
        <p:nvSpPr>
          <p:cNvPr id="2599" name="Google Shape;2599;p185"/>
          <p:cNvSpPr txBox="1"/>
          <p:nvPr/>
        </p:nvSpPr>
        <p:spPr>
          <a:xfrm>
            <a:off x="6222568" y="1800750"/>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300</a:t>
            </a:r>
            <a:endParaRPr sz="1000"/>
          </a:p>
        </p:txBody>
      </p:sp>
      <p:sp>
        <p:nvSpPr>
          <p:cNvPr id="2600" name="Google Shape;2600;p185"/>
          <p:cNvSpPr txBox="1"/>
          <p:nvPr/>
        </p:nvSpPr>
        <p:spPr>
          <a:xfrm>
            <a:off x="6809493" y="1800750"/>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9</a:t>
            </a:r>
            <a:endParaRPr sz="1000"/>
          </a:p>
        </p:txBody>
      </p:sp>
      <p:sp>
        <p:nvSpPr>
          <p:cNvPr id="2601" name="Google Shape;2601;p185"/>
          <p:cNvSpPr/>
          <p:nvPr/>
        </p:nvSpPr>
        <p:spPr>
          <a:xfrm>
            <a:off x="5593250" y="2069675"/>
            <a:ext cx="17607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185"/>
          <p:cNvSpPr txBox="1"/>
          <p:nvPr/>
        </p:nvSpPr>
        <p:spPr>
          <a:xfrm>
            <a:off x="5635642" y="1983875"/>
            <a:ext cx="17184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u3h4kj23048yerg2j3r</a:t>
            </a:r>
            <a:endParaRPr sz="1000"/>
          </a:p>
        </p:txBody>
      </p:sp>
      <p:sp>
        <p:nvSpPr>
          <p:cNvPr id="2603" name="Google Shape;2603;p185"/>
          <p:cNvSpPr/>
          <p:nvPr/>
        </p:nvSpPr>
        <p:spPr>
          <a:xfrm>
            <a:off x="5102975" y="2069675"/>
            <a:ext cx="5022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185"/>
          <p:cNvSpPr txBox="1"/>
          <p:nvPr/>
        </p:nvSpPr>
        <p:spPr>
          <a:xfrm>
            <a:off x="5081823" y="1983875"/>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Ek D</a:t>
            </a:r>
            <a:endParaRPr sz="1000"/>
          </a:p>
        </p:txBody>
      </p:sp>
      <p:sp>
        <p:nvSpPr>
          <p:cNvPr id="2605" name="Google Shape;2605;p185"/>
          <p:cNvSpPr/>
          <p:nvPr/>
        </p:nvSpPr>
        <p:spPr>
          <a:xfrm>
            <a:off x="4010700" y="2070775"/>
            <a:ext cx="3915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185"/>
          <p:cNvSpPr/>
          <p:nvPr/>
        </p:nvSpPr>
        <p:spPr>
          <a:xfrm>
            <a:off x="4402200" y="2070775"/>
            <a:ext cx="3756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185"/>
          <p:cNvSpPr/>
          <p:nvPr/>
        </p:nvSpPr>
        <p:spPr>
          <a:xfrm>
            <a:off x="4780250" y="2070775"/>
            <a:ext cx="3228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185"/>
          <p:cNvSpPr txBox="1"/>
          <p:nvPr/>
        </p:nvSpPr>
        <p:spPr>
          <a:xfrm>
            <a:off x="3978393" y="1976475"/>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452</a:t>
            </a:r>
            <a:endParaRPr sz="1000"/>
          </a:p>
        </p:txBody>
      </p:sp>
      <p:sp>
        <p:nvSpPr>
          <p:cNvPr id="2609" name="Google Shape;2609;p185"/>
          <p:cNvSpPr txBox="1"/>
          <p:nvPr/>
        </p:nvSpPr>
        <p:spPr>
          <a:xfrm>
            <a:off x="4331106" y="1983875"/>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300</a:t>
            </a:r>
            <a:endParaRPr sz="1000"/>
          </a:p>
        </p:txBody>
      </p:sp>
      <p:sp>
        <p:nvSpPr>
          <p:cNvPr id="2610" name="Google Shape;2610;p185"/>
          <p:cNvSpPr txBox="1"/>
          <p:nvPr/>
        </p:nvSpPr>
        <p:spPr>
          <a:xfrm>
            <a:off x="4745900" y="1983875"/>
            <a:ext cx="3915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18</a:t>
            </a:r>
            <a:endParaRPr sz="1000"/>
          </a:p>
        </p:txBody>
      </p:sp>
      <p:sp>
        <p:nvSpPr>
          <p:cNvPr id="2611" name="Google Shape;2611;p185"/>
          <p:cNvSpPr/>
          <p:nvPr/>
        </p:nvSpPr>
        <p:spPr>
          <a:xfrm>
            <a:off x="3422513" y="2270138"/>
            <a:ext cx="5022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185"/>
          <p:cNvSpPr txBox="1"/>
          <p:nvPr/>
        </p:nvSpPr>
        <p:spPr>
          <a:xfrm>
            <a:off x="3401361" y="2184338"/>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Ek C</a:t>
            </a:r>
            <a:endParaRPr sz="1000"/>
          </a:p>
        </p:txBody>
      </p:sp>
      <p:sp>
        <p:nvSpPr>
          <p:cNvPr id="2613" name="Google Shape;2613;p185"/>
          <p:cNvSpPr/>
          <p:nvPr/>
        </p:nvSpPr>
        <p:spPr>
          <a:xfrm>
            <a:off x="3924713" y="2270138"/>
            <a:ext cx="34164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185"/>
          <p:cNvSpPr txBox="1"/>
          <p:nvPr/>
        </p:nvSpPr>
        <p:spPr>
          <a:xfrm>
            <a:off x="3967120" y="2184338"/>
            <a:ext cx="33738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aksjhdflka813r83n09aw0923kjqk34jt2kjt3jhk2jh3tqkjw</a:t>
            </a:r>
            <a:endParaRPr sz="1000"/>
          </a:p>
        </p:txBody>
      </p:sp>
      <p:sp>
        <p:nvSpPr>
          <p:cNvPr id="2615" name="Google Shape;2615;p185"/>
          <p:cNvSpPr/>
          <p:nvPr/>
        </p:nvSpPr>
        <p:spPr>
          <a:xfrm>
            <a:off x="2325013" y="2270913"/>
            <a:ext cx="3915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185"/>
          <p:cNvSpPr/>
          <p:nvPr/>
        </p:nvSpPr>
        <p:spPr>
          <a:xfrm>
            <a:off x="2716513" y="2270913"/>
            <a:ext cx="3756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185"/>
          <p:cNvSpPr/>
          <p:nvPr/>
        </p:nvSpPr>
        <p:spPr>
          <a:xfrm>
            <a:off x="3094563" y="2270913"/>
            <a:ext cx="3228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185"/>
          <p:cNvSpPr txBox="1"/>
          <p:nvPr/>
        </p:nvSpPr>
        <p:spPr>
          <a:xfrm>
            <a:off x="2292706" y="2176613"/>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74</a:t>
            </a:r>
            <a:endParaRPr sz="1000"/>
          </a:p>
        </p:txBody>
      </p:sp>
      <p:sp>
        <p:nvSpPr>
          <p:cNvPr id="2619" name="Google Shape;2619;p185"/>
          <p:cNvSpPr txBox="1"/>
          <p:nvPr/>
        </p:nvSpPr>
        <p:spPr>
          <a:xfrm>
            <a:off x="2645418" y="2184013"/>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301</a:t>
            </a:r>
            <a:endParaRPr sz="1000"/>
          </a:p>
        </p:txBody>
      </p:sp>
      <p:sp>
        <p:nvSpPr>
          <p:cNvPr id="2620" name="Google Shape;2620;p185"/>
          <p:cNvSpPr txBox="1"/>
          <p:nvPr/>
        </p:nvSpPr>
        <p:spPr>
          <a:xfrm>
            <a:off x="3060212" y="2184013"/>
            <a:ext cx="3915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41</a:t>
            </a:r>
            <a:endParaRPr sz="1000"/>
          </a:p>
        </p:txBody>
      </p:sp>
      <p:sp>
        <p:nvSpPr>
          <p:cNvPr id="2621" name="Google Shape;2621;p185"/>
          <p:cNvSpPr/>
          <p:nvPr/>
        </p:nvSpPr>
        <p:spPr>
          <a:xfrm>
            <a:off x="2345193" y="2466663"/>
            <a:ext cx="50130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185"/>
          <p:cNvSpPr txBox="1"/>
          <p:nvPr/>
        </p:nvSpPr>
        <p:spPr>
          <a:xfrm>
            <a:off x="2345115" y="2380863"/>
            <a:ext cx="50130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374yiu3h4ot8h2no2iht2htp82hts98dfgoh2408h2048gh2084ghh2g0240gh24hg082h4g</a:t>
            </a:r>
            <a:endParaRPr sz="1000"/>
          </a:p>
        </p:txBody>
      </p:sp>
      <p:sp>
        <p:nvSpPr>
          <p:cNvPr id="2623" name="Google Shape;2623;p185"/>
          <p:cNvSpPr/>
          <p:nvPr/>
        </p:nvSpPr>
        <p:spPr>
          <a:xfrm>
            <a:off x="1842975" y="2466650"/>
            <a:ext cx="5022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185"/>
          <p:cNvSpPr txBox="1"/>
          <p:nvPr/>
        </p:nvSpPr>
        <p:spPr>
          <a:xfrm>
            <a:off x="1821823" y="2380850"/>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Ek B</a:t>
            </a:r>
            <a:endParaRPr sz="1000"/>
          </a:p>
        </p:txBody>
      </p:sp>
      <p:sp>
        <p:nvSpPr>
          <p:cNvPr id="2625" name="Google Shape;2625;p185"/>
          <p:cNvSpPr txBox="1"/>
          <p:nvPr/>
        </p:nvSpPr>
        <p:spPr>
          <a:xfrm>
            <a:off x="311700" y="2075330"/>
            <a:ext cx="1456800" cy="3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Alice creates Onion package</a:t>
            </a:r>
            <a:endParaRPr/>
          </a:p>
        </p:txBody>
      </p:sp>
      <p:sp>
        <p:nvSpPr>
          <p:cNvPr id="2626" name="Google Shape;2626;p185"/>
          <p:cNvSpPr txBox="1"/>
          <p:nvPr/>
        </p:nvSpPr>
        <p:spPr>
          <a:xfrm>
            <a:off x="1328850" y="3344525"/>
            <a:ext cx="9165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solidFill>
                  <a:schemeClr val="dk1"/>
                </a:solidFill>
              </a:rPr>
              <a:t>update_add_htlc</a:t>
            </a:r>
            <a:endParaRPr sz="700"/>
          </a:p>
        </p:txBody>
      </p:sp>
      <p:sp>
        <p:nvSpPr>
          <p:cNvPr id="2627" name="Google Shape;2627;p185"/>
          <p:cNvSpPr txBox="1"/>
          <p:nvPr/>
        </p:nvSpPr>
        <p:spPr>
          <a:xfrm>
            <a:off x="3702775" y="3602050"/>
            <a:ext cx="9165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solidFill>
                  <a:schemeClr val="dk1"/>
                </a:solidFill>
              </a:rPr>
              <a:t>update_add_htlc</a:t>
            </a:r>
            <a:endParaRPr sz="700"/>
          </a:p>
        </p:txBody>
      </p:sp>
      <p:sp>
        <p:nvSpPr>
          <p:cNvPr id="2628" name="Google Shape;2628;p185"/>
          <p:cNvSpPr txBox="1"/>
          <p:nvPr/>
        </p:nvSpPr>
        <p:spPr>
          <a:xfrm>
            <a:off x="5989550" y="3836475"/>
            <a:ext cx="9165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solidFill>
                  <a:schemeClr val="dk1"/>
                </a:solidFill>
              </a:rPr>
              <a:t>update_add_htlc</a:t>
            </a:r>
            <a:endParaRPr sz="700"/>
          </a:p>
        </p:txBody>
      </p:sp>
      <p:sp>
        <p:nvSpPr>
          <p:cNvPr id="2629" name="Google Shape;2629;p185"/>
          <p:cNvSpPr txBox="1"/>
          <p:nvPr/>
        </p:nvSpPr>
        <p:spPr>
          <a:xfrm>
            <a:off x="5950350" y="4345925"/>
            <a:ext cx="13041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solidFill>
                  <a:schemeClr val="dk1"/>
                </a:solidFill>
              </a:rPr>
              <a:t>update_fullfil_htlc</a:t>
            </a:r>
            <a:endParaRPr sz="700"/>
          </a:p>
        </p:txBody>
      </p:sp>
      <p:sp>
        <p:nvSpPr>
          <p:cNvPr id="2630" name="Google Shape;2630;p185"/>
          <p:cNvSpPr txBox="1"/>
          <p:nvPr/>
        </p:nvSpPr>
        <p:spPr>
          <a:xfrm>
            <a:off x="3604938" y="4389775"/>
            <a:ext cx="13041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solidFill>
                  <a:schemeClr val="dk1"/>
                </a:solidFill>
              </a:rPr>
              <a:t>update_fullfil_htlc</a:t>
            </a:r>
            <a:endParaRPr sz="700"/>
          </a:p>
        </p:txBody>
      </p:sp>
      <p:sp>
        <p:nvSpPr>
          <p:cNvPr id="2631" name="Google Shape;2631;p185"/>
          <p:cNvSpPr txBox="1"/>
          <p:nvPr/>
        </p:nvSpPr>
        <p:spPr>
          <a:xfrm>
            <a:off x="1286700" y="4558175"/>
            <a:ext cx="13041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solidFill>
                  <a:schemeClr val="dk1"/>
                </a:solidFill>
              </a:rPr>
              <a:t>update_fullfil_htlc</a:t>
            </a:r>
            <a:endParaRPr sz="700"/>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5" name="Shape 2635"/>
        <p:cNvGrpSpPr/>
        <p:nvPr/>
      </p:nvGrpSpPr>
      <p:grpSpPr>
        <a:xfrm>
          <a:off x="0" y="0"/>
          <a:ext cx="0" cy="0"/>
          <a:chOff x="0" y="0"/>
          <a:chExt cx="0" cy="0"/>
        </a:xfrm>
      </p:grpSpPr>
      <p:sp>
        <p:nvSpPr>
          <p:cNvPr id="2636" name="Google Shape;2636;p186"/>
          <p:cNvSpPr txBox="1"/>
          <p:nvPr>
            <p:ph type="title"/>
          </p:nvPr>
        </p:nvSpPr>
        <p:spPr>
          <a:xfrm>
            <a:off x="311700" y="45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can be seen by channel closes on chain?</a:t>
            </a:r>
            <a:endParaRPr/>
          </a:p>
          <a:p>
            <a:pPr indent="0" lvl="0" marL="0" rtl="0" algn="l">
              <a:spcBef>
                <a:spcPts val="0"/>
              </a:spcBef>
              <a:spcAft>
                <a:spcPts val="0"/>
              </a:spcAft>
              <a:buNone/>
            </a:pPr>
            <a:r>
              <a:t/>
            </a:r>
            <a:endParaRPr/>
          </a:p>
        </p:txBody>
      </p:sp>
      <p:sp>
        <p:nvSpPr>
          <p:cNvPr id="2637" name="Google Shape;2637;p186"/>
          <p:cNvSpPr txBox="1"/>
          <p:nvPr>
            <p:ph idx="1" type="body"/>
          </p:nvPr>
        </p:nvSpPr>
        <p:spPr>
          <a:xfrm>
            <a:off x="311700" y="6868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Type of close</a:t>
            </a:r>
            <a:endParaRPr/>
          </a:p>
          <a:p>
            <a:pPr indent="-342900" lvl="0" marL="457200" marR="0" rtl="0" algn="l">
              <a:lnSpc>
                <a:spcPct val="115000"/>
              </a:lnSpc>
              <a:spcBef>
                <a:spcPts val="0"/>
              </a:spcBef>
              <a:spcAft>
                <a:spcPts val="0"/>
              </a:spcAft>
              <a:buSzPts val="1800"/>
              <a:buChar char="●"/>
            </a:pPr>
            <a:r>
              <a:rPr lang="en"/>
              <a:t>Channel state</a:t>
            </a:r>
            <a:endParaRPr/>
          </a:p>
          <a:p>
            <a:pPr indent="-342900" lvl="0" marL="457200" marR="0" rtl="0" algn="l">
              <a:lnSpc>
                <a:spcPct val="115000"/>
              </a:lnSpc>
              <a:spcBef>
                <a:spcPts val="0"/>
              </a:spcBef>
              <a:spcAft>
                <a:spcPts val="0"/>
              </a:spcAft>
              <a:buSzPts val="1800"/>
              <a:buChar char="●"/>
            </a:pPr>
            <a:r>
              <a:rPr lang="en"/>
              <a:t>Pending htlc outputs</a:t>
            </a:r>
            <a:endParaRPr/>
          </a:p>
          <a:p>
            <a:pPr indent="-317500" lvl="1" marL="914400" marR="0" rtl="0" algn="l">
              <a:lnSpc>
                <a:spcPct val="115000"/>
              </a:lnSpc>
              <a:spcBef>
                <a:spcPts val="0"/>
              </a:spcBef>
              <a:spcAft>
                <a:spcPts val="0"/>
              </a:spcAft>
              <a:buSzPts val="1400"/>
              <a:buChar char="○"/>
            </a:pPr>
            <a:r>
              <a:rPr lang="en"/>
              <a:t>If not below </a:t>
            </a:r>
            <a:r>
              <a:rPr lang="en"/>
              <a:t>dust limit</a:t>
            </a:r>
            <a:endParaRPr/>
          </a:p>
          <a:p>
            <a:pPr indent="-317500" lvl="1" marL="914400" marR="0" rtl="0" algn="l">
              <a:lnSpc>
                <a:spcPct val="115000"/>
              </a:lnSpc>
              <a:spcBef>
                <a:spcPts val="0"/>
              </a:spcBef>
              <a:spcAft>
                <a:spcPts val="0"/>
              </a:spcAft>
              <a:buSzPts val="1400"/>
              <a:buChar char="○"/>
            </a:pPr>
            <a:r>
              <a:rPr lang="en"/>
              <a:t>There might be a fight about htlc sizes round the dust limit</a:t>
            </a:r>
            <a:endParaRPr/>
          </a:p>
          <a:p>
            <a:pPr indent="-317500" lvl="2" marL="1371600" marR="0" rtl="0" algn="l">
              <a:lnSpc>
                <a:spcPct val="115000"/>
              </a:lnSpc>
              <a:spcBef>
                <a:spcPts val="0"/>
              </a:spcBef>
              <a:spcAft>
                <a:spcPts val="0"/>
              </a:spcAft>
              <a:buSzPts val="1400"/>
              <a:buChar char="■"/>
            </a:pPr>
            <a:r>
              <a:rPr lang="en"/>
              <a:t>Nodes have an interest to be larger than the dust limit</a:t>
            </a:r>
            <a:endParaRPr/>
          </a:p>
          <a:p>
            <a:pPr indent="-317500" lvl="2" marL="1371600" marR="0" rtl="0" algn="l">
              <a:lnSpc>
                <a:spcPct val="115000"/>
              </a:lnSpc>
              <a:spcBef>
                <a:spcPts val="0"/>
              </a:spcBef>
              <a:spcAft>
                <a:spcPts val="0"/>
              </a:spcAft>
              <a:buSzPts val="1400"/>
              <a:buChar char="■"/>
            </a:pPr>
            <a:r>
              <a:rPr lang="en"/>
              <a:t>Privacy aware people might want to be below the dust limit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7">
                                            <p:txEl>
                                              <p:pRg end="0" st="0"/>
                                            </p:txEl>
                                          </p:spTgt>
                                        </p:tgtEl>
                                        <p:attrNameLst>
                                          <p:attrName>style.visibility</p:attrName>
                                        </p:attrNameLst>
                                      </p:cBhvr>
                                      <p:to>
                                        <p:strVal val="visible"/>
                                      </p:to>
                                    </p:set>
                                    <p:animEffect filter="fade" transition="in">
                                      <p:cBhvr>
                                        <p:cTn dur="1000"/>
                                        <p:tgtEl>
                                          <p:spTgt spid="263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7">
                                            <p:txEl>
                                              <p:pRg end="1" st="1"/>
                                            </p:txEl>
                                          </p:spTgt>
                                        </p:tgtEl>
                                        <p:attrNameLst>
                                          <p:attrName>style.visibility</p:attrName>
                                        </p:attrNameLst>
                                      </p:cBhvr>
                                      <p:to>
                                        <p:strVal val="visible"/>
                                      </p:to>
                                    </p:set>
                                    <p:animEffect filter="fade" transition="in">
                                      <p:cBhvr>
                                        <p:cTn dur="1000"/>
                                        <p:tgtEl>
                                          <p:spTgt spid="263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7">
                                            <p:txEl>
                                              <p:pRg end="2" st="2"/>
                                            </p:txEl>
                                          </p:spTgt>
                                        </p:tgtEl>
                                        <p:attrNameLst>
                                          <p:attrName>style.visibility</p:attrName>
                                        </p:attrNameLst>
                                      </p:cBhvr>
                                      <p:to>
                                        <p:strVal val="visible"/>
                                      </p:to>
                                    </p:set>
                                    <p:animEffect filter="fade" transition="in">
                                      <p:cBhvr>
                                        <p:cTn dur="1000"/>
                                        <p:tgtEl>
                                          <p:spTgt spid="263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7">
                                            <p:txEl>
                                              <p:pRg end="3" st="3"/>
                                            </p:txEl>
                                          </p:spTgt>
                                        </p:tgtEl>
                                        <p:attrNameLst>
                                          <p:attrName>style.visibility</p:attrName>
                                        </p:attrNameLst>
                                      </p:cBhvr>
                                      <p:to>
                                        <p:strVal val="visible"/>
                                      </p:to>
                                    </p:set>
                                    <p:animEffect filter="fade" transition="in">
                                      <p:cBhvr>
                                        <p:cTn dur="1000"/>
                                        <p:tgtEl>
                                          <p:spTgt spid="263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7">
                                            <p:txEl>
                                              <p:pRg end="4" st="4"/>
                                            </p:txEl>
                                          </p:spTgt>
                                        </p:tgtEl>
                                        <p:attrNameLst>
                                          <p:attrName>style.visibility</p:attrName>
                                        </p:attrNameLst>
                                      </p:cBhvr>
                                      <p:to>
                                        <p:strVal val="visible"/>
                                      </p:to>
                                    </p:set>
                                    <p:animEffect filter="fade" transition="in">
                                      <p:cBhvr>
                                        <p:cTn dur="1000"/>
                                        <p:tgtEl>
                                          <p:spTgt spid="263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7">
                                            <p:txEl>
                                              <p:pRg end="5" st="5"/>
                                            </p:txEl>
                                          </p:spTgt>
                                        </p:tgtEl>
                                        <p:attrNameLst>
                                          <p:attrName>style.visibility</p:attrName>
                                        </p:attrNameLst>
                                      </p:cBhvr>
                                      <p:to>
                                        <p:strVal val="visible"/>
                                      </p:to>
                                    </p:set>
                                    <p:animEffect filter="fade" transition="in">
                                      <p:cBhvr>
                                        <p:cTn dur="1000"/>
                                        <p:tgtEl>
                                          <p:spTgt spid="263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7">
                                            <p:txEl>
                                              <p:pRg end="6" st="6"/>
                                            </p:txEl>
                                          </p:spTgt>
                                        </p:tgtEl>
                                        <p:attrNameLst>
                                          <p:attrName>style.visibility</p:attrName>
                                        </p:attrNameLst>
                                      </p:cBhvr>
                                      <p:to>
                                        <p:strVal val="visible"/>
                                      </p:to>
                                    </p:set>
                                    <p:animEffect filter="fade" transition="in">
                                      <p:cBhvr>
                                        <p:cTn dur="1000"/>
                                        <p:tgtEl>
                                          <p:spTgt spid="2637">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1" name="Shape 2641"/>
        <p:cNvGrpSpPr/>
        <p:nvPr/>
      </p:nvGrpSpPr>
      <p:grpSpPr>
        <a:xfrm>
          <a:off x="0" y="0"/>
          <a:ext cx="0" cy="0"/>
          <a:chOff x="0" y="0"/>
          <a:chExt cx="0" cy="0"/>
        </a:xfrm>
      </p:grpSpPr>
      <p:sp>
        <p:nvSpPr>
          <p:cNvPr id="2642" name="Google Shape;2642;p18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Gossip Protocol</a:t>
            </a:r>
            <a:endParaRPr/>
          </a:p>
        </p:txBody>
      </p:sp>
      <p:sp>
        <p:nvSpPr>
          <p:cNvPr id="2643" name="Google Shape;2643;p18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(Chapter 7 / BOLT 07)</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7" name="Shape 2647"/>
        <p:cNvGrpSpPr/>
        <p:nvPr/>
      </p:nvGrpSpPr>
      <p:grpSpPr>
        <a:xfrm>
          <a:off x="0" y="0"/>
          <a:ext cx="0" cy="0"/>
          <a:chOff x="0" y="0"/>
          <a:chExt cx="0" cy="0"/>
        </a:xfrm>
      </p:grpSpPr>
      <p:sp>
        <p:nvSpPr>
          <p:cNvPr id="2648" name="Google Shape;2648;p188"/>
          <p:cNvSpPr txBox="1"/>
          <p:nvPr>
            <p:ph type="title"/>
          </p:nvPr>
        </p:nvSpPr>
        <p:spPr>
          <a:xfrm>
            <a:off x="311700" y="45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Purpose of the Gossip Protocol</a:t>
            </a:r>
            <a:endParaRPr/>
          </a:p>
          <a:p>
            <a:pPr indent="0" lvl="0" marL="0" rtl="0" algn="l">
              <a:spcBef>
                <a:spcPts val="0"/>
              </a:spcBef>
              <a:spcAft>
                <a:spcPts val="0"/>
              </a:spcAft>
              <a:buNone/>
            </a:pPr>
            <a:r>
              <a:t/>
            </a:r>
            <a:endParaRPr/>
          </a:p>
        </p:txBody>
      </p:sp>
      <p:sp>
        <p:nvSpPr>
          <p:cNvPr id="2649" name="Google Shape;2649;p188"/>
          <p:cNvSpPr txBox="1"/>
          <p:nvPr>
            <p:ph idx="1" type="body"/>
          </p:nvPr>
        </p:nvSpPr>
        <p:spPr>
          <a:xfrm>
            <a:off x="311700" y="6868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Routing is source based</a:t>
            </a:r>
            <a:endParaRPr/>
          </a:p>
          <a:p>
            <a:pPr indent="-342900" lvl="0" marL="457200" marR="0" rtl="0" algn="l">
              <a:lnSpc>
                <a:spcPct val="115000"/>
              </a:lnSpc>
              <a:spcBef>
                <a:spcPts val="0"/>
              </a:spcBef>
              <a:spcAft>
                <a:spcPts val="0"/>
              </a:spcAft>
              <a:buSzPts val="1800"/>
              <a:buChar char="●"/>
            </a:pPr>
            <a:r>
              <a:rPr lang="en"/>
              <a:t>Nodes need to be aware of the topology of the lightning network</a:t>
            </a:r>
            <a:endParaRPr/>
          </a:p>
          <a:p>
            <a:pPr indent="-317500" lvl="1" marL="914400" marR="0" rtl="0" algn="l">
              <a:lnSpc>
                <a:spcPct val="115000"/>
              </a:lnSpc>
              <a:spcBef>
                <a:spcPts val="0"/>
              </a:spcBef>
              <a:spcAft>
                <a:spcPts val="0"/>
              </a:spcAft>
              <a:buSzPts val="1400"/>
              <a:buChar char="○"/>
            </a:pPr>
            <a:r>
              <a:rPr lang="en"/>
              <a:t>Which nodes exist?</a:t>
            </a:r>
            <a:endParaRPr/>
          </a:p>
          <a:p>
            <a:pPr indent="-317500" lvl="2" marL="1371600" marR="0" rtl="0" algn="l">
              <a:lnSpc>
                <a:spcPct val="115000"/>
              </a:lnSpc>
              <a:spcBef>
                <a:spcPts val="0"/>
              </a:spcBef>
              <a:spcAft>
                <a:spcPts val="0"/>
              </a:spcAft>
              <a:buSzPts val="1400"/>
              <a:buChar char="■"/>
            </a:pPr>
            <a:r>
              <a:rPr lang="en"/>
              <a:t>How to connect to them?</a:t>
            </a:r>
            <a:endParaRPr/>
          </a:p>
          <a:p>
            <a:pPr indent="-317500" lvl="2" marL="1371600" marR="0" rtl="0" algn="l">
              <a:lnSpc>
                <a:spcPct val="115000"/>
              </a:lnSpc>
              <a:spcBef>
                <a:spcPts val="0"/>
              </a:spcBef>
              <a:spcAft>
                <a:spcPts val="0"/>
              </a:spcAft>
              <a:buSzPts val="1400"/>
              <a:buChar char="■"/>
            </a:pPr>
            <a:r>
              <a:rPr lang="en"/>
              <a:t>How to open channels with them?</a:t>
            </a:r>
            <a:endParaRPr/>
          </a:p>
          <a:p>
            <a:pPr indent="-317500" lvl="2" marL="1371600" marR="0" rtl="0" algn="l">
              <a:lnSpc>
                <a:spcPct val="115000"/>
              </a:lnSpc>
              <a:spcBef>
                <a:spcPts val="0"/>
              </a:spcBef>
              <a:spcAft>
                <a:spcPts val="0"/>
              </a:spcAft>
              <a:buSzPts val="1400"/>
              <a:buChar char="■"/>
            </a:pPr>
            <a:r>
              <a:rPr lang="en"/>
              <a:t>What are channel policies?</a:t>
            </a:r>
            <a:endParaRPr/>
          </a:p>
          <a:p>
            <a:pPr indent="-317500" lvl="1" marL="914400" marR="0" rtl="0" algn="l">
              <a:lnSpc>
                <a:spcPct val="115000"/>
              </a:lnSpc>
              <a:spcBef>
                <a:spcPts val="0"/>
              </a:spcBef>
              <a:spcAft>
                <a:spcPts val="0"/>
              </a:spcAft>
              <a:buSzPts val="1400"/>
              <a:buChar char="○"/>
            </a:pPr>
            <a:r>
              <a:rPr lang="en"/>
              <a:t>Which channels exist?</a:t>
            </a:r>
            <a:endParaRPr/>
          </a:p>
          <a:p>
            <a:pPr indent="-317500" lvl="2" marL="1371600" marR="0" rtl="0" algn="l">
              <a:lnSpc>
                <a:spcPct val="115000"/>
              </a:lnSpc>
              <a:spcBef>
                <a:spcPts val="0"/>
              </a:spcBef>
              <a:spcAft>
                <a:spcPts val="0"/>
              </a:spcAft>
              <a:buSzPts val="1400"/>
              <a:buChar char="■"/>
            </a:pPr>
            <a:r>
              <a:rPr lang="en"/>
              <a:t>What are the policies of the channels for routing?</a:t>
            </a:r>
            <a:endParaRPr/>
          </a:p>
          <a:p>
            <a:pPr indent="-317500" lvl="3" marL="1828800" marR="0" rtl="0" algn="l">
              <a:lnSpc>
                <a:spcPct val="115000"/>
              </a:lnSpc>
              <a:spcBef>
                <a:spcPts val="0"/>
              </a:spcBef>
              <a:spcAft>
                <a:spcPts val="0"/>
              </a:spcAft>
              <a:buSzPts val="1400"/>
              <a:buChar char="●"/>
            </a:pPr>
            <a:r>
              <a:rPr lang="en"/>
              <a:t>Fees</a:t>
            </a:r>
            <a:endParaRPr/>
          </a:p>
          <a:p>
            <a:pPr indent="-317500" lvl="3" marL="1828800" marR="0" rtl="0" algn="l">
              <a:lnSpc>
                <a:spcPct val="115000"/>
              </a:lnSpc>
              <a:spcBef>
                <a:spcPts val="0"/>
              </a:spcBef>
              <a:spcAft>
                <a:spcPts val="0"/>
              </a:spcAft>
              <a:buSzPts val="1400"/>
              <a:buChar char="●"/>
            </a:pPr>
            <a:r>
              <a:rPr lang="en"/>
              <a:t>Htlc_minimum_msat</a:t>
            </a:r>
            <a:endParaRPr/>
          </a:p>
          <a:p>
            <a:pPr indent="-317500" lvl="3" marL="1828800" marR="0" rtl="0" algn="l">
              <a:lnSpc>
                <a:spcPct val="115000"/>
              </a:lnSpc>
              <a:spcBef>
                <a:spcPts val="0"/>
              </a:spcBef>
              <a:spcAft>
                <a:spcPts val="0"/>
              </a:spcAft>
              <a:buSzPts val="1400"/>
              <a:buChar char="●"/>
            </a:pPr>
            <a:r>
              <a:rPr lang="en"/>
              <a:t>Cltv_expiry_delta</a:t>
            </a:r>
            <a:endParaRPr/>
          </a:p>
          <a:p>
            <a:pPr indent="-317500" lvl="3" marL="1828800" marR="0" rtl="0" algn="l">
              <a:lnSpc>
                <a:spcPct val="115000"/>
              </a:lnSpc>
              <a:spcBef>
                <a:spcPts val="0"/>
              </a:spcBef>
              <a:spcAft>
                <a:spcPts val="0"/>
              </a:spcAft>
              <a:buSzPts val="1400"/>
              <a:buChar char="●"/>
            </a:pPr>
            <a:r>
              <a:rPr lang="en"/>
              <a:t>Channel flags</a:t>
            </a:r>
            <a:endParaRPr/>
          </a:p>
          <a:p>
            <a:pPr indent="-317500" lvl="2" marL="1371600" marR="0" rtl="0" algn="l">
              <a:lnSpc>
                <a:spcPct val="115000"/>
              </a:lnSpc>
              <a:spcBef>
                <a:spcPts val="0"/>
              </a:spcBef>
              <a:spcAft>
                <a:spcPts val="0"/>
              </a:spcAft>
              <a:buSzPts val="1400"/>
              <a:buChar char="■"/>
            </a:pPr>
            <a:r>
              <a:rPr lang="en"/>
              <a:t>Capacity </a:t>
            </a:r>
            <a:endParaRPr/>
          </a:p>
          <a:p>
            <a:pPr indent="-342900" lvl="0" marL="457200" marR="0" rtl="0" algn="l">
              <a:lnSpc>
                <a:spcPct val="115000"/>
              </a:lnSpc>
              <a:spcBef>
                <a:spcPts val="0"/>
              </a:spcBef>
              <a:spcAft>
                <a:spcPts val="0"/>
              </a:spcAft>
              <a:buSzPts val="1800"/>
              <a:buChar char="●"/>
            </a:pPr>
            <a:r>
              <a:rPr lang="en"/>
              <a:t>Share information between peers</a:t>
            </a:r>
            <a:endParaRPr/>
          </a:p>
          <a:p>
            <a:pPr indent="0" lvl="0" marL="457200" marR="0" rtl="0" algn="l">
              <a:lnSpc>
                <a:spcPct val="115000"/>
              </a:lnSpc>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9">
                                            <p:txEl>
                                              <p:pRg end="0" st="0"/>
                                            </p:txEl>
                                          </p:spTgt>
                                        </p:tgtEl>
                                        <p:attrNameLst>
                                          <p:attrName>style.visibility</p:attrName>
                                        </p:attrNameLst>
                                      </p:cBhvr>
                                      <p:to>
                                        <p:strVal val="visible"/>
                                      </p:to>
                                    </p:set>
                                    <p:animEffect filter="fade" transition="in">
                                      <p:cBhvr>
                                        <p:cTn dur="1000"/>
                                        <p:tgtEl>
                                          <p:spTgt spid="264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9">
                                            <p:txEl>
                                              <p:pRg end="1" st="1"/>
                                            </p:txEl>
                                          </p:spTgt>
                                        </p:tgtEl>
                                        <p:attrNameLst>
                                          <p:attrName>style.visibility</p:attrName>
                                        </p:attrNameLst>
                                      </p:cBhvr>
                                      <p:to>
                                        <p:strVal val="visible"/>
                                      </p:to>
                                    </p:set>
                                    <p:animEffect filter="fade" transition="in">
                                      <p:cBhvr>
                                        <p:cTn dur="1000"/>
                                        <p:tgtEl>
                                          <p:spTgt spid="264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9">
                                            <p:txEl>
                                              <p:pRg end="2" st="2"/>
                                            </p:txEl>
                                          </p:spTgt>
                                        </p:tgtEl>
                                        <p:attrNameLst>
                                          <p:attrName>style.visibility</p:attrName>
                                        </p:attrNameLst>
                                      </p:cBhvr>
                                      <p:to>
                                        <p:strVal val="visible"/>
                                      </p:to>
                                    </p:set>
                                    <p:animEffect filter="fade" transition="in">
                                      <p:cBhvr>
                                        <p:cTn dur="1000"/>
                                        <p:tgtEl>
                                          <p:spTgt spid="264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9">
                                            <p:txEl>
                                              <p:pRg end="3" st="3"/>
                                            </p:txEl>
                                          </p:spTgt>
                                        </p:tgtEl>
                                        <p:attrNameLst>
                                          <p:attrName>style.visibility</p:attrName>
                                        </p:attrNameLst>
                                      </p:cBhvr>
                                      <p:to>
                                        <p:strVal val="visible"/>
                                      </p:to>
                                    </p:set>
                                    <p:animEffect filter="fade" transition="in">
                                      <p:cBhvr>
                                        <p:cTn dur="1000"/>
                                        <p:tgtEl>
                                          <p:spTgt spid="264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9">
                                            <p:txEl>
                                              <p:pRg end="4" st="4"/>
                                            </p:txEl>
                                          </p:spTgt>
                                        </p:tgtEl>
                                        <p:attrNameLst>
                                          <p:attrName>style.visibility</p:attrName>
                                        </p:attrNameLst>
                                      </p:cBhvr>
                                      <p:to>
                                        <p:strVal val="visible"/>
                                      </p:to>
                                    </p:set>
                                    <p:animEffect filter="fade" transition="in">
                                      <p:cBhvr>
                                        <p:cTn dur="1000"/>
                                        <p:tgtEl>
                                          <p:spTgt spid="264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9">
                                            <p:txEl>
                                              <p:pRg end="5" st="5"/>
                                            </p:txEl>
                                          </p:spTgt>
                                        </p:tgtEl>
                                        <p:attrNameLst>
                                          <p:attrName>style.visibility</p:attrName>
                                        </p:attrNameLst>
                                      </p:cBhvr>
                                      <p:to>
                                        <p:strVal val="visible"/>
                                      </p:to>
                                    </p:set>
                                    <p:animEffect filter="fade" transition="in">
                                      <p:cBhvr>
                                        <p:cTn dur="1000"/>
                                        <p:tgtEl>
                                          <p:spTgt spid="264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9">
                                            <p:txEl>
                                              <p:pRg end="6" st="6"/>
                                            </p:txEl>
                                          </p:spTgt>
                                        </p:tgtEl>
                                        <p:attrNameLst>
                                          <p:attrName>style.visibility</p:attrName>
                                        </p:attrNameLst>
                                      </p:cBhvr>
                                      <p:to>
                                        <p:strVal val="visible"/>
                                      </p:to>
                                    </p:set>
                                    <p:animEffect filter="fade" transition="in">
                                      <p:cBhvr>
                                        <p:cTn dur="1000"/>
                                        <p:tgtEl>
                                          <p:spTgt spid="264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9">
                                            <p:txEl>
                                              <p:pRg end="7" st="7"/>
                                            </p:txEl>
                                          </p:spTgt>
                                        </p:tgtEl>
                                        <p:attrNameLst>
                                          <p:attrName>style.visibility</p:attrName>
                                        </p:attrNameLst>
                                      </p:cBhvr>
                                      <p:to>
                                        <p:strVal val="visible"/>
                                      </p:to>
                                    </p:set>
                                    <p:animEffect filter="fade" transition="in">
                                      <p:cBhvr>
                                        <p:cTn dur="1000"/>
                                        <p:tgtEl>
                                          <p:spTgt spid="264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9">
                                            <p:txEl>
                                              <p:pRg end="8" st="8"/>
                                            </p:txEl>
                                          </p:spTgt>
                                        </p:tgtEl>
                                        <p:attrNameLst>
                                          <p:attrName>style.visibility</p:attrName>
                                        </p:attrNameLst>
                                      </p:cBhvr>
                                      <p:to>
                                        <p:strVal val="visible"/>
                                      </p:to>
                                    </p:set>
                                    <p:animEffect filter="fade" transition="in">
                                      <p:cBhvr>
                                        <p:cTn dur="1000"/>
                                        <p:tgtEl>
                                          <p:spTgt spid="264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9">
                                            <p:txEl>
                                              <p:pRg end="9" st="9"/>
                                            </p:txEl>
                                          </p:spTgt>
                                        </p:tgtEl>
                                        <p:attrNameLst>
                                          <p:attrName>style.visibility</p:attrName>
                                        </p:attrNameLst>
                                      </p:cBhvr>
                                      <p:to>
                                        <p:strVal val="visible"/>
                                      </p:to>
                                    </p:set>
                                    <p:animEffect filter="fade" transition="in">
                                      <p:cBhvr>
                                        <p:cTn dur="1000"/>
                                        <p:tgtEl>
                                          <p:spTgt spid="2649">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9">
                                            <p:txEl>
                                              <p:pRg end="10" st="10"/>
                                            </p:txEl>
                                          </p:spTgt>
                                        </p:tgtEl>
                                        <p:attrNameLst>
                                          <p:attrName>style.visibility</p:attrName>
                                        </p:attrNameLst>
                                      </p:cBhvr>
                                      <p:to>
                                        <p:strVal val="visible"/>
                                      </p:to>
                                    </p:set>
                                    <p:animEffect filter="fade" transition="in">
                                      <p:cBhvr>
                                        <p:cTn dur="1000"/>
                                        <p:tgtEl>
                                          <p:spTgt spid="2649">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9">
                                            <p:txEl>
                                              <p:pRg end="11" st="11"/>
                                            </p:txEl>
                                          </p:spTgt>
                                        </p:tgtEl>
                                        <p:attrNameLst>
                                          <p:attrName>style.visibility</p:attrName>
                                        </p:attrNameLst>
                                      </p:cBhvr>
                                      <p:to>
                                        <p:strVal val="visible"/>
                                      </p:to>
                                    </p:set>
                                    <p:animEffect filter="fade" transition="in">
                                      <p:cBhvr>
                                        <p:cTn dur="1000"/>
                                        <p:tgtEl>
                                          <p:spTgt spid="2649">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9">
                                            <p:txEl>
                                              <p:pRg end="12" st="12"/>
                                            </p:txEl>
                                          </p:spTgt>
                                        </p:tgtEl>
                                        <p:attrNameLst>
                                          <p:attrName>style.visibility</p:attrName>
                                        </p:attrNameLst>
                                      </p:cBhvr>
                                      <p:to>
                                        <p:strVal val="visible"/>
                                      </p:to>
                                    </p:set>
                                    <p:animEffect filter="fade" transition="in">
                                      <p:cBhvr>
                                        <p:cTn dur="1000"/>
                                        <p:tgtEl>
                                          <p:spTgt spid="2649">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9">
                                            <p:txEl>
                                              <p:pRg end="13" st="13"/>
                                            </p:txEl>
                                          </p:spTgt>
                                        </p:tgtEl>
                                        <p:attrNameLst>
                                          <p:attrName>style.visibility</p:attrName>
                                        </p:attrNameLst>
                                      </p:cBhvr>
                                      <p:to>
                                        <p:strVal val="visible"/>
                                      </p:to>
                                    </p:set>
                                    <p:animEffect filter="fade" transition="in">
                                      <p:cBhvr>
                                        <p:cTn dur="1000"/>
                                        <p:tgtEl>
                                          <p:spTgt spid="2649">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9">
                                            <p:txEl>
                                              <p:pRg end="14" st="14"/>
                                            </p:txEl>
                                          </p:spTgt>
                                        </p:tgtEl>
                                        <p:attrNameLst>
                                          <p:attrName>style.visibility</p:attrName>
                                        </p:attrNameLst>
                                      </p:cBhvr>
                                      <p:to>
                                        <p:strVal val="visible"/>
                                      </p:to>
                                    </p:set>
                                    <p:animEffect filter="fade" transition="in">
                                      <p:cBhvr>
                                        <p:cTn dur="1000"/>
                                        <p:tgtEl>
                                          <p:spTgt spid="2649">
                                            <p:txEl>
                                              <p:pRg end="14" st="1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3" name="Shape 2653"/>
        <p:cNvGrpSpPr/>
        <p:nvPr/>
      </p:nvGrpSpPr>
      <p:grpSpPr>
        <a:xfrm>
          <a:off x="0" y="0"/>
          <a:ext cx="0" cy="0"/>
          <a:chOff x="0" y="0"/>
          <a:chExt cx="0" cy="0"/>
        </a:xfrm>
      </p:grpSpPr>
      <p:sp>
        <p:nvSpPr>
          <p:cNvPr id="2654" name="Google Shape;2654;p189"/>
          <p:cNvSpPr txBox="1"/>
          <p:nvPr>
            <p:ph type="title"/>
          </p:nvPr>
        </p:nvSpPr>
        <p:spPr>
          <a:xfrm>
            <a:off x="311700" y="45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announcement messages</a:t>
            </a:r>
            <a:endParaRPr/>
          </a:p>
          <a:p>
            <a:pPr indent="0" lvl="0" marL="0" rtl="0" algn="l">
              <a:spcBef>
                <a:spcPts val="0"/>
              </a:spcBef>
              <a:spcAft>
                <a:spcPts val="0"/>
              </a:spcAft>
              <a:buNone/>
            </a:pPr>
            <a:r>
              <a:t/>
            </a:r>
            <a:endParaRPr/>
          </a:p>
        </p:txBody>
      </p:sp>
      <p:sp>
        <p:nvSpPr>
          <p:cNvPr id="2655" name="Google Shape;2655;p189"/>
          <p:cNvSpPr txBox="1"/>
          <p:nvPr>
            <p:ph idx="1" type="body"/>
          </p:nvPr>
        </p:nvSpPr>
        <p:spPr>
          <a:xfrm>
            <a:off x="311700" y="6868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a:t>Announcment_signatures</a:t>
            </a:r>
            <a:endParaRPr/>
          </a:p>
          <a:p>
            <a:pPr indent="-317500" lvl="1" marL="914400" marR="0" rtl="0" algn="l">
              <a:lnSpc>
                <a:spcPct val="115000"/>
              </a:lnSpc>
              <a:spcBef>
                <a:spcPts val="0"/>
              </a:spcBef>
              <a:spcAft>
                <a:spcPts val="0"/>
              </a:spcAft>
              <a:buSzPts val="1400"/>
              <a:buChar char="○"/>
            </a:pPr>
            <a:r>
              <a:rPr lang="en"/>
              <a:t>Needed to negotiate if the channel shall become public</a:t>
            </a:r>
            <a:endParaRPr/>
          </a:p>
          <a:p>
            <a:pPr indent="-342900" lvl="0" marL="457200" marR="0" rtl="0" algn="l">
              <a:lnSpc>
                <a:spcPct val="115000"/>
              </a:lnSpc>
              <a:spcBef>
                <a:spcPts val="0"/>
              </a:spcBef>
              <a:spcAft>
                <a:spcPts val="0"/>
              </a:spcAft>
              <a:buSzPts val="1800"/>
              <a:buChar char="●"/>
            </a:pPr>
            <a:r>
              <a:rPr lang="en"/>
              <a:t>Channel_announcement</a:t>
            </a:r>
            <a:endParaRPr/>
          </a:p>
          <a:p>
            <a:pPr indent="-317500" lvl="1" marL="914400" marR="0" rtl="0" algn="l">
              <a:lnSpc>
                <a:spcPct val="115000"/>
              </a:lnSpc>
              <a:spcBef>
                <a:spcPts val="0"/>
              </a:spcBef>
              <a:spcAft>
                <a:spcPts val="0"/>
              </a:spcAft>
              <a:buSzPts val="1400"/>
              <a:buChar char="○"/>
            </a:pPr>
            <a:r>
              <a:rPr lang="en"/>
              <a:t>Makes a channel </a:t>
            </a:r>
            <a:r>
              <a:rPr lang="en"/>
              <a:t>publicly</a:t>
            </a:r>
            <a:r>
              <a:rPr lang="en"/>
              <a:t> known to the network</a:t>
            </a:r>
            <a:endParaRPr/>
          </a:p>
          <a:p>
            <a:pPr indent="-317500" lvl="1" marL="914400" marR="0" rtl="0" algn="l">
              <a:lnSpc>
                <a:spcPct val="115000"/>
              </a:lnSpc>
              <a:spcBef>
                <a:spcPts val="0"/>
              </a:spcBef>
              <a:spcAft>
                <a:spcPts val="0"/>
              </a:spcAft>
              <a:buSzPts val="1400"/>
              <a:buChar char="○"/>
            </a:pPr>
            <a:r>
              <a:rPr lang="en"/>
              <a:t>Proofs ownership of the channel</a:t>
            </a:r>
            <a:endParaRPr/>
          </a:p>
          <a:p>
            <a:pPr indent="-342900" lvl="0" marL="457200" marR="0" rtl="0" algn="l">
              <a:lnSpc>
                <a:spcPct val="115000"/>
              </a:lnSpc>
              <a:spcBef>
                <a:spcPts val="0"/>
              </a:spcBef>
              <a:spcAft>
                <a:spcPts val="0"/>
              </a:spcAft>
              <a:buSzPts val="1800"/>
              <a:buChar char="●"/>
            </a:pPr>
            <a:r>
              <a:rPr lang="en"/>
              <a:t>Node_announcement</a:t>
            </a:r>
            <a:endParaRPr/>
          </a:p>
          <a:p>
            <a:pPr indent="-317500" lvl="1" marL="914400" marR="0" rtl="0" algn="l">
              <a:lnSpc>
                <a:spcPct val="115000"/>
              </a:lnSpc>
              <a:spcBef>
                <a:spcPts val="0"/>
              </a:spcBef>
              <a:spcAft>
                <a:spcPts val="0"/>
              </a:spcAft>
              <a:buSzPts val="1400"/>
              <a:buChar char="○"/>
            </a:pPr>
            <a:r>
              <a:rPr lang="en"/>
              <a:t>Shares meta data of a node (like its IP address)</a:t>
            </a:r>
            <a:endParaRPr/>
          </a:p>
          <a:p>
            <a:pPr indent="-317500" lvl="1" marL="914400" marR="0" rtl="0" algn="l">
              <a:lnSpc>
                <a:spcPct val="115000"/>
              </a:lnSpc>
              <a:spcBef>
                <a:spcPts val="0"/>
              </a:spcBef>
              <a:spcAft>
                <a:spcPts val="0"/>
              </a:spcAft>
              <a:buSzPts val="1400"/>
              <a:buChar char="○"/>
            </a:pPr>
            <a:r>
              <a:rPr lang="en"/>
              <a:t>Only possible if at least one channel was announced</a:t>
            </a:r>
            <a:endParaRPr/>
          </a:p>
          <a:p>
            <a:pPr indent="-342900" lvl="0" marL="457200" marR="0" rtl="0" algn="l">
              <a:lnSpc>
                <a:spcPct val="115000"/>
              </a:lnSpc>
              <a:spcBef>
                <a:spcPts val="0"/>
              </a:spcBef>
              <a:spcAft>
                <a:spcPts val="0"/>
              </a:spcAft>
              <a:buSzPts val="1800"/>
              <a:buChar char="●"/>
            </a:pPr>
            <a:r>
              <a:rPr lang="en"/>
              <a:t>Channel_update</a:t>
            </a:r>
            <a:endParaRPr/>
          </a:p>
          <a:p>
            <a:pPr indent="-317500" lvl="1" marL="914400" marR="0" rtl="0" algn="l">
              <a:lnSpc>
                <a:spcPct val="115000"/>
              </a:lnSpc>
              <a:spcBef>
                <a:spcPts val="0"/>
              </a:spcBef>
              <a:spcAft>
                <a:spcPts val="0"/>
              </a:spcAft>
              <a:buSzPts val="1400"/>
              <a:buChar char="○"/>
            </a:pPr>
            <a:r>
              <a:rPr lang="en"/>
              <a:t>Updates channel policies</a:t>
            </a:r>
            <a:endParaRPr/>
          </a:p>
          <a:p>
            <a:pPr indent="-317500" lvl="1" marL="914400" marR="0" rtl="0" algn="l">
              <a:lnSpc>
                <a:spcPct val="115000"/>
              </a:lnSpc>
              <a:spcBef>
                <a:spcPts val="0"/>
              </a:spcBef>
              <a:spcAft>
                <a:spcPts val="0"/>
              </a:spcAft>
              <a:buSzPts val="1400"/>
              <a:buChar char="○"/>
            </a:pPr>
            <a:r>
              <a:rPr lang="en"/>
              <a:t>Not yet relevant to the capacity or owners</a:t>
            </a:r>
            <a:endParaRPr/>
          </a:p>
          <a:p>
            <a:pPr indent="0" lvl="0" marL="457200" marR="0" rtl="0" algn="l">
              <a:lnSpc>
                <a:spcPct val="115000"/>
              </a:lnSpc>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5">
                                            <p:txEl>
                                              <p:pRg end="0" st="0"/>
                                            </p:txEl>
                                          </p:spTgt>
                                        </p:tgtEl>
                                        <p:attrNameLst>
                                          <p:attrName>style.visibility</p:attrName>
                                        </p:attrNameLst>
                                      </p:cBhvr>
                                      <p:to>
                                        <p:strVal val="visible"/>
                                      </p:to>
                                    </p:set>
                                    <p:animEffect filter="fade" transition="in">
                                      <p:cBhvr>
                                        <p:cTn dur="1000"/>
                                        <p:tgtEl>
                                          <p:spTgt spid="26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5">
                                            <p:txEl>
                                              <p:pRg end="1" st="1"/>
                                            </p:txEl>
                                          </p:spTgt>
                                        </p:tgtEl>
                                        <p:attrNameLst>
                                          <p:attrName>style.visibility</p:attrName>
                                        </p:attrNameLst>
                                      </p:cBhvr>
                                      <p:to>
                                        <p:strVal val="visible"/>
                                      </p:to>
                                    </p:set>
                                    <p:animEffect filter="fade" transition="in">
                                      <p:cBhvr>
                                        <p:cTn dur="1000"/>
                                        <p:tgtEl>
                                          <p:spTgt spid="26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5">
                                            <p:txEl>
                                              <p:pRg end="2" st="2"/>
                                            </p:txEl>
                                          </p:spTgt>
                                        </p:tgtEl>
                                        <p:attrNameLst>
                                          <p:attrName>style.visibility</p:attrName>
                                        </p:attrNameLst>
                                      </p:cBhvr>
                                      <p:to>
                                        <p:strVal val="visible"/>
                                      </p:to>
                                    </p:set>
                                    <p:animEffect filter="fade" transition="in">
                                      <p:cBhvr>
                                        <p:cTn dur="1000"/>
                                        <p:tgtEl>
                                          <p:spTgt spid="265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5">
                                            <p:txEl>
                                              <p:pRg end="3" st="3"/>
                                            </p:txEl>
                                          </p:spTgt>
                                        </p:tgtEl>
                                        <p:attrNameLst>
                                          <p:attrName>style.visibility</p:attrName>
                                        </p:attrNameLst>
                                      </p:cBhvr>
                                      <p:to>
                                        <p:strVal val="visible"/>
                                      </p:to>
                                    </p:set>
                                    <p:animEffect filter="fade" transition="in">
                                      <p:cBhvr>
                                        <p:cTn dur="1000"/>
                                        <p:tgtEl>
                                          <p:spTgt spid="265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5">
                                            <p:txEl>
                                              <p:pRg end="4" st="4"/>
                                            </p:txEl>
                                          </p:spTgt>
                                        </p:tgtEl>
                                        <p:attrNameLst>
                                          <p:attrName>style.visibility</p:attrName>
                                        </p:attrNameLst>
                                      </p:cBhvr>
                                      <p:to>
                                        <p:strVal val="visible"/>
                                      </p:to>
                                    </p:set>
                                    <p:animEffect filter="fade" transition="in">
                                      <p:cBhvr>
                                        <p:cTn dur="1000"/>
                                        <p:tgtEl>
                                          <p:spTgt spid="265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5">
                                            <p:txEl>
                                              <p:pRg end="5" st="5"/>
                                            </p:txEl>
                                          </p:spTgt>
                                        </p:tgtEl>
                                        <p:attrNameLst>
                                          <p:attrName>style.visibility</p:attrName>
                                        </p:attrNameLst>
                                      </p:cBhvr>
                                      <p:to>
                                        <p:strVal val="visible"/>
                                      </p:to>
                                    </p:set>
                                    <p:animEffect filter="fade" transition="in">
                                      <p:cBhvr>
                                        <p:cTn dur="1000"/>
                                        <p:tgtEl>
                                          <p:spTgt spid="265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5">
                                            <p:txEl>
                                              <p:pRg end="6" st="6"/>
                                            </p:txEl>
                                          </p:spTgt>
                                        </p:tgtEl>
                                        <p:attrNameLst>
                                          <p:attrName>style.visibility</p:attrName>
                                        </p:attrNameLst>
                                      </p:cBhvr>
                                      <p:to>
                                        <p:strVal val="visible"/>
                                      </p:to>
                                    </p:set>
                                    <p:animEffect filter="fade" transition="in">
                                      <p:cBhvr>
                                        <p:cTn dur="1000"/>
                                        <p:tgtEl>
                                          <p:spTgt spid="265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5">
                                            <p:txEl>
                                              <p:pRg end="7" st="7"/>
                                            </p:txEl>
                                          </p:spTgt>
                                        </p:tgtEl>
                                        <p:attrNameLst>
                                          <p:attrName>style.visibility</p:attrName>
                                        </p:attrNameLst>
                                      </p:cBhvr>
                                      <p:to>
                                        <p:strVal val="visible"/>
                                      </p:to>
                                    </p:set>
                                    <p:animEffect filter="fade" transition="in">
                                      <p:cBhvr>
                                        <p:cTn dur="1000"/>
                                        <p:tgtEl>
                                          <p:spTgt spid="265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5">
                                            <p:txEl>
                                              <p:pRg end="8" st="8"/>
                                            </p:txEl>
                                          </p:spTgt>
                                        </p:tgtEl>
                                        <p:attrNameLst>
                                          <p:attrName>style.visibility</p:attrName>
                                        </p:attrNameLst>
                                      </p:cBhvr>
                                      <p:to>
                                        <p:strVal val="visible"/>
                                      </p:to>
                                    </p:set>
                                    <p:animEffect filter="fade" transition="in">
                                      <p:cBhvr>
                                        <p:cTn dur="1000"/>
                                        <p:tgtEl>
                                          <p:spTgt spid="265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5">
                                            <p:txEl>
                                              <p:pRg end="9" st="9"/>
                                            </p:txEl>
                                          </p:spTgt>
                                        </p:tgtEl>
                                        <p:attrNameLst>
                                          <p:attrName>style.visibility</p:attrName>
                                        </p:attrNameLst>
                                      </p:cBhvr>
                                      <p:to>
                                        <p:strVal val="visible"/>
                                      </p:to>
                                    </p:set>
                                    <p:animEffect filter="fade" transition="in">
                                      <p:cBhvr>
                                        <p:cTn dur="1000"/>
                                        <p:tgtEl>
                                          <p:spTgt spid="2655">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5">
                                            <p:txEl>
                                              <p:pRg end="10" st="10"/>
                                            </p:txEl>
                                          </p:spTgt>
                                        </p:tgtEl>
                                        <p:attrNameLst>
                                          <p:attrName>style.visibility</p:attrName>
                                        </p:attrNameLst>
                                      </p:cBhvr>
                                      <p:to>
                                        <p:strVal val="visible"/>
                                      </p:to>
                                    </p:set>
                                    <p:animEffect filter="fade" transition="in">
                                      <p:cBhvr>
                                        <p:cTn dur="1000"/>
                                        <p:tgtEl>
                                          <p:spTgt spid="2655">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5">
                                            <p:txEl>
                                              <p:pRg end="11" st="11"/>
                                            </p:txEl>
                                          </p:spTgt>
                                        </p:tgtEl>
                                        <p:attrNameLst>
                                          <p:attrName>style.visibility</p:attrName>
                                        </p:attrNameLst>
                                      </p:cBhvr>
                                      <p:to>
                                        <p:strVal val="visible"/>
                                      </p:to>
                                    </p:set>
                                    <p:animEffect filter="fade" transition="in">
                                      <p:cBhvr>
                                        <p:cTn dur="1000"/>
                                        <p:tgtEl>
                                          <p:spTgt spid="2655">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9" name="Shape 2659"/>
        <p:cNvGrpSpPr/>
        <p:nvPr/>
      </p:nvGrpSpPr>
      <p:grpSpPr>
        <a:xfrm>
          <a:off x="0" y="0"/>
          <a:ext cx="0" cy="0"/>
          <a:chOff x="0" y="0"/>
          <a:chExt cx="0" cy="0"/>
        </a:xfrm>
      </p:grpSpPr>
      <p:sp>
        <p:nvSpPr>
          <p:cNvPr id="2660" name="Google Shape;2660;p190"/>
          <p:cNvSpPr txBox="1"/>
          <p:nvPr>
            <p:ph type="title"/>
          </p:nvPr>
        </p:nvSpPr>
        <p:spPr>
          <a:xfrm>
            <a:off x="311700" y="45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t>announcement_signatures</a:t>
            </a:r>
            <a:r>
              <a:rPr lang="en"/>
              <a:t> message</a:t>
            </a:r>
            <a:endParaRPr/>
          </a:p>
          <a:p>
            <a:pPr indent="0" lvl="0" marL="0" rtl="0" algn="l">
              <a:spcBef>
                <a:spcPts val="0"/>
              </a:spcBef>
              <a:spcAft>
                <a:spcPts val="0"/>
              </a:spcAft>
              <a:buNone/>
            </a:pPr>
            <a:r>
              <a:t/>
            </a:r>
            <a:endParaRPr/>
          </a:p>
        </p:txBody>
      </p:sp>
      <p:sp>
        <p:nvSpPr>
          <p:cNvPr id="2661" name="Google Shape;2661;p190"/>
          <p:cNvSpPr txBox="1"/>
          <p:nvPr>
            <p:ph idx="1" type="body"/>
          </p:nvPr>
        </p:nvSpPr>
        <p:spPr>
          <a:xfrm>
            <a:off x="311700" y="6868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a:t>Needed to negotiate if the channel shall become public</a:t>
            </a:r>
            <a:endParaRPr/>
          </a:p>
          <a:p>
            <a:pPr indent="-342900" lvl="0" marL="457200" marR="0" rtl="0" algn="l">
              <a:lnSpc>
                <a:spcPct val="115000"/>
              </a:lnSpc>
              <a:spcBef>
                <a:spcPts val="0"/>
              </a:spcBef>
              <a:spcAft>
                <a:spcPts val="0"/>
              </a:spcAft>
              <a:buSzPts val="1800"/>
              <a:buChar char="●"/>
            </a:pPr>
            <a:r>
              <a:rPr lang="en"/>
              <a:t>Type: 259</a:t>
            </a:r>
            <a:endParaRPr/>
          </a:p>
          <a:p>
            <a:pPr indent="-342900" lvl="0" marL="457200" marR="0" rtl="0" algn="l">
              <a:lnSpc>
                <a:spcPct val="115000"/>
              </a:lnSpc>
              <a:spcBef>
                <a:spcPts val="0"/>
              </a:spcBef>
              <a:spcAft>
                <a:spcPts val="0"/>
              </a:spcAft>
              <a:buSzPts val="1800"/>
              <a:buChar char="●"/>
            </a:pPr>
            <a:r>
              <a:rPr lang="en"/>
              <a:t>Data:</a:t>
            </a:r>
            <a:endParaRPr/>
          </a:p>
          <a:p>
            <a:pPr indent="-317500" lvl="1" marL="914400" marR="0" rtl="0" algn="l">
              <a:lnSpc>
                <a:spcPct val="115000"/>
              </a:lnSpc>
              <a:spcBef>
                <a:spcPts val="0"/>
              </a:spcBef>
              <a:spcAft>
                <a:spcPts val="0"/>
              </a:spcAft>
              <a:buSzPts val="1400"/>
              <a:buChar char="○"/>
            </a:pPr>
            <a:r>
              <a:rPr lang="en"/>
              <a:t>32: channel_id</a:t>
            </a:r>
            <a:endParaRPr/>
          </a:p>
          <a:p>
            <a:pPr indent="-317500" lvl="1" marL="914400" marR="0" rtl="0" algn="l">
              <a:lnSpc>
                <a:spcPct val="115000"/>
              </a:lnSpc>
              <a:spcBef>
                <a:spcPts val="0"/>
              </a:spcBef>
              <a:spcAft>
                <a:spcPts val="0"/>
              </a:spcAft>
              <a:buSzPts val="1400"/>
              <a:buChar char="○"/>
            </a:pPr>
            <a:r>
              <a:rPr lang="en"/>
              <a:t>8: short_channel_id</a:t>
            </a:r>
            <a:endParaRPr/>
          </a:p>
          <a:p>
            <a:pPr indent="-317500" lvl="1" marL="914400" marR="0" rtl="0" algn="l">
              <a:lnSpc>
                <a:spcPct val="115000"/>
              </a:lnSpc>
              <a:spcBef>
                <a:spcPts val="0"/>
              </a:spcBef>
              <a:spcAft>
                <a:spcPts val="0"/>
              </a:spcAft>
              <a:buSzPts val="1400"/>
              <a:buChar char="○"/>
            </a:pPr>
            <a:r>
              <a:rPr lang="en"/>
              <a:t>64: node_signature</a:t>
            </a:r>
            <a:endParaRPr/>
          </a:p>
          <a:p>
            <a:pPr indent="-317500" lvl="1" marL="914400" marR="0" rtl="0" algn="l">
              <a:lnSpc>
                <a:spcPct val="115000"/>
              </a:lnSpc>
              <a:spcBef>
                <a:spcPts val="0"/>
              </a:spcBef>
              <a:spcAft>
                <a:spcPts val="0"/>
              </a:spcAft>
              <a:buSzPts val="1400"/>
              <a:buChar char="○"/>
            </a:pPr>
            <a:r>
              <a:rPr lang="en"/>
              <a:t>64: bitcoin_signature</a:t>
            </a:r>
            <a:endParaRPr/>
          </a:p>
          <a:p>
            <a:pPr indent="-342900" lvl="0" marL="457200" marR="0" rtl="0" algn="l">
              <a:lnSpc>
                <a:spcPct val="115000"/>
              </a:lnSpc>
              <a:spcBef>
                <a:spcPts val="0"/>
              </a:spcBef>
              <a:spcAft>
                <a:spcPts val="0"/>
              </a:spcAft>
              <a:buSzPts val="1800"/>
              <a:buChar char="●"/>
            </a:pPr>
            <a:r>
              <a:rPr lang="en"/>
              <a:t>The signatures are used / exchanged to construct a channel_announcement message</a:t>
            </a:r>
            <a:endParaRPr/>
          </a:p>
          <a:p>
            <a:pPr indent="-317500" lvl="1" marL="914400" marR="0" rtl="0" algn="l">
              <a:lnSpc>
                <a:spcPct val="115000"/>
              </a:lnSpc>
              <a:spcBef>
                <a:spcPts val="0"/>
              </a:spcBef>
              <a:spcAft>
                <a:spcPts val="0"/>
              </a:spcAft>
              <a:buSzPts val="1400"/>
              <a:buChar char="○"/>
            </a:pPr>
            <a:r>
              <a:rPr lang="en"/>
              <a:t>This ensures that a channel is only announced if both parties agree</a:t>
            </a:r>
            <a:endParaRPr/>
          </a:p>
          <a:p>
            <a:pPr indent="-317500" lvl="1" marL="914400" marR="0" rtl="0" algn="l">
              <a:lnSpc>
                <a:spcPct val="115000"/>
              </a:lnSpc>
              <a:spcBef>
                <a:spcPts val="0"/>
              </a:spcBef>
              <a:spcAft>
                <a:spcPts val="0"/>
              </a:spcAft>
              <a:buSzPts val="1400"/>
              <a:buChar char="○"/>
            </a:pPr>
            <a:r>
              <a:rPr lang="en"/>
              <a:t>If shared they link (!!!) the onchain funds and addresses to the node_id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1">
                                            <p:txEl>
                                              <p:pRg end="0" st="0"/>
                                            </p:txEl>
                                          </p:spTgt>
                                        </p:tgtEl>
                                        <p:attrNameLst>
                                          <p:attrName>style.visibility</p:attrName>
                                        </p:attrNameLst>
                                      </p:cBhvr>
                                      <p:to>
                                        <p:strVal val="visible"/>
                                      </p:to>
                                    </p:set>
                                    <p:animEffect filter="fade" transition="in">
                                      <p:cBhvr>
                                        <p:cTn dur="1000"/>
                                        <p:tgtEl>
                                          <p:spTgt spid="266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1">
                                            <p:txEl>
                                              <p:pRg end="1" st="1"/>
                                            </p:txEl>
                                          </p:spTgt>
                                        </p:tgtEl>
                                        <p:attrNameLst>
                                          <p:attrName>style.visibility</p:attrName>
                                        </p:attrNameLst>
                                      </p:cBhvr>
                                      <p:to>
                                        <p:strVal val="visible"/>
                                      </p:to>
                                    </p:set>
                                    <p:animEffect filter="fade" transition="in">
                                      <p:cBhvr>
                                        <p:cTn dur="1000"/>
                                        <p:tgtEl>
                                          <p:spTgt spid="266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1">
                                            <p:txEl>
                                              <p:pRg end="2" st="2"/>
                                            </p:txEl>
                                          </p:spTgt>
                                        </p:tgtEl>
                                        <p:attrNameLst>
                                          <p:attrName>style.visibility</p:attrName>
                                        </p:attrNameLst>
                                      </p:cBhvr>
                                      <p:to>
                                        <p:strVal val="visible"/>
                                      </p:to>
                                    </p:set>
                                    <p:animEffect filter="fade" transition="in">
                                      <p:cBhvr>
                                        <p:cTn dur="1000"/>
                                        <p:tgtEl>
                                          <p:spTgt spid="266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1">
                                            <p:txEl>
                                              <p:pRg end="3" st="3"/>
                                            </p:txEl>
                                          </p:spTgt>
                                        </p:tgtEl>
                                        <p:attrNameLst>
                                          <p:attrName>style.visibility</p:attrName>
                                        </p:attrNameLst>
                                      </p:cBhvr>
                                      <p:to>
                                        <p:strVal val="visible"/>
                                      </p:to>
                                    </p:set>
                                    <p:animEffect filter="fade" transition="in">
                                      <p:cBhvr>
                                        <p:cTn dur="1000"/>
                                        <p:tgtEl>
                                          <p:spTgt spid="266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1">
                                            <p:txEl>
                                              <p:pRg end="4" st="4"/>
                                            </p:txEl>
                                          </p:spTgt>
                                        </p:tgtEl>
                                        <p:attrNameLst>
                                          <p:attrName>style.visibility</p:attrName>
                                        </p:attrNameLst>
                                      </p:cBhvr>
                                      <p:to>
                                        <p:strVal val="visible"/>
                                      </p:to>
                                    </p:set>
                                    <p:animEffect filter="fade" transition="in">
                                      <p:cBhvr>
                                        <p:cTn dur="1000"/>
                                        <p:tgtEl>
                                          <p:spTgt spid="266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1">
                                            <p:txEl>
                                              <p:pRg end="5" st="5"/>
                                            </p:txEl>
                                          </p:spTgt>
                                        </p:tgtEl>
                                        <p:attrNameLst>
                                          <p:attrName>style.visibility</p:attrName>
                                        </p:attrNameLst>
                                      </p:cBhvr>
                                      <p:to>
                                        <p:strVal val="visible"/>
                                      </p:to>
                                    </p:set>
                                    <p:animEffect filter="fade" transition="in">
                                      <p:cBhvr>
                                        <p:cTn dur="1000"/>
                                        <p:tgtEl>
                                          <p:spTgt spid="266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1">
                                            <p:txEl>
                                              <p:pRg end="6" st="6"/>
                                            </p:txEl>
                                          </p:spTgt>
                                        </p:tgtEl>
                                        <p:attrNameLst>
                                          <p:attrName>style.visibility</p:attrName>
                                        </p:attrNameLst>
                                      </p:cBhvr>
                                      <p:to>
                                        <p:strVal val="visible"/>
                                      </p:to>
                                    </p:set>
                                    <p:animEffect filter="fade" transition="in">
                                      <p:cBhvr>
                                        <p:cTn dur="1000"/>
                                        <p:tgtEl>
                                          <p:spTgt spid="266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1">
                                            <p:txEl>
                                              <p:pRg end="7" st="7"/>
                                            </p:txEl>
                                          </p:spTgt>
                                        </p:tgtEl>
                                        <p:attrNameLst>
                                          <p:attrName>style.visibility</p:attrName>
                                        </p:attrNameLst>
                                      </p:cBhvr>
                                      <p:to>
                                        <p:strVal val="visible"/>
                                      </p:to>
                                    </p:set>
                                    <p:animEffect filter="fade" transition="in">
                                      <p:cBhvr>
                                        <p:cTn dur="1000"/>
                                        <p:tgtEl>
                                          <p:spTgt spid="266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1">
                                            <p:txEl>
                                              <p:pRg end="8" st="8"/>
                                            </p:txEl>
                                          </p:spTgt>
                                        </p:tgtEl>
                                        <p:attrNameLst>
                                          <p:attrName>style.visibility</p:attrName>
                                        </p:attrNameLst>
                                      </p:cBhvr>
                                      <p:to>
                                        <p:strVal val="visible"/>
                                      </p:to>
                                    </p:set>
                                    <p:animEffect filter="fade" transition="in">
                                      <p:cBhvr>
                                        <p:cTn dur="1000"/>
                                        <p:tgtEl>
                                          <p:spTgt spid="266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1">
                                            <p:txEl>
                                              <p:pRg end="9" st="9"/>
                                            </p:txEl>
                                          </p:spTgt>
                                        </p:tgtEl>
                                        <p:attrNameLst>
                                          <p:attrName>style.visibility</p:attrName>
                                        </p:attrNameLst>
                                      </p:cBhvr>
                                      <p:to>
                                        <p:strVal val="visible"/>
                                      </p:to>
                                    </p:set>
                                    <p:animEffect filter="fade" transition="in">
                                      <p:cBhvr>
                                        <p:cTn dur="1000"/>
                                        <p:tgtEl>
                                          <p:spTgt spid="2661">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5" name="Shape 2665"/>
        <p:cNvGrpSpPr/>
        <p:nvPr/>
      </p:nvGrpSpPr>
      <p:grpSpPr>
        <a:xfrm>
          <a:off x="0" y="0"/>
          <a:ext cx="0" cy="0"/>
          <a:chOff x="0" y="0"/>
          <a:chExt cx="0" cy="0"/>
        </a:xfrm>
      </p:grpSpPr>
      <p:sp>
        <p:nvSpPr>
          <p:cNvPr id="2666" name="Google Shape;2666;p191"/>
          <p:cNvSpPr txBox="1"/>
          <p:nvPr>
            <p:ph type="title"/>
          </p:nvPr>
        </p:nvSpPr>
        <p:spPr>
          <a:xfrm>
            <a:off x="311700" y="45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channel_announcement message</a:t>
            </a:r>
            <a:endParaRPr/>
          </a:p>
          <a:p>
            <a:pPr indent="0" lvl="0" marL="0" rtl="0" algn="l">
              <a:spcBef>
                <a:spcPts val="0"/>
              </a:spcBef>
              <a:spcAft>
                <a:spcPts val="0"/>
              </a:spcAft>
              <a:buNone/>
            </a:pPr>
            <a:r>
              <a:t/>
            </a:r>
            <a:endParaRPr/>
          </a:p>
        </p:txBody>
      </p:sp>
      <p:sp>
        <p:nvSpPr>
          <p:cNvPr id="2667" name="Google Shape;2667;p191"/>
          <p:cNvSpPr txBox="1"/>
          <p:nvPr>
            <p:ph idx="1" type="body"/>
          </p:nvPr>
        </p:nvSpPr>
        <p:spPr>
          <a:xfrm>
            <a:off x="311700" y="6868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Makes a channel publically known to the network</a:t>
            </a:r>
            <a:endParaRPr/>
          </a:p>
          <a:p>
            <a:pPr indent="-342900" lvl="0" marL="457200" marR="0" rtl="0" algn="l">
              <a:lnSpc>
                <a:spcPct val="115000"/>
              </a:lnSpc>
              <a:spcBef>
                <a:spcPts val="0"/>
              </a:spcBef>
              <a:spcAft>
                <a:spcPts val="0"/>
              </a:spcAft>
              <a:buClr>
                <a:schemeClr val="dk2"/>
              </a:buClr>
              <a:buSzPts val="1800"/>
              <a:buFont typeface="Arial"/>
              <a:buChar char="●"/>
            </a:pPr>
            <a:r>
              <a:rPr lang="en"/>
              <a:t>Proves</a:t>
            </a:r>
            <a:r>
              <a:rPr lang="en"/>
              <a:t> ownership of the channel</a:t>
            </a:r>
            <a:endParaRPr/>
          </a:p>
          <a:p>
            <a:pPr indent="-317500" lvl="1" marL="914400" marR="0" rtl="0" algn="l">
              <a:lnSpc>
                <a:spcPct val="115000"/>
              </a:lnSpc>
              <a:spcBef>
                <a:spcPts val="0"/>
              </a:spcBef>
              <a:spcAft>
                <a:spcPts val="0"/>
              </a:spcAft>
              <a:buSzPts val="1400"/>
              <a:buChar char="○"/>
            </a:pPr>
            <a:r>
              <a:rPr lang="en"/>
              <a:t>Proving funding tx pays to bitcoin_key_1 and bitcoin_key_2</a:t>
            </a:r>
            <a:endParaRPr/>
          </a:p>
          <a:p>
            <a:pPr indent="-317500" lvl="2" marL="1371600" marR="0" rtl="0" algn="l">
              <a:lnSpc>
                <a:spcPct val="115000"/>
              </a:lnSpc>
              <a:spcBef>
                <a:spcPts val="0"/>
              </a:spcBef>
              <a:spcAft>
                <a:spcPts val="0"/>
              </a:spcAft>
              <a:buSzPts val="1400"/>
              <a:buChar char="■"/>
            </a:pPr>
            <a:r>
              <a:rPr lang="en"/>
              <a:t>Verify that P2WSH funding tx output is of this form</a:t>
            </a:r>
            <a:endParaRPr/>
          </a:p>
          <a:p>
            <a:pPr indent="-317500" lvl="3" marL="1828800" marR="0" rtl="0" algn="l">
              <a:lnSpc>
                <a:spcPct val="115000"/>
              </a:lnSpc>
              <a:spcBef>
                <a:spcPts val="0"/>
              </a:spcBef>
              <a:spcAft>
                <a:spcPts val="0"/>
              </a:spcAft>
              <a:buSzPts val="1400"/>
              <a:buChar char="●"/>
            </a:pPr>
            <a:r>
              <a:rPr lang="en"/>
              <a:t>2 &lt;pubkey1&gt;&lt;pubkey2&gt; 2 OP_CHECKMULTISIG</a:t>
            </a:r>
            <a:endParaRPr/>
          </a:p>
          <a:p>
            <a:pPr indent="-317500" lvl="2" marL="1371600" marR="0" rtl="0" algn="l">
              <a:lnSpc>
                <a:spcPct val="115000"/>
              </a:lnSpc>
              <a:spcBef>
                <a:spcPts val="0"/>
              </a:spcBef>
              <a:spcAft>
                <a:spcPts val="0"/>
              </a:spcAft>
              <a:buSzPts val="1400"/>
              <a:buChar char="■"/>
            </a:pPr>
            <a:r>
              <a:rPr lang="en"/>
              <a:t>pubkey1 is nummerically lesser of the DER-encoded funing_pubkeys</a:t>
            </a:r>
            <a:endParaRPr/>
          </a:p>
          <a:p>
            <a:pPr indent="-317500" lvl="1" marL="914400" marR="0" rtl="0" algn="l">
              <a:lnSpc>
                <a:spcPct val="115000"/>
              </a:lnSpc>
              <a:spcBef>
                <a:spcPts val="0"/>
              </a:spcBef>
              <a:spcAft>
                <a:spcPts val="0"/>
              </a:spcAft>
              <a:buSzPts val="1400"/>
              <a:buChar char="○"/>
            </a:pPr>
            <a:r>
              <a:rPr lang="en"/>
              <a:t>Proving that node1 owns bitcoin_key_1</a:t>
            </a:r>
            <a:endParaRPr/>
          </a:p>
          <a:p>
            <a:pPr indent="-317500" lvl="1" marL="914400" marR="0" rtl="0" algn="l">
              <a:lnSpc>
                <a:spcPct val="115000"/>
              </a:lnSpc>
              <a:spcBef>
                <a:spcPts val="0"/>
              </a:spcBef>
              <a:spcAft>
                <a:spcPts val="0"/>
              </a:spcAft>
              <a:buSzPts val="1400"/>
              <a:buChar char="○"/>
            </a:pPr>
            <a:r>
              <a:rPr lang="en"/>
              <a:t>Proving that node2 owns bitcoin_key_2</a:t>
            </a:r>
            <a:endParaRPr/>
          </a:p>
          <a:p>
            <a:pPr indent="-342900" lvl="0" marL="457200" marR="0" rtl="0" algn="l">
              <a:lnSpc>
                <a:spcPct val="115000"/>
              </a:lnSpc>
              <a:spcBef>
                <a:spcPts val="0"/>
              </a:spcBef>
              <a:spcAft>
                <a:spcPts val="0"/>
              </a:spcAft>
              <a:buSzPts val="1800"/>
              <a:buChar char="●"/>
            </a:pPr>
            <a:r>
              <a:rPr lang="en"/>
              <a:t>Bitcoin_key ownership is explicitly done with signatures</a:t>
            </a:r>
            <a:endParaRPr/>
          </a:p>
          <a:p>
            <a:pPr indent="-342900" lvl="0" marL="457200" marR="0" rtl="0" algn="l">
              <a:lnSpc>
                <a:spcPct val="115000"/>
              </a:lnSpc>
              <a:spcBef>
                <a:spcPts val="0"/>
              </a:spcBef>
              <a:spcAft>
                <a:spcPts val="0"/>
              </a:spcAft>
              <a:buSzPts val="1800"/>
              <a:buChar char="●"/>
            </a:pPr>
            <a:r>
              <a:rPr lang="en"/>
              <a:t>Node_signatures verify that the nodes agree on the proofs and message</a:t>
            </a:r>
            <a:endParaRPr/>
          </a:p>
          <a:p>
            <a:pPr indent="0" lvl="0" marL="457200" marR="0" rtl="0" algn="l">
              <a:lnSpc>
                <a:spcPct val="115000"/>
              </a:lnSpc>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7">
                                            <p:txEl>
                                              <p:pRg end="0" st="0"/>
                                            </p:txEl>
                                          </p:spTgt>
                                        </p:tgtEl>
                                        <p:attrNameLst>
                                          <p:attrName>style.visibility</p:attrName>
                                        </p:attrNameLst>
                                      </p:cBhvr>
                                      <p:to>
                                        <p:strVal val="visible"/>
                                      </p:to>
                                    </p:set>
                                    <p:animEffect filter="fade" transition="in">
                                      <p:cBhvr>
                                        <p:cTn dur="1000"/>
                                        <p:tgtEl>
                                          <p:spTgt spid="266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7">
                                            <p:txEl>
                                              <p:pRg end="1" st="1"/>
                                            </p:txEl>
                                          </p:spTgt>
                                        </p:tgtEl>
                                        <p:attrNameLst>
                                          <p:attrName>style.visibility</p:attrName>
                                        </p:attrNameLst>
                                      </p:cBhvr>
                                      <p:to>
                                        <p:strVal val="visible"/>
                                      </p:to>
                                    </p:set>
                                    <p:animEffect filter="fade" transition="in">
                                      <p:cBhvr>
                                        <p:cTn dur="1000"/>
                                        <p:tgtEl>
                                          <p:spTgt spid="266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7">
                                            <p:txEl>
                                              <p:pRg end="2" st="2"/>
                                            </p:txEl>
                                          </p:spTgt>
                                        </p:tgtEl>
                                        <p:attrNameLst>
                                          <p:attrName>style.visibility</p:attrName>
                                        </p:attrNameLst>
                                      </p:cBhvr>
                                      <p:to>
                                        <p:strVal val="visible"/>
                                      </p:to>
                                    </p:set>
                                    <p:animEffect filter="fade" transition="in">
                                      <p:cBhvr>
                                        <p:cTn dur="1000"/>
                                        <p:tgtEl>
                                          <p:spTgt spid="266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7">
                                            <p:txEl>
                                              <p:pRg end="3" st="3"/>
                                            </p:txEl>
                                          </p:spTgt>
                                        </p:tgtEl>
                                        <p:attrNameLst>
                                          <p:attrName>style.visibility</p:attrName>
                                        </p:attrNameLst>
                                      </p:cBhvr>
                                      <p:to>
                                        <p:strVal val="visible"/>
                                      </p:to>
                                    </p:set>
                                    <p:animEffect filter="fade" transition="in">
                                      <p:cBhvr>
                                        <p:cTn dur="1000"/>
                                        <p:tgtEl>
                                          <p:spTgt spid="266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7">
                                            <p:txEl>
                                              <p:pRg end="4" st="4"/>
                                            </p:txEl>
                                          </p:spTgt>
                                        </p:tgtEl>
                                        <p:attrNameLst>
                                          <p:attrName>style.visibility</p:attrName>
                                        </p:attrNameLst>
                                      </p:cBhvr>
                                      <p:to>
                                        <p:strVal val="visible"/>
                                      </p:to>
                                    </p:set>
                                    <p:animEffect filter="fade" transition="in">
                                      <p:cBhvr>
                                        <p:cTn dur="1000"/>
                                        <p:tgtEl>
                                          <p:spTgt spid="266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7">
                                            <p:txEl>
                                              <p:pRg end="5" st="5"/>
                                            </p:txEl>
                                          </p:spTgt>
                                        </p:tgtEl>
                                        <p:attrNameLst>
                                          <p:attrName>style.visibility</p:attrName>
                                        </p:attrNameLst>
                                      </p:cBhvr>
                                      <p:to>
                                        <p:strVal val="visible"/>
                                      </p:to>
                                    </p:set>
                                    <p:animEffect filter="fade" transition="in">
                                      <p:cBhvr>
                                        <p:cTn dur="1000"/>
                                        <p:tgtEl>
                                          <p:spTgt spid="266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7">
                                            <p:txEl>
                                              <p:pRg end="6" st="6"/>
                                            </p:txEl>
                                          </p:spTgt>
                                        </p:tgtEl>
                                        <p:attrNameLst>
                                          <p:attrName>style.visibility</p:attrName>
                                        </p:attrNameLst>
                                      </p:cBhvr>
                                      <p:to>
                                        <p:strVal val="visible"/>
                                      </p:to>
                                    </p:set>
                                    <p:animEffect filter="fade" transition="in">
                                      <p:cBhvr>
                                        <p:cTn dur="1000"/>
                                        <p:tgtEl>
                                          <p:spTgt spid="266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7">
                                            <p:txEl>
                                              <p:pRg end="7" st="7"/>
                                            </p:txEl>
                                          </p:spTgt>
                                        </p:tgtEl>
                                        <p:attrNameLst>
                                          <p:attrName>style.visibility</p:attrName>
                                        </p:attrNameLst>
                                      </p:cBhvr>
                                      <p:to>
                                        <p:strVal val="visible"/>
                                      </p:to>
                                    </p:set>
                                    <p:animEffect filter="fade" transition="in">
                                      <p:cBhvr>
                                        <p:cTn dur="1000"/>
                                        <p:tgtEl>
                                          <p:spTgt spid="266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7">
                                            <p:txEl>
                                              <p:pRg end="8" st="8"/>
                                            </p:txEl>
                                          </p:spTgt>
                                        </p:tgtEl>
                                        <p:attrNameLst>
                                          <p:attrName>style.visibility</p:attrName>
                                        </p:attrNameLst>
                                      </p:cBhvr>
                                      <p:to>
                                        <p:strVal val="visible"/>
                                      </p:to>
                                    </p:set>
                                    <p:animEffect filter="fade" transition="in">
                                      <p:cBhvr>
                                        <p:cTn dur="1000"/>
                                        <p:tgtEl>
                                          <p:spTgt spid="266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7">
                                            <p:txEl>
                                              <p:pRg end="9" st="9"/>
                                            </p:txEl>
                                          </p:spTgt>
                                        </p:tgtEl>
                                        <p:attrNameLst>
                                          <p:attrName>style.visibility</p:attrName>
                                        </p:attrNameLst>
                                      </p:cBhvr>
                                      <p:to>
                                        <p:strVal val="visible"/>
                                      </p:to>
                                    </p:set>
                                    <p:animEffect filter="fade" transition="in">
                                      <p:cBhvr>
                                        <p:cTn dur="1000"/>
                                        <p:tgtEl>
                                          <p:spTgt spid="2667">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7">
                                            <p:txEl>
                                              <p:pRg end="10" st="10"/>
                                            </p:txEl>
                                          </p:spTgt>
                                        </p:tgtEl>
                                        <p:attrNameLst>
                                          <p:attrName>style.visibility</p:attrName>
                                        </p:attrNameLst>
                                      </p:cBhvr>
                                      <p:to>
                                        <p:strVal val="visible"/>
                                      </p:to>
                                    </p:set>
                                    <p:animEffect filter="fade" transition="in">
                                      <p:cBhvr>
                                        <p:cTn dur="1000"/>
                                        <p:tgtEl>
                                          <p:spTgt spid="2667">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1" name="Shape 2671"/>
        <p:cNvGrpSpPr/>
        <p:nvPr/>
      </p:nvGrpSpPr>
      <p:grpSpPr>
        <a:xfrm>
          <a:off x="0" y="0"/>
          <a:ext cx="0" cy="0"/>
          <a:chOff x="0" y="0"/>
          <a:chExt cx="0" cy="0"/>
        </a:xfrm>
      </p:grpSpPr>
      <p:sp>
        <p:nvSpPr>
          <p:cNvPr id="2672" name="Google Shape;2672;p192"/>
          <p:cNvSpPr txBox="1"/>
          <p:nvPr>
            <p:ph type="title"/>
          </p:nvPr>
        </p:nvSpPr>
        <p:spPr>
          <a:xfrm>
            <a:off x="311700" y="45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channel_announcment message format</a:t>
            </a:r>
            <a:endParaRPr/>
          </a:p>
          <a:p>
            <a:pPr indent="0" lvl="0" marL="0" rtl="0" algn="l">
              <a:spcBef>
                <a:spcPts val="0"/>
              </a:spcBef>
              <a:spcAft>
                <a:spcPts val="0"/>
              </a:spcAft>
              <a:buNone/>
            </a:pPr>
            <a:r>
              <a:t/>
            </a:r>
            <a:endParaRPr/>
          </a:p>
        </p:txBody>
      </p:sp>
      <p:sp>
        <p:nvSpPr>
          <p:cNvPr id="2673" name="Google Shape;2673;p192"/>
          <p:cNvSpPr txBox="1"/>
          <p:nvPr>
            <p:ph idx="1" type="body"/>
          </p:nvPr>
        </p:nvSpPr>
        <p:spPr>
          <a:xfrm>
            <a:off x="311700" y="4582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a:t>Type: 256</a:t>
            </a:r>
            <a:endParaRPr/>
          </a:p>
          <a:p>
            <a:pPr indent="-342900" lvl="0" marL="457200" marR="0" rtl="0" algn="l">
              <a:lnSpc>
                <a:spcPct val="115000"/>
              </a:lnSpc>
              <a:spcBef>
                <a:spcPts val="0"/>
              </a:spcBef>
              <a:spcAft>
                <a:spcPts val="0"/>
              </a:spcAft>
              <a:buSzPts val="1800"/>
              <a:buChar char="●"/>
            </a:pPr>
            <a:r>
              <a:rPr lang="en"/>
              <a:t>Data</a:t>
            </a:r>
            <a:endParaRPr/>
          </a:p>
          <a:p>
            <a:pPr indent="-317500" lvl="1" marL="914400" marR="0" rtl="0" algn="l">
              <a:lnSpc>
                <a:spcPct val="115000"/>
              </a:lnSpc>
              <a:spcBef>
                <a:spcPts val="0"/>
              </a:spcBef>
              <a:spcAft>
                <a:spcPts val="0"/>
              </a:spcAft>
              <a:buSzPts val="1400"/>
              <a:buChar char="○"/>
            </a:pPr>
            <a:r>
              <a:rPr lang="en"/>
              <a:t>64: node_sig_1 (commiting to SHA-256(SHA-256(message[256:])))</a:t>
            </a:r>
            <a:endParaRPr/>
          </a:p>
          <a:p>
            <a:pPr indent="-317500" lvl="1" marL="914400" marR="0" rtl="0" algn="l">
              <a:lnSpc>
                <a:spcPct val="115000"/>
              </a:lnSpc>
              <a:spcBef>
                <a:spcPts val="0"/>
              </a:spcBef>
              <a:spcAft>
                <a:spcPts val="0"/>
              </a:spcAft>
              <a:buSzPts val="1400"/>
              <a:buChar char="○"/>
            </a:pPr>
            <a:r>
              <a:rPr lang="en"/>
              <a:t>64: node_sig_2 (commiting to SHA-256(SHA-256(message[256:])))</a:t>
            </a:r>
            <a:endParaRPr/>
          </a:p>
          <a:p>
            <a:pPr indent="-317500" lvl="1" marL="914400" marR="0" rtl="0" algn="l">
              <a:lnSpc>
                <a:spcPct val="115000"/>
              </a:lnSpc>
              <a:spcBef>
                <a:spcPts val="0"/>
              </a:spcBef>
              <a:spcAft>
                <a:spcPts val="0"/>
              </a:spcAft>
              <a:buSzPts val="1400"/>
              <a:buChar char="○"/>
            </a:pPr>
            <a:r>
              <a:rPr lang="en"/>
              <a:t>64: bitcoin_sig_1</a:t>
            </a:r>
            <a:endParaRPr/>
          </a:p>
          <a:p>
            <a:pPr indent="-317500" lvl="1" marL="914400" marR="0" rtl="0" algn="l">
              <a:lnSpc>
                <a:spcPct val="115000"/>
              </a:lnSpc>
              <a:spcBef>
                <a:spcPts val="0"/>
              </a:spcBef>
              <a:spcAft>
                <a:spcPts val="0"/>
              </a:spcAft>
              <a:buSzPts val="1400"/>
              <a:buChar char="○"/>
            </a:pPr>
            <a:r>
              <a:rPr lang="en"/>
              <a:t>64: bitcoin_sig_2</a:t>
            </a:r>
            <a:endParaRPr/>
          </a:p>
          <a:p>
            <a:pPr indent="-317500" lvl="1" marL="914400" marR="0" rtl="0" algn="l">
              <a:lnSpc>
                <a:spcPct val="115000"/>
              </a:lnSpc>
              <a:spcBef>
                <a:spcPts val="0"/>
              </a:spcBef>
              <a:spcAft>
                <a:spcPts val="0"/>
              </a:spcAft>
              <a:buSzPts val="1400"/>
              <a:buChar char="○"/>
            </a:pPr>
            <a:r>
              <a:rPr lang="en"/>
              <a:t>2: len</a:t>
            </a:r>
            <a:endParaRPr/>
          </a:p>
          <a:p>
            <a:pPr indent="-317500" lvl="1" marL="914400" marR="0" rtl="0" algn="l">
              <a:lnSpc>
                <a:spcPct val="115000"/>
              </a:lnSpc>
              <a:spcBef>
                <a:spcPts val="0"/>
              </a:spcBef>
              <a:spcAft>
                <a:spcPts val="0"/>
              </a:spcAft>
              <a:buSzPts val="1400"/>
              <a:buChar char="○"/>
            </a:pPr>
            <a:r>
              <a:rPr lang="en"/>
              <a:t>len: features</a:t>
            </a:r>
            <a:endParaRPr/>
          </a:p>
          <a:p>
            <a:pPr indent="-317500" lvl="2" marL="1371600" marR="0" rtl="0" algn="l">
              <a:lnSpc>
                <a:spcPct val="115000"/>
              </a:lnSpc>
              <a:spcBef>
                <a:spcPts val="0"/>
              </a:spcBef>
              <a:spcAft>
                <a:spcPts val="0"/>
              </a:spcAft>
              <a:buSzPts val="1400"/>
              <a:buChar char="■"/>
            </a:pPr>
            <a:r>
              <a:rPr lang="en"/>
              <a:t>According to BOLT 09 a mean for backwards compatibility</a:t>
            </a:r>
            <a:endParaRPr/>
          </a:p>
          <a:p>
            <a:pPr indent="-317500" lvl="1" marL="914400" marR="0" rtl="0" algn="l">
              <a:lnSpc>
                <a:spcPct val="115000"/>
              </a:lnSpc>
              <a:spcBef>
                <a:spcPts val="0"/>
              </a:spcBef>
              <a:spcAft>
                <a:spcPts val="0"/>
              </a:spcAft>
              <a:buSzPts val="1400"/>
              <a:buChar char="○"/>
            </a:pPr>
            <a:r>
              <a:rPr lang="en"/>
              <a:t>32: chain_hash</a:t>
            </a:r>
            <a:endParaRPr/>
          </a:p>
          <a:p>
            <a:pPr indent="-317500" lvl="2" marL="1371600" marR="0" rtl="0" algn="l">
              <a:lnSpc>
                <a:spcPct val="115000"/>
              </a:lnSpc>
              <a:spcBef>
                <a:spcPts val="0"/>
              </a:spcBef>
              <a:spcAft>
                <a:spcPts val="0"/>
              </a:spcAft>
              <a:buSzPts val="1400"/>
              <a:buChar char="■"/>
            </a:pPr>
            <a:r>
              <a:rPr lang="en"/>
              <a:t>6fe28c0ab6f1b372c1a6a246ae63f74f931e8365e15a089c68d6190000000000 (BTC)</a:t>
            </a:r>
            <a:endParaRPr/>
          </a:p>
          <a:p>
            <a:pPr indent="-317500" lvl="1" marL="914400" marR="0" rtl="0" algn="l">
              <a:lnSpc>
                <a:spcPct val="115000"/>
              </a:lnSpc>
              <a:spcBef>
                <a:spcPts val="0"/>
              </a:spcBef>
              <a:spcAft>
                <a:spcPts val="0"/>
              </a:spcAft>
              <a:buSzPts val="1400"/>
              <a:buChar char="○"/>
            </a:pPr>
            <a:r>
              <a:rPr lang="en"/>
              <a:t>8: short_channel_id</a:t>
            </a:r>
            <a:endParaRPr/>
          </a:p>
          <a:p>
            <a:pPr indent="-317500" lvl="2" marL="1371600" marR="0" rtl="0" algn="l">
              <a:lnSpc>
                <a:spcPct val="115000"/>
              </a:lnSpc>
              <a:spcBef>
                <a:spcPts val="0"/>
              </a:spcBef>
              <a:spcAft>
                <a:spcPts val="0"/>
              </a:spcAft>
              <a:buSzPts val="1400"/>
              <a:buChar char="■"/>
            </a:pPr>
            <a:r>
              <a:rPr lang="en"/>
              <a:t>Must confirm to the funding tx</a:t>
            </a:r>
            <a:endParaRPr/>
          </a:p>
          <a:p>
            <a:pPr indent="-317500" lvl="1" marL="914400" marR="0" rtl="0" algn="l">
              <a:lnSpc>
                <a:spcPct val="115000"/>
              </a:lnSpc>
              <a:spcBef>
                <a:spcPts val="0"/>
              </a:spcBef>
              <a:spcAft>
                <a:spcPts val="0"/>
              </a:spcAft>
              <a:buSzPts val="1400"/>
              <a:buChar char="○"/>
            </a:pPr>
            <a:r>
              <a:rPr lang="en"/>
              <a:t>33: node_id_1</a:t>
            </a:r>
            <a:endParaRPr/>
          </a:p>
          <a:p>
            <a:pPr indent="-317500" lvl="1" marL="914400" marR="0" rtl="0" algn="l">
              <a:lnSpc>
                <a:spcPct val="115000"/>
              </a:lnSpc>
              <a:spcBef>
                <a:spcPts val="0"/>
              </a:spcBef>
              <a:spcAft>
                <a:spcPts val="0"/>
              </a:spcAft>
              <a:buSzPts val="1400"/>
              <a:buChar char="○"/>
            </a:pPr>
            <a:r>
              <a:rPr lang="en"/>
              <a:t>33: node_id_2</a:t>
            </a:r>
            <a:endParaRPr/>
          </a:p>
          <a:p>
            <a:pPr indent="-317500" lvl="1" marL="914400" marR="0" rtl="0" algn="l">
              <a:lnSpc>
                <a:spcPct val="115000"/>
              </a:lnSpc>
              <a:spcBef>
                <a:spcPts val="0"/>
              </a:spcBef>
              <a:spcAft>
                <a:spcPts val="0"/>
              </a:spcAft>
              <a:buSzPts val="1400"/>
              <a:buChar char="○"/>
            </a:pPr>
            <a:r>
              <a:rPr lang="en"/>
              <a:t>33: bitcoin_key_1</a:t>
            </a:r>
            <a:endParaRPr/>
          </a:p>
          <a:p>
            <a:pPr indent="-317500" lvl="1" marL="914400" marR="0" rtl="0" algn="l">
              <a:lnSpc>
                <a:spcPct val="115000"/>
              </a:lnSpc>
              <a:spcBef>
                <a:spcPts val="0"/>
              </a:spcBef>
              <a:spcAft>
                <a:spcPts val="0"/>
              </a:spcAft>
              <a:buSzPts val="1400"/>
              <a:buChar char="○"/>
            </a:pPr>
            <a:r>
              <a:rPr lang="en"/>
              <a:t>33: bitcoin_key_2</a:t>
            </a:r>
            <a:endParaRPr/>
          </a:p>
          <a:p>
            <a:pPr indent="0" lvl="0" marL="457200" marR="0" rtl="0" algn="l">
              <a:lnSpc>
                <a:spcPct val="115000"/>
              </a:lnSpc>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3">
                                            <p:txEl>
                                              <p:pRg end="0" st="0"/>
                                            </p:txEl>
                                          </p:spTgt>
                                        </p:tgtEl>
                                        <p:attrNameLst>
                                          <p:attrName>style.visibility</p:attrName>
                                        </p:attrNameLst>
                                      </p:cBhvr>
                                      <p:to>
                                        <p:strVal val="visible"/>
                                      </p:to>
                                    </p:set>
                                    <p:animEffect filter="fade" transition="in">
                                      <p:cBhvr>
                                        <p:cTn dur="1000"/>
                                        <p:tgtEl>
                                          <p:spTgt spid="267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3">
                                            <p:txEl>
                                              <p:pRg end="1" st="1"/>
                                            </p:txEl>
                                          </p:spTgt>
                                        </p:tgtEl>
                                        <p:attrNameLst>
                                          <p:attrName>style.visibility</p:attrName>
                                        </p:attrNameLst>
                                      </p:cBhvr>
                                      <p:to>
                                        <p:strVal val="visible"/>
                                      </p:to>
                                    </p:set>
                                    <p:animEffect filter="fade" transition="in">
                                      <p:cBhvr>
                                        <p:cTn dur="1000"/>
                                        <p:tgtEl>
                                          <p:spTgt spid="267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3">
                                            <p:txEl>
                                              <p:pRg end="2" st="2"/>
                                            </p:txEl>
                                          </p:spTgt>
                                        </p:tgtEl>
                                        <p:attrNameLst>
                                          <p:attrName>style.visibility</p:attrName>
                                        </p:attrNameLst>
                                      </p:cBhvr>
                                      <p:to>
                                        <p:strVal val="visible"/>
                                      </p:to>
                                    </p:set>
                                    <p:animEffect filter="fade" transition="in">
                                      <p:cBhvr>
                                        <p:cTn dur="1000"/>
                                        <p:tgtEl>
                                          <p:spTgt spid="267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3">
                                            <p:txEl>
                                              <p:pRg end="3" st="3"/>
                                            </p:txEl>
                                          </p:spTgt>
                                        </p:tgtEl>
                                        <p:attrNameLst>
                                          <p:attrName>style.visibility</p:attrName>
                                        </p:attrNameLst>
                                      </p:cBhvr>
                                      <p:to>
                                        <p:strVal val="visible"/>
                                      </p:to>
                                    </p:set>
                                    <p:animEffect filter="fade" transition="in">
                                      <p:cBhvr>
                                        <p:cTn dur="1000"/>
                                        <p:tgtEl>
                                          <p:spTgt spid="267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3">
                                            <p:txEl>
                                              <p:pRg end="4" st="4"/>
                                            </p:txEl>
                                          </p:spTgt>
                                        </p:tgtEl>
                                        <p:attrNameLst>
                                          <p:attrName>style.visibility</p:attrName>
                                        </p:attrNameLst>
                                      </p:cBhvr>
                                      <p:to>
                                        <p:strVal val="visible"/>
                                      </p:to>
                                    </p:set>
                                    <p:animEffect filter="fade" transition="in">
                                      <p:cBhvr>
                                        <p:cTn dur="1000"/>
                                        <p:tgtEl>
                                          <p:spTgt spid="267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3">
                                            <p:txEl>
                                              <p:pRg end="5" st="5"/>
                                            </p:txEl>
                                          </p:spTgt>
                                        </p:tgtEl>
                                        <p:attrNameLst>
                                          <p:attrName>style.visibility</p:attrName>
                                        </p:attrNameLst>
                                      </p:cBhvr>
                                      <p:to>
                                        <p:strVal val="visible"/>
                                      </p:to>
                                    </p:set>
                                    <p:animEffect filter="fade" transition="in">
                                      <p:cBhvr>
                                        <p:cTn dur="1000"/>
                                        <p:tgtEl>
                                          <p:spTgt spid="267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3">
                                            <p:txEl>
                                              <p:pRg end="6" st="6"/>
                                            </p:txEl>
                                          </p:spTgt>
                                        </p:tgtEl>
                                        <p:attrNameLst>
                                          <p:attrName>style.visibility</p:attrName>
                                        </p:attrNameLst>
                                      </p:cBhvr>
                                      <p:to>
                                        <p:strVal val="visible"/>
                                      </p:to>
                                    </p:set>
                                    <p:animEffect filter="fade" transition="in">
                                      <p:cBhvr>
                                        <p:cTn dur="1000"/>
                                        <p:tgtEl>
                                          <p:spTgt spid="267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3">
                                            <p:txEl>
                                              <p:pRg end="7" st="7"/>
                                            </p:txEl>
                                          </p:spTgt>
                                        </p:tgtEl>
                                        <p:attrNameLst>
                                          <p:attrName>style.visibility</p:attrName>
                                        </p:attrNameLst>
                                      </p:cBhvr>
                                      <p:to>
                                        <p:strVal val="visible"/>
                                      </p:to>
                                    </p:set>
                                    <p:animEffect filter="fade" transition="in">
                                      <p:cBhvr>
                                        <p:cTn dur="1000"/>
                                        <p:tgtEl>
                                          <p:spTgt spid="267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3">
                                            <p:txEl>
                                              <p:pRg end="8" st="8"/>
                                            </p:txEl>
                                          </p:spTgt>
                                        </p:tgtEl>
                                        <p:attrNameLst>
                                          <p:attrName>style.visibility</p:attrName>
                                        </p:attrNameLst>
                                      </p:cBhvr>
                                      <p:to>
                                        <p:strVal val="visible"/>
                                      </p:to>
                                    </p:set>
                                    <p:animEffect filter="fade" transition="in">
                                      <p:cBhvr>
                                        <p:cTn dur="1000"/>
                                        <p:tgtEl>
                                          <p:spTgt spid="2673">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3">
                                            <p:txEl>
                                              <p:pRg end="9" st="9"/>
                                            </p:txEl>
                                          </p:spTgt>
                                        </p:tgtEl>
                                        <p:attrNameLst>
                                          <p:attrName>style.visibility</p:attrName>
                                        </p:attrNameLst>
                                      </p:cBhvr>
                                      <p:to>
                                        <p:strVal val="visible"/>
                                      </p:to>
                                    </p:set>
                                    <p:animEffect filter="fade" transition="in">
                                      <p:cBhvr>
                                        <p:cTn dur="1000"/>
                                        <p:tgtEl>
                                          <p:spTgt spid="2673">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3">
                                            <p:txEl>
                                              <p:pRg end="10" st="10"/>
                                            </p:txEl>
                                          </p:spTgt>
                                        </p:tgtEl>
                                        <p:attrNameLst>
                                          <p:attrName>style.visibility</p:attrName>
                                        </p:attrNameLst>
                                      </p:cBhvr>
                                      <p:to>
                                        <p:strVal val="visible"/>
                                      </p:to>
                                    </p:set>
                                    <p:animEffect filter="fade" transition="in">
                                      <p:cBhvr>
                                        <p:cTn dur="1000"/>
                                        <p:tgtEl>
                                          <p:spTgt spid="2673">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3">
                                            <p:txEl>
                                              <p:pRg end="11" st="11"/>
                                            </p:txEl>
                                          </p:spTgt>
                                        </p:tgtEl>
                                        <p:attrNameLst>
                                          <p:attrName>style.visibility</p:attrName>
                                        </p:attrNameLst>
                                      </p:cBhvr>
                                      <p:to>
                                        <p:strVal val="visible"/>
                                      </p:to>
                                    </p:set>
                                    <p:animEffect filter="fade" transition="in">
                                      <p:cBhvr>
                                        <p:cTn dur="1000"/>
                                        <p:tgtEl>
                                          <p:spTgt spid="2673">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3">
                                            <p:txEl>
                                              <p:pRg end="12" st="12"/>
                                            </p:txEl>
                                          </p:spTgt>
                                        </p:tgtEl>
                                        <p:attrNameLst>
                                          <p:attrName>style.visibility</p:attrName>
                                        </p:attrNameLst>
                                      </p:cBhvr>
                                      <p:to>
                                        <p:strVal val="visible"/>
                                      </p:to>
                                    </p:set>
                                    <p:animEffect filter="fade" transition="in">
                                      <p:cBhvr>
                                        <p:cTn dur="1000"/>
                                        <p:tgtEl>
                                          <p:spTgt spid="2673">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3">
                                            <p:txEl>
                                              <p:pRg end="13" st="13"/>
                                            </p:txEl>
                                          </p:spTgt>
                                        </p:tgtEl>
                                        <p:attrNameLst>
                                          <p:attrName>style.visibility</p:attrName>
                                        </p:attrNameLst>
                                      </p:cBhvr>
                                      <p:to>
                                        <p:strVal val="visible"/>
                                      </p:to>
                                    </p:set>
                                    <p:animEffect filter="fade" transition="in">
                                      <p:cBhvr>
                                        <p:cTn dur="1000"/>
                                        <p:tgtEl>
                                          <p:spTgt spid="2673">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3">
                                            <p:txEl>
                                              <p:pRg end="14" st="14"/>
                                            </p:txEl>
                                          </p:spTgt>
                                        </p:tgtEl>
                                        <p:attrNameLst>
                                          <p:attrName>style.visibility</p:attrName>
                                        </p:attrNameLst>
                                      </p:cBhvr>
                                      <p:to>
                                        <p:strVal val="visible"/>
                                      </p:to>
                                    </p:set>
                                    <p:animEffect filter="fade" transition="in">
                                      <p:cBhvr>
                                        <p:cTn dur="1000"/>
                                        <p:tgtEl>
                                          <p:spTgt spid="2673">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3">
                                            <p:txEl>
                                              <p:pRg end="15" st="15"/>
                                            </p:txEl>
                                          </p:spTgt>
                                        </p:tgtEl>
                                        <p:attrNameLst>
                                          <p:attrName>style.visibility</p:attrName>
                                        </p:attrNameLst>
                                      </p:cBhvr>
                                      <p:to>
                                        <p:strVal val="visible"/>
                                      </p:to>
                                    </p:set>
                                    <p:animEffect filter="fade" transition="in">
                                      <p:cBhvr>
                                        <p:cTn dur="1000"/>
                                        <p:tgtEl>
                                          <p:spTgt spid="2673">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3">
                                            <p:txEl>
                                              <p:pRg end="16" st="16"/>
                                            </p:txEl>
                                          </p:spTgt>
                                        </p:tgtEl>
                                        <p:attrNameLst>
                                          <p:attrName>style.visibility</p:attrName>
                                        </p:attrNameLst>
                                      </p:cBhvr>
                                      <p:to>
                                        <p:strVal val="visible"/>
                                      </p:to>
                                    </p:set>
                                    <p:animEffect filter="fade" transition="in">
                                      <p:cBhvr>
                                        <p:cTn dur="1000"/>
                                        <p:tgtEl>
                                          <p:spTgt spid="2673">
                                            <p:txEl>
                                              <p:pRg end="16" st="1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3">
                                            <p:txEl>
                                              <p:pRg end="17" st="17"/>
                                            </p:txEl>
                                          </p:spTgt>
                                        </p:tgtEl>
                                        <p:attrNameLst>
                                          <p:attrName>style.visibility</p:attrName>
                                        </p:attrNameLst>
                                      </p:cBhvr>
                                      <p:to>
                                        <p:strVal val="visible"/>
                                      </p:to>
                                    </p:set>
                                    <p:animEffect filter="fade" transition="in">
                                      <p:cBhvr>
                                        <p:cTn dur="1000"/>
                                        <p:tgtEl>
                                          <p:spTgt spid="2673">
                                            <p:txEl>
                                              <p:pRg end="17" st="1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7" name="Shape 2677"/>
        <p:cNvGrpSpPr/>
        <p:nvPr/>
      </p:nvGrpSpPr>
      <p:grpSpPr>
        <a:xfrm>
          <a:off x="0" y="0"/>
          <a:ext cx="0" cy="0"/>
          <a:chOff x="0" y="0"/>
          <a:chExt cx="0" cy="0"/>
        </a:xfrm>
      </p:grpSpPr>
      <p:sp>
        <p:nvSpPr>
          <p:cNvPr id="2678" name="Google Shape;2678;p193"/>
          <p:cNvSpPr txBox="1"/>
          <p:nvPr>
            <p:ph type="title"/>
          </p:nvPr>
        </p:nvSpPr>
        <p:spPr>
          <a:xfrm>
            <a:off x="311700" y="45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node_announcement message</a:t>
            </a:r>
            <a:endParaRPr/>
          </a:p>
          <a:p>
            <a:pPr indent="0" lvl="0" marL="0" rtl="0" algn="l">
              <a:spcBef>
                <a:spcPts val="0"/>
              </a:spcBef>
              <a:spcAft>
                <a:spcPts val="0"/>
              </a:spcAft>
              <a:buNone/>
            </a:pPr>
            <a:r>
              <a:t/>
            </a:r>
            <a:endParaRPr/>
          </a:p>
        </p:txBody>
      </p:sp>
      <p:sp>
        <p:nvSpPr>
          <p:cNvPr id="2679" name="Google Shape;2679;p193"/>
          <p:cNvSpPr txBox="1"/>
          <p:nvPr>
            <p:ph idx="1" type="body"/>
          </p:nvPr>
        </p:nvSpPr>
        <p:spPr>
          <a:xfrm>
            <a:off x="311700" y="6106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a:t>Shares meta data of a node (like its IP address)</a:t>
            </a:r>
            <a:endParaRPr/>
          </a:p>
          <a:p>
            <a:pPr indent="-317500" lvl="1" marL="914400" marR="0" rtl="0" algn="l">
              <a:lnSpc>
                <a:spcPct val="115000"/>
              </a:lnSpc>
              <a:spcBef>
                <a:spcPts val="0"/>
              </a:spcBef>
              <a:spcAft>
                <a:spcPts val="0"/>
              </a:spcAft>
              <a:buSzPts val="1400"/>
              <a:buChar char="○"/>
            </a:pPr>
            <a:r>
              <a:rPr lang="en"/>
              <a:t>Can be spoofed</a:t>
            </a:r>
            <a:endParaRPr/>
          </a:p>
          <a:p>
            <a:pPr indent="-317500" lvl="1" marL="914400" marR="0" rtl="0" algn="l">
              <a:lnSpc>
                <a:spcPct val="115000"/>
              </a:lnSpc>
              <a:spcBef>
                <a:spcPts val="0"/>
              </a:spcBef>
              <a:spcAft>
                <a:spcPts val="0"/>
              </a:spcAft>
              <a:buSzPts val="1400"/>
              <a:buChar char="○"/>
            </a:pPr>
            <a:r>
              <a:rPr lang="en"/>
              <a:t>Ipv4 &amp; IPv6 are both supported</a:t>
            </a:r>
            <a:endParaRPr/>
          </a:p>
          <a:p>
            <a:pPr indent="-317500" lvl="1" marL="914400" marR="0" rtl="0" algn="l">
              <a:lnSpc>
                <a:spcPct val="115000"/>
              </a:lnSpc>
              <a:spcBef>
                <a:spcPts val="0"/>
              </a:spcBef>
              <a:spcAft>
                <a:spcPts val="0"/>
              </a:spcAft>
              <a:buSzPts val="1400"/>
              <a:buChar char="○"/>
            </a:pPr>
            <a:r>
              <a:rPr lang="en"/>
              <a:t>Can be a tor onion</a:t>
            </a:r>
            <a:endParaRPr/>
          </a:p>
          <a:p>
            <a:pPr indent="-342900" lvl="0" marL="457200" marR="0" rtl="0" algn="l">
              <a:lnSpc>
                <a:spcPct val="115000"/>
              </a:lnSpc>
              <a:spcBef>
                <a:spcPts val="0"/>
              </a:spcBef>
              <a:spcAft>
                <a:spcPts val="0"/>
              </a:spcAft>
              <a:buSzPts val="1800"/>
              <a:buChar char="●"/>
            </a:pPr>
            <a:r>
              <a:rPr lang="en"/>
              <a:t>Only possible if at least one channel was announced</a:t>
            </a:r>
            <a:endParaRPr/>
          </a:p>
          <a:p>
            <a:pPr indent="-342900" lvl="0" marL="457200" marR="0" rtl="0" algn="l">
              <a:lnSpc>
                <a:spcPct val="115000"/>
              </a:lnSpc>
              <a:spcBef>
                <a:spcPts val="0"/>
              </a:spcBef>
              <a:spcAft>
                <a:spcPts val="0"/>
              </a:spcAft>
              <a:buSzPts val="1800"/>
              <a:buChar char="●"/>
            </a:pPr>
            <a:r>
              <a:rPr lang="en"/>
              <a:t>Type: 257</a:t>
            </a:r>
            <a:endParaRPr/>
          </a:p>
          <a:p>
            <a:pPr indent="-342900" lvl="0" marL="457200" marR="0" rtl="0" algn="l">
              <a:lnSpc>
                <a:spcPct val="115000"/>
              </a:lnSpc>
              <a:spcBef>
                <a:spcPts val="0"/>
              </a:spcBef>
              <a:spcAft>
                <a:spcPts val="0"/>
              </a:spcAft>
              <a:buSzPts val="1800"/>
              <a:buChar char="●"/>
            </a:pPr>
            <a:r>
              <a:rPr lang="en"/>
              <a:t>Data</a:t>
            </a:r>
            <a:endParaRPr/>
          </a:p>
          <a:p>
            <a:pPr indent="-317500" lvl="1" marL="914400" marR="0" rtl="0" algn="l">
              <a:lnSpc>
                <a:spcPct val="115000"/>
              </a:lnSpc>
              <a:spcBef>
                <a:spcPts val="0"/>
              </a:spcBef>
              <a:spcAft>
                <a:spcPts val="0"/>
              </a:spcAft>
              <a:buSzPts val="1400"/>
              <a:buChar char="○"/>
            </a:pPr>
            <a:r>
              <a:rPr lang="en"/>
              <a:t>64: signature</a:t>
            </a:r>
            <a:endParaRPr/>
          </a:p>
          <a:p>
            <a:pPr indent="-317500" lvl="1" marL="914400" marR="0" rtl="0" algn="l">
              <a:lnSpc>
                <a:spcPct val="115000"/>
              </a:lnSpc>
              <a:spcBef>
                <a:spcPts val="0"/>
              </a:spcBef>
              <a:spcAft>
                <a:spcPts val="0"/>
              </a:spcAft>
              <a:buSzPts val="1400"/>
              <a:buChar char="○"/>
            </a:pPr>
            <a:r>
              <a:rPr lang="en"/>
              <a:t>2: flen</a:t>
            </a:r>
            <a:endParaRPr/>
          </a:p>
          <a:p>
            <a:pPr indent="-317500" lvl="1" marL="914400" marR="0" rtl="0" algn="l">
              <a:lnSpc>
                <a:spcPct val="115000"/>
              </a:lnSpc>
              <a:spcBef>
                <a:spcPts val="0"/>
              </a:spcBef>
              <a:spcAft>
                <a:spcPts val="0"/>
              </a:spcAft>
              <a:buSzPts val="1400"/>
              <a:buChar char="○"/>
            </a:pPr>
            <a:r>
              <a:rPr lang="en"/>
              <a:t>flen: features</a:t>
            </a:r>
            <a:endParaRPr/>
          </a:p>
          <a:p>
            <a:pPr indent="-317500" lvl="1" marL="914400" marR="0" rtl="0" algn="l">
              <a:lnSpc>
                <a:spcPct val="115000"/>
              </a:lnSpc>
              <a:spcBef>
                <a:spcPts val="0"/>
              </a:spcBef>
              <a:spcAft>
                <a:spcPts val="0"/>
              </a:spcAft>
              <a:buSzPts val="1400"/>
              <a:buChar char="○"/>
            </a:pPr>
            <a:r>
              <a:rPr lang="en"/>
              <a:t>4: node_id</a:t>
            </a:r>
            <a:endParaRPr/>
          </a:p>
          <a:p>
            <a:pPr indent="-317500" lvl="1" marL="914400" marR="0" rtl="0" algn="l">
              <a:lnSpc>
                <a:spcPct val="115000"/>
              </a:lnSpc>
              <a:spcBef>
                <a:spcPts val="0"/>
              </a:spcBef>
              <a:spcAft>
                <a:spcPts val="0"/>
              </a:spcAft>
              <a:buSzPts val="1400"/>
              <a:buChar char="○"/>
            </a:pPr>
            <a:r>
              <a:rPr lang="en"/>
              <a:t>33: node_id</a:t>
            </a:r>
            <a:endParaRPr/>
          </a:p>
          <a:p>
            <a:pPr indent="-317500" lvl="1" marL="914400" marR="0" rtl="0" algn="l">
              <a:lnSpc>
                <a:spcPct val="115000"/>
              </a:lnSpc>
              <a:spcBef>
                <a:spcPts val="0"/>
              </a:spcBef>
              <a:spcAft>
                <a:spcPts val="0"/>
              </a:spcAft>
              <a:buSzPts val="1400"/>
              <a:buChar char="○"/>
            </a:pPr>
            <a:r>
              <a:rPr lang="en"/>
              <a:t>3: rgb_color</a:t>
            </a:r>
            <a:endParaRPr/>
          </a:p>
          <a:p>
            <a:pPr indent="-317500" lvl="1" marL="914400" marR="0" rtl="0" algn="l">
              <a:lnSpc>
                <a:spcPct val="115000"/>
              </a:lnSpc>
              <a:spcBef>
                <a:spcPts val="0"/>
              </a:spcBef>
              <a:spcAft>
                <a:spcPts val="0"/>
              </a:spcAft>
              <a:buSzPts val="1400"/>
              <a:buChar char="○"/>
            </a:pPr>
            <a:r>
              <a:rPr lang="en"/>
              <a:t>32: alias</a:t>
            </a:r>
            <a:endParaRPr/>
          </a:p>
          <a:p>
            <a:pPr indent="-317500" lvl="1" marL="914400" marR="0" rtl="0" algn="l">
              <a:lnSpc>
                <a:spcPct val="115000"/>
              </a:lnSpc>
              <a:spcBef>
                <a:spcPts val="0"/>
              </a:spcBef>
              <a:spcAft>
                <a:spcPts val="0"/>
              </a:spcAft>
              <a:buSzPts val="1400"/>
              <a:buChar char="○"/>
            </a:pPr>
            <a:r>
              <a:rPr lang="en"/>
              <a:t>2: addrlen</a:t>
            </a:r>
            <a:endParaRPr/>
          </a:p>
          <a:p>
            <a:pPr indent="-317500" lvl="1" marL="914400" marR="0" rtl="0" algn="l">
              <a:lnSpc>
                <a:spcPct val="115000"/>
              </a:lnSpc>
              <a:spcBef>
                <a:spcPts val="0"/>
              </a:spcBef>
              <a:spcAft>
                <a:spcPts val="0"/>
              </a:spcAft>
              <a:buSzPts val="1400"/>
              <a:buChar char="○"/>
            </a:pPr>
            <a:r>
              <a:rPr lang="en"/>
              <a:t>addrlen: addresses</a:t>
            </a:r>
            <a:endParaRPr/>
          </a:p>
          <a:p>
            <a:pPr indent="0" lvl="0" marL="457200" marR="0" rtl="0" algn="l">
              <a:lnSpc>
                <a:spcPct val="115000"/>
              </a:lnSpc>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9">
                                            <p:txEl>
                                              <p:pRg end="0" st="0"/>
                                            </p:txEl>
                                          </p:spTgt>
                                        </p:tgtEl>
                                        <p:attrNameLst>
                                          <p:attrName>style.visibility</p:attrName>
                                        </p:attrNameLst>
                                      </p:cBhvr>
                                      <p:to>
                                        <p:strVal val="visible"/>
                                      </p:to>
                                    </p:set>
                                    <p:animEffect filter="fade" transition="in">
                                      <p:cBhvr>
                                        <p:cTn dur="1000"/>
                                        <p:tgtEl>
                                          <p:spTgt spid="267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9">
                                            <p:txEl>
                                              <p:pRg end="1" st="1"/>
                                            </p:txEl>
                                          </p:spTgt>
                                        </p:tgtEl>
                                        <p:attrNameLst>
                                          <p:attrName>style.visibility</p:attrName>
                                        </p:attrNameLst>
                                      </p:cBhvr>
                                      <p:to>
                                        <p:strVal val="visible"/>
                                      </p:to>
                                    </p:set>
                                    <p:animEffect filter="fade" transition="in">
                                      <p:cBhvr>
                                        <p:cTn dur="1000"/>
                                        <p:tgtEl>
                                          <p:spTgt spid="267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9">
                                            <p:txEl>
                                              <p:pRg end="2" st="2"/>
                                            </p:txEl>
                                          </p:spTgt>
                                        </p:tgtEl>
                                        <p:attrNameLst>
                                          <p:attrName>style.visibility</p:attrName>
                                        </p:attrNameLst>
                                      </p:cBhvr>
                                      <p:to>
                                        <p:strVal val="visible"/>
                                      </p:to>
                                    </p:set>
                                    <p:animEffect filter="fade" transition="in">
                                      <p:cBhvr>
                                        <p:cTn dur="1000"/>
                                        <p:tgtEl>
                                          <p:spTgt spid="267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9">
                                            <p:txEl>
                                              <p:pRg end="3" st="3"/>
                                            </p:txEl>
                                          </p:spTgt>
                                        </p:tgtEl>
                                        <p:attrNameLst>
                                          <p:attrName>style.visibility</p:attrName>
                                        </p:attrNameLst>
                                      </p:cBhvr>
                                      <p:to>
                                        <p:strVal val="visible"/>
                                      </p:to>
                                    </p:set>
                                    <p:animEffect filter="fade" transition="in">
                                      <p:cBhvr>
                                        <p:cTn dur="1000"/>
                                        <p:tgtEl>
                                          <p:spTgt spid="267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9">
                                            <p:txEl>
                                              <p:pRg end="4" st="4"/>
                                            </p:txEl>
                                          </p:spTgt>
                                        </p:tgtEl>
                                        <p:attrNameLst>
                                          <p:attrName>style.visibility</p:attrName>
                                        </p:attrNameLst>
                                      </p:cBhvr>
                                      <p:to>
                                        <p:strVal val="visible"/>
                                      </p:to>
                                    </p:set>
                                    <p:animEffect filter="fade" transition="in">
                                      <p:cBhvr>
                                        <p:cTn dur="1000"/>
                                        <p:tgtEl>
                                          <p:spTgt spid="267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9">
                                            <p:txEl>
                                              <p:pRg end="5" st="5"/>
                                            </p:txEl>
                                          </p:spTgt>
                                        </p:tgtEl>
                                        <p:attrNameLst>
                                          <p:attrName>style.visibility</p:attrName>
                                        </p:attrNameLst>
                                      </p:cBhvr>
                                      <p:to>
                                        <p:strVal val="visible"/>
                                      </p:to>
                                    </p:set>
                                    <p:animEffect filter="fade" transition="in">
                                      <p:cBhvr>
                                        <p:cTn dur="1000"/>
                                        <p:tgtEl>
                                          <p:spTgt spid="267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9">
                                            <p:txEl>
                                              <p:pRg end="6" st="6"/>
                                            </p:txEl>
                                          </p:spTgt>
                                        </p:tgtEl>
                                        <p:attrNameLst>
                                          <p:attrName>style.visibility</p:attrName>
                                        </p:attrNameLst>
                                      </p:cBhvr>
                                      <p:to>
                                        <p:strVal val="visible"/>
                                      </p:to>
                                    </p:set>
                                    <p:animEffect filter="fade" transition="in">
                                      <p:cBhvr>
                                        <p:cTn dur="1000"/>
                                        <p:tgtEl>
                                          <p:spTgt spid="267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9">
                                            <p:txEl>
                                              <p:pRg end="7" st="7"/>
                                            </p:txEl>
                                          </p:spTgt>
                                        </p:tgtEl>
                                        <p:attrNameLst>
                                          <p:attrName>style.visibility</p:attrName>
                                        </p:attrNameLst>
                                      </p:cBhvr>
                                      <p:to>
                                        <p:strVal val="visible"/>
                                      </p:to>
                                    </p:set>
                                    <p:animEffect filter="fade" transition="in">
                                      <p:cBhvr>
                                        <p:cTn dur="1000"/>
                                        <p:tgtEl>
                                          <p:spTgt spid="267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9">
                                            <p:txEl>
                                              <p:pRg end="8" st="8"/>
                                            </p:txEl>
                                          </p:spTgt>
                                        </p:tgtEl>
                                        <p:attrNameLst>
                                          <p:attrName>style.visibility</p:attrName>
                                        </p:attrNameLst>
                                      </p:cBhvr>
                                      <p:to>
                                        <p:strVal val="visible"/>
                                      </p:to>
                                    </p:set>
                                    <p:animEffect filter="fade" transition="in">
                                      <p:cBhvr>
                                        <p:cTn dur="1000"/>
                                        <p:tgtEl>
                                          <p:spTgt spid="267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9">
                                            <p:txEl>
                                              <p:pRg end="9" st="9"/>
                                            </p:txEl>
                                          </p:spTgt>
                                        </p:tgtEl>
                                        <p:attrNameLst>
                                          <p:attrName>style.visibility</p:attrName>
                                        </p:attrNameLst>
                                      </p:cBhvr>
                                      <p:to>
                                        <p:strVal val="visible"/>
                                      </p:to>
                                    </p:set>
                                    <p:animEffect filter="fade" transition="in">
                                      <p:cBhvr>
                                        <p:cTn dur="1000"/>
                                        <p:tgtEl>
                                          <p:spTgt spid="2679">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9">
                                            <p:txEl>
                                              <p:pRg end="10" st="10"/>
                                            </p:txEl>
                                          </p:spTgt>
                                        </p:tgtEl>
                                        <p:attrNameLst>
                                          <p:attrName>style.visibility</p:attrName>
                                        </p:attrNameLst>
                                      </p:cBhvr>
                                      <p:to>
                                        <p:strVal val="visible"/>
                                      </p:to>
                                    </p:set>
                                    <p:animEffect filter="fade" transition="in">
                                      <p:cBhvr>
                                        <p:cTn dur="1000"/>
                                        <p:tgtEl>
                                          <p:spTgt spid="2679">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9">
                                            <p:txEl>
                                              <p:pRg end="11" st="11"/>
                                            </p:txEl>
                                          </p:spTgt>
                                        </p:tgtEl>
                                        <p:attrNameLst>
                                          <p:attrName>style.visibility</p:attrName>
                                        </p:attrNameLst>
                                      </p:cBhvr>
                                      <p:to>
                                        <p:strVal val="visible"/>
                                      </p:to>
                                    </p:set>
                                    <p:animEffect filter="fade" transition="in">
                                      <p:cBhvr>
                                        <p:cTn dur="1000"/>
                                        <p:tgtEl>
                                          <p:spTgt spid="2679">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9">
                                            <p:txEl>
                                              <p:pRg end="12" st="12"/>
                                            </p:txEl>
                                          </p:spTgt>
                                        </p:tgtEl>
                                        <p:attrNameLst>
                                          <p:attrName>style.visibility</p:attrName>
                                        </p:attrNameLst>
                                      </p:cBhvr>
                                      <p:to>
                                        <p:strVal val="visible"/>
                                      </p:to>
                                    </p:set>
                                    <p:animEffect filter="fade" transition="in">
                                      <p:cBhvr>
                                        <p:cTn dur="1000"/>
                                        <p:tgtEl>
                                          <p:spTgt spid="2679">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9">
                                            <p:txEl>
                                              <p:pRg end="13" st="13"/>
                                            </p:txEl>
                                          </p:spTgt>
                                        </p:tgtEl>
                                        <p:attrNameLst>
                                          <p:attrName>style.visibility</p:attrName>
                                        </p:attrNameLst>
                                      </p:cBhvr>
                                      <p:to>
                                        <p:strVal val="visible"/>
                                      </p:to>
                                    </p:set>
                                    <p:animEffect filter="fade" transition="in">
                                      <p:cBhvr>
                                        <p:cTn dur="1000"/>
                                        <p:tgtEl>
                                          <p:spTgt spid="2679">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9">
                                            <p:txEl>
                                              <p:pRg end="14" st="14"/>
                                            </p:txEl>
                                          </p:spTgt>
                                        </p:tgtEl>
                                        <p:attrNameLst>
                                          <p:attrName>style.visibility</p:attrName>
                                        </p:attrNameLst>
                                      </p:cBhvr>
                                      <p:to>
                                        <p:strVal val="visible"/>
                                      </p:to>
                                    </p:set>
                                    <p:animEffect filter="fade" transition="in">
                                      <p:cBhvr>
                                        <p:cTn dur="1000"/>
                                        <p:tgtEl>
                                          <p:spTgt spid="2679">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9">
                                            <p:txEl>
                                              <p:pRg end="15" st="15"/>
                                            </p:txEl>
                                          </p:spTgt>
                                        </p:tgtEl>
                                        <p:attrNameLst>
                                          <p:attrName>style.visibility</p:attrName>
                                        </p:attrNameLst>
                                      </p:cBhvr>
                                      <p:to>
                                        <p:strVal val="visible"/>
                                      </p:to>
                                    </p:set>
                                    <p:animEffect filter="fade" transition="in">
                                      <p:cBhvr>
                                        <p:cTn dur="1000"/>
                                        <p:tgtEl>
                                          <p:spTgt spid="2679">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9">
                                            <p:txEl>
                                              <p:pRg end="16" st="16"/>
                                            </p:txEl>
                                          </p:spTgt>
                                        </p:tgtEl>
                                        <p:attrNameLst>
                                          <p:attrName>style.visibility</p:attrName>
                                        </p:attrNameLst>
                                      </p:cBhvr>
                                      <p:to>
                                        <p:strVal val="visible"/>
                                      </p:to>
                                    </p:set>
                                    <p:animEffect filter="fade" transition="in">
                                      <p:cBhvr>
                                        <p:cTn dur="1000"/>
                                        <p:tgtEl>
                                          <p:spTgt spid="2679">
                                            <p:txEl>
                                              <p:pRg end="16" st="1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41"/>
          <p:cNvSpPr txBox="1"/>
          <p:nvPr/>
        </p:nvSpPr>
        <p:spPr>
          <a:xfrm>
            <a:off x="180750" y="-1164700"/>
            <a:ext cx="1470300" cy="21363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Funding Transaction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94" name="Google Shape;294;p41"/>
          <p:cNvSpPr txBox="1"/>
          <p:nvPr/>
        </p:nvSpPr>
        <p:spPr>
          <a:xfrm>
            <a:off x="180750" y="1373075"/>
            <a:ext cx="2674200" cy="21363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Funding Transaction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95" name="Google Shape;295;p41"/>
          <p:cNvSpPr txBox="1"/>
          <p:nvPr/>
        </p:nvSpPr>
        <p:spPr>
          <a:xfrm>
            <a:off x="293100" y="1811275"/>
            <a:ext cx="2478600" cy="492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Input (100 mBTC)</a:t>
            </a:r>
            <a:endParaRPr/>
          </a:p>
        </p:txBody>
      </p:sp>
      <p:sp>
        <p:nvSpPr>
          <p:cNvPr id="296" name="Google Shape;296;p41"/>
          <p:cNvSpPr txBox="1"/>
          <p:nvPr/>
        </p:nvSpPr>
        <p:spPr>
          <a:xfrm>
            <a:off x="293100" y="2577175"/>
            <a:ext cx="1761000" cy="7788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0</a:t>
            </a:r>
            <a:endParaRPr/>
          </a:p>
          <a:p>
            <a:pPr indent="0" lvl="0" marL="0" rtl="0" algn="l">
              <a:spcBef>
                <a:spcPts val="0"/>
              </a:spcBef>
              <a:spcAft>
                <a:spcPts val="0"/>
              </a:spcAft>
              <a:buNone/>
            </a:pPr>
            <a:r>
              <a:rPr lang="en"/>
              <a:t>(100 mBTC)</a:t>
            </a:r>
            <a:endParaRPr/>
          </a:p>
          <a:p>
            <a:pPr indent="0" lvl="0" marL="0" rtl="0" algn="l">
              <a:spcBef>
                <a:spcPts val="0"/>
              </a:spcBef>
              <a:spcAft>
                <a:spcPts val="0"/>
              </a:spcAft>
              <a:buNone/>
            </a:pPr>
            <a:r>
              <a:rPr lang="en"/>
              <a:t>Alice's &amp; Bob's Key</a:t>
            </a:r>
            <a:endParaRPr/>
          </a:p>
        </p:txBody>
      </p:sp>
      <p:sp>
        <p:nvSpPr>
          <p:cNvPr id="297" name="Google Shape;297;p41"/>
          <p:cNvSpPr txBox="1"/>
          <p:nvPr/>
        </p:nvSpPr>
        <p:spPr>
          <a:xfrm>
            <a:off x="3883650" y="1373075"/>
            <a:ext cx="2674200" cy="21363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Commitment Transaction 1</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98" name="Google Shape;298;p41"/>
          <p:cNvSpPr/>
          <p:nvPr/>
        </p:nvSpPr>
        <p:spPr>
          <a:xfrm>
            <a:off x="405825" y="933200"/>
            <a:ext cx="503950" cy="867130"/>
          </a:xfrm>
          <a:custGeom>
            <a:rect b="b" l="l" r="r" t="t"/>
            <a:pathLst>
              <a:path extrusionOk="0" h="24102" w="20158">
                <a:moveTo>
                  <a:pt x="20158" y="24102"/>
                </a:moveTo>
                <a:cubicBezTo>
                  <a:pt x="13977" y="20625"/>
                  <a:pt x="7208" y="17720"/>
                  <a:pt x="2191" y="12708"/>
                </a:cubicBezTo>
                <a:cubicBezTo>
                  <a:pt x="-850" y="9670"/>
                  <a:pt x="1043" y="4170"/>
                  <a:pt x="0" y="0"/>
                </a:cubicBezTo>
              </a:path>
            </a:pathLst>
          </a:custGeom>
          <a:noFill/>
          <a:ln cap="flat" cmpd="sng" w="9525">
            <a:solidFill>
              <a:schemeClr val="dk2"/>
            </a:solidFill>
            <a:prstDash val="dot"/>
            <a:round/>
            <a:headEnd len="med" w="med" type="none"/>
            <a:tailEnd len="med" w="med" type="none"/>
          </a:ln>
        </p:spPr>
      </p:sp>
      <p:sp>
        <p:nvSpPr>
          <p:cNvPr id="299" name="Google Shape;299;p41"/>
          <p:cNvSpPr/>
          <p:nvPr/>
        </p:nvSpPr>
        <p:spPr>
          <a:xfrm>
            <a:off x="734000" y="2304250"/>
            <a:ext cx="514900" cy="268425"/>
          </a:xfrm>
          <a:custGeom>
            <a:rect b="b" l="l" r="r" t="t"/>
            <a:pathLst>
              <a:path extrusionOk="0" h="10737" w="20596">
                <a:moveTo>
                  <a:pt x="20596" y="0"/>
                </a:moveTo>
                <a:cubicBezTo>
                  <a:pt x="17135" y="6925"/>
                  <a:pt x="7510" y="8853"/>
                  <a:pt x="0" y="10737"/>
                </a:cubicBezTo>
              </a:path>
            </a:pathLst>
          </a:custGeom>
          <a:noFill/>
          <a:ln cap="flat" cmpd="sng" w="9525">
            <a:solidFill>
              <a:schemeClr val="dk2"/>
            </a:solidFill>
            <a:prstDash val="solid"/>
            <a:round/>
            <a:headEnd len="med" w="med" type="none"/>
            <a:tailEnd len="med" w="med" type="none"/>
          </a:ln>
        </p:spPr>
      </p:sp>
      <p:sp>
        <p:nvSpPr>
          <p:cNvPr id="300" name="Google Shape;300;p41"/>
          <p:cNvSpPr txBox="1"/>
          <p:nvPr/>
        </p:nvSpPr>
        <p:spPr>
          <a:xfrm>
            <a:off x="3981450" y="1811275"/>
            <a:ext cx="2478600" cy="492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Input (100 mBTC)</a:t>
            </a:r>
            <a:endParaRPr/>
          </a:p>
        </p:txBody>
      </p:sp>
      <p:sp>
        <p:nvSpPr>
          <p:cNvPr id="301" name="Google Shape;301;p41"/>
          <p:cNvSpPr/>
          <p:nvPr/>
        </p:nvSpPr>
        <p:spPr>
          <a:xfrm>
            <a:off x="2054102" y="2112550"/>
            <a:ext cx="1927338" cy="805575"/>
          </a:xfrm>
          <a:custGeom>
            <a:rect b="b" l="l" r="r" t="t"/>
            <a:pathLst>
              <a:path extrusionOk="0" h="32223" w="100789">
                <a:moveTo>
                  <a:pt x="0" y="28264"/>
                </a:moveTo>
                <a:cubicBezTo>
                  <a:pt x="13388" y="31918"/>
                  <a:pt x="29110" y="34689"/>
                  <a:pt x="41630" y="28702"/>
                </a:cubicBezTo>
                <a:cubicBezTo>
                  <a:pt x="48943" y="25205"/>
                  <a:pt x="56228" y="21228"/>
                  <a:pt x="62226" y="15775"/>
                </a:cubicBezTo>
                <a:cubicBezTo>
                  <a:pt x="66011" y="12334"/>
                  <a:pt x="67994" y="6500"/>
                  <a:pt x="72743" y="4601"/>
                </a:cubicBezTo>
                <a:cubicBezTo>
                  <a:pt x="81540" y="1084"/>
                  <a:pt x="91598" y="2295"/>
                  <a:pt x="100789" y="0"/>
                </a:cubicBezTo>
              </a:path>
            </a:pathLst>
          </a:custGeom>
          <a:noFill/>
          <a:ln cap="flat" cmpd="sng" w="9525">
            <a:solidFill>
              <a:schemeClr val="dk2"/>
            </a:solidFill>
            <a:prstDash val="solid"/>
            <a:round/>
            <a:headEnd len="med" w="med" type="none"/>
            <a:tailEnd len="med" w="med" type="none"/>
          </a:ln>
        </p:spPr>
      </p:sp>
      <p:sp>
        <p:nvSpPr>
          <p:cNvPr id="302" name="Google Shape;302;p41"/>
          <p:cNvSpPr txBox="1"/>
          <p:nvPr/>
        </p:nvSpPr>
        <p:spPr>
          <a:xfrm rot="-786957">
            <a:off x="3266861" y="1942438"/>
            <a:ext cx="679527" cy="31291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Reference</a:t>
            </a:r>
            <a:endParaRPr sz="800"/>
          </a:p>
        </p:txBody>
      </p:sp>
      <p:sp>
        <p:nvSpPr>
          <p:cNvPr id="303" name="Google Shape;303;p41"/>
          <p:cNvSpPr txBox="1"/>
          <p:nvPr/>
        </p:nvSpPr>
        <p:spPr>
          <a:xfrm>
            <a:off x="3986925" y="2577175"/>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0</a:t>
            </a:r>
            <a:endParaRPr/>
          </a:p>
          <a:p>
            <a:pPr indent="0" lvl="0" marL="0" rtl="0" algn="l">
              <a:spcBef>
                <a:spcPts val="0"/>
              </a:spcBef>
              <a:spcAft>
                <a:spcPts val="0"/>
              </a:spcAft>
              <a:buNone/>
            </a:pPr>
            <a:r>
              <a:rPr lang="en"/>
              <a:t>(70 mBTC)</a:t>
            </a:r>
            <a:endParaRPr/>
          </a:p>
          <a:p>
            <a:pPr indent="0" lvl="0" marL="0" rtl="0" algn="l">
              <a:spcBef>
                <a:spcPts val="0"/>
              </a:spcBef>
              <a:spcAft>
                <a:spcPts val="0"/>
              </a:spcAft>
              <a:buNone/>
            </a:pPr>
            <a:r>
              <a:rPr lang="en"/>
              <a:t>Alice's Key</a:t>
            </a:r>
            <a:endParaRPr/>
          </a:p>
        </p:txBody>
      </p:sp>
      <p:sp>
        <p:nvSpPr>
          <p:cNvPr id="304" name="Google Shape;304;p41"/>
          <p:cNvSpPr txBox="1"/>
          <p:nvPr/>
        </p:nvSpPr>
        <p:spPr>
          <a:xfrm>
            <a:off x="5285250" y="2577175"/>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1</a:t>
            </a:r>
            <a:endParaRPr/>
          </a:p>
          <a:p>
            <a:pPr indent="0" lvl="0" marL="0" rtl="0" algn="l">
              <a:spcBef>
                <a:spcPts val="0"/>
              </a:spcBef>
              <a:spcAft>
                <a:spcPts val="0"/>
              </a:spcAft>
              <a:buNone/>
            </a:pPr>
            <a:r>
              <a:rPr lang="en"/>
              <a:t>(30 mBTC)</a:t>
            </a:r>
            <a:endParaRPr/>
          </a:p>
          <a:p>
            <a:pPr indent="0" lvl="0" marL="0" rtl="0" algn="l">
              <a:spcBef>
                <a:spcPts val="0"/>
              </a:spcBef>
              <a:spcAft>
                <a:spcPts val="0"/>
              </a:spcAft>
              <a:buNone/>
            </a:pPr>
            <a:r>
              <a:rPr lang="en"/>
              <a:t>Bob's Key</a:t>
            </a:r>
            <a:endParaRPr/>
          </a:p>
        </p:txBody>
      </p:sp>
      <p:sp>
        <p:nvSpPr>
          <p:cNvPr id="305" name="Google Shape;305;p41"/>
          <p:cNvSpPr/>
          <p:nvPr/>
        </p:nvSpPr>
        <p:spPr>
          <a:xfrm>
            <a:off x="4441375" y="2304250"/>
            <a:ext cx="514900" cy="268425"/>
          </a:xfrm>
          <a:custGeom>
            <a:rect b="b" l="l" r="r" t="t"/>
            <a:pathLst>
              <a:path extrusionOk="0" h="10737" w="20596">
                <a:moveTo>
                  <a:pt x="20596" y="0"/>
                </a:moveTo>
                <a:cubicBezTo>
                  <a:pt x="17135" y="6925"/>
                  <a:pt x="7510" y="8853"/>
                  <a:pt x="0" y="10737"/>
                </a:cubicBezTo>
              </a:path>
            </a:pathLst>
          </a:custGeom>
          <a:noFill/>
          <a:ln cap="flat" cmpd="sng" w="9525">
            <a:solidFill>
              <a:schemeClr val="dk2"/>
            </a:solidFill>
            <a:prstDash val="solid"/>
            <a:round/>
            <a:headEnd len="med" w="med" type="none"/>
            <a:tailEnd len="med" w="med" type="none"/>
          </a:ln>
        </p:spPr>
      </p:sp>
      <p:sp>
        <p:nvSpPr>
          <p:cNvPr id="306" name="Google Shape;306;p41"/>
          <p:cNvSpPr/>
          <p:nvPr/>
        </p:nvSpPr>
        <p:spPr>
          <a:xfrm>
            <a:off x="4875100" y="2397375"/>
            <a:ext cx="936675" cy="175300"/>
          </a:xfrm>
          <a:custGeom>
            <a:rect b="b" l="l" r="r" t="t"/>
            <a:pathLst>
              <a:path extrusionOk="0" h="7012" w="37467">
                <a:moveTo>
                  <a:pt x="0" y="0"/>
                </a:moveTo>
                <a:cubicBezTo>
                  <a:pt x="9553" y="3586"/>
                  <a:pt x="20776" y="-157"/>
                  <a:pt x="30456" y="3068"/>
                </a:cubicBezTo>
                <a:cubicBezTo>
                  <a:pt x="33000" y="3916"/>
                  <a:pt x="36817" y="4410"/>
                  <a:pt x="37467" y="7012"/>
                </a:cubicBezTo>
              </a:path>
            </a:pathLst>
          </a:custGeom>
          <a:noFill/>
          <a:ln cap="flat" cmpd="sng" w="9525">
            <a:solidFill>
              <a:schemeClr val="dk2"/>
            </a:solidFill>
            <a:prstDash val="solid"/>
            <a:round/>
            <a:headEnd len="med" w="med" type="none"/>
            <a:tailEnd len="med" w="med" type="none"/>
          </a:ln>
        </p:spPr>
      </p:sp>
      <p:sp>
        <p:nvSpPr>
          <p:cNvPr id="307" name="Google Shape;307;p41"/>
          <p:cNvSpPr txBox="1"/>
          <p:nvPr/>
        </p:nvSpPr>
        <p:spPr>
          <a:xfrm>
            <a:off x="293100" y="127700"/>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x</a:t>
            </a:r>
            <a:endParaRPr/>
          </a:p>
          <a:p>
            <a:pPr indent="0" lvl="0" marL="0" rtl="0" algn="l">
              <a:spcBef>
                <a:spcPts val="0"/>
              </a:spcBef>
              <a:spcAft>
                <a:spcPts val="0"/>
              </a:spcAft>
              <a:buNone/>
            </a:pPr>
            <a:r>
              <a:rPr lang="en"/>
              <a:t>(100 mBTC)</a:t>
            </a:r>
            <a:endParaRPr/>
          </a:p>
          <a:p>
            <a:pPr indent="0" lvl="0" marL="0" rtl="0" algn="l">
              <a:spcBef>
                <a:spcPts val="0"/>
              </a:spcBef>
              <a:spcAft>
                <a:spcPts val="0"/>
              </a:spcAft>
              <a:buNone/>
            </a:pPr>
            <a:r>
              <a:rPr lang="en"/>
              <a:t>Alice's Key</a:t>
            </a:r>
            <a:endParaRPr/>
          </a:p>
        </p:txBody>
      </p:sp>
      <p:sp>
        <p:nvSpPr>
          <p:cNvPr id="308" name="Google Shape;308;p41"/>
          <p:cNvSpPr txBox="1"/>
          <p:nvPr/>
        </p:nvSpPr>
        <p:spPr>
          <a:xfrm>
            <a:off x="352361" y="1025070"/>
            <a:ext cx="6876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Reference</a:t>
            </a:r>
            <a:endParaRPr sz="800"/>
          </a:p>
        </p:txBody>
      </p:sp>
      <p:sp>
        <p:nvSpPr>
          <p:cNvPr id="309" name="Google Shape;309;p41"/>
          <p:cNvSpPr/>
          <p:nvPr/>
        </p:nvSpPr>
        <p:spPr>
          <a:xfrm>
            <a:off x="239700" y="4059075"/>
            <a:ext cx="2585400" cy="465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1"/>
          <p:cNvSpPr txBox="1"/>
          <p:nvPr/>
        </p:nvSpPr>
        <p:spPr>
          <a:xfrm>
            <a:off x="239700" y="4130150"/>
            <a:ext cx="25854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2"/>
                </a:solidFill>
              </a:rPr>
              <a:t>ScriptPubKey: </a:t>
            </a:r>
            <a:endParaRPr sz="1000">
              <a:solidFill>
                <a:schemeClr val="dk2"/>
              </a:solidFill>
            </a:endParaRPr>
          </a:p>
          <a:p>
            <a:pPr indent="0" lvl="0" marL="0" rtl="0" algn="l">
              <a:spcBef>
                <a:spcPts val="0"/>
              </a:spcBef>
              <a:spcAft>
                <a:spcPts val="0"/>
              </a:spcAft>
              <a:buNone/>
            </a:pPr>
            <a:r>
              <a:rPr lang="en" sz="800">
                <a:solidFill>
                  <a:schemeClr val="dk2"/>
                </a:solidFill>
              </a:rPr>
              <a:t>OP_HASH160 &lt;scriptHash&gt; OP_EQUALVERIVY</a:t>
            </a:r>
            <a:endParaRPr sz="800"/>
          </a:p>
        </p:txBody>
      </p:sp>
      <p:sp>
        <p:nvSpPr>
          <p:cNvPr id="311" name="Google Shape;311;p41"/>
          <p:cNvSpPr/>
          <p:nvPr/>
        </p:nvSpPr>
        <p:spPr>
          <a:xfrm>
            <a:off x="3883638" y="249150"/>
            <a:ext cx="2585400" cy="9126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1"/>
          <p:cNvSpPr txBox="1"/>
          <p:nvPr/>
        </p:nvSpPr>
        <p:spPr>
          <a:xfrm>
            <a:off x="3883650" y="276025"/>
            <a:ext cx="2585400" cy="72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2"/>
                </a:solidFill>
              </a:rPr>
              <a:t>sigScript:</a:t>
            </a:r>
            <a:endParaRPr sz="800">
              <a:solidFill>
                <a:schemeClr val="dk2"/>
              </a:solidFill>
            </a:endParaRPr>
          </a:p>
          <a:p>
            <a:pPr indent="0" lvl="0" marL="0" rtl="0" algn="l">
              <a:spcBef>
                <a:spcPts val="0"/>
              </a:spcBef>
              <a:spcAft>
                <a:spcPts val="0"/>
              </a:spcAft>
              <a:buNone/>
            </a:pPr>
            <a:r>
              <a:rPr lang="en" sz="800">
                <a:solidFill>
                  <a:schemeClr val="dk2"/>
                </a:solidFill>
              </a:rPr>
              <a:t>&lt;sig1&gt;... &lt;serializedScript&gt;</a:t>
            </a:r>
            <a:endParaRPr sz="800">
              <a:solidFill>
                <a:schemeClr val="dk2"/>
              </a:solidFill>
            </a:endParaRPr>
          </a:p>
          <a:p>
            <a:pPr indent="0" lvl="0" marL="0" rtl="0" algn="l">
              <a:spcBef>
                <a:spcPts val="0"/>
              </a:spcBef>
              <a:spcAft>
                <a:spcPts val="0"/>
              </a:spcAft>
              <a:buNone/>
            </a:pPr>
            <a:r>
              <a:rPr lang="en" sz="800">
                <a:solidFill>
                  <a:schemeClr val="dk2"/>
                </a:solidFill>
              </a:rPr>
              <a:t>Script:</a:t>
            </a:r>
            <a:endParaRPr sz="800">
              <a:solidFill>
                <a:schemeClr val="dk2"/>
              </a:solidFill>
            </a:endParaRPr>
          </a:p>
          <a:p>
            <a:pPr indent="0" lvl="0" marL="0" rtl="0" algn="l">
              <a:spcBef>
                <a:spcPts val="0"/>
              </a:spcBef>
              <a:spcAft>
                <a:spcPts val="0"/>
              </a:spcAft>
              <a:buNone/>
            </a:pPr>
            <a:r>
              <a:rPr lang="en" sz="800">
                <a:solidFill>
                  <a:schemeClr val="dk2"/>
                </a:solidFill>
              </a:rPr>
              <a:t>OP_2 &lt;Alice&gt;&lt;Bob&gt; OP_2 OP_CHECKMULTISIG</a:t>
            </a:r>
            <a:r>
              <a:rPr lang="en" sz="1000">
                <a:solidFill>
                  <a:schemeClr val="dk2"/>
                </a:solidFill>
              </a:rPr>
              <a:t> </a:t>
            </a:r>
            <a:endParaRPr sz="800"/>
          </a:p>
        </p:txBody>
      </p:sp>
      <p:sp>
        <p:nvSpPr>
          <p:cNvPr id="313" name="Google Shape;313;p41"/>
          <p:cNvSpPr/>
          <p:nvPr/>
        </p:nvSpPr>
        <p:spPr>
          <a:xfrm>
            <a:off x="3775613" y="827125"/>
            <a:ext cx="491450" cy="980500"/>
          </a:xfrm>
          <a:custGeom>
            <a:rect b="b" l="l" r="r" t="t"/>
            <a:pathLst>
              <a:path extrusionOk="0" h="39220" w="19658">
                <a:moveTo>
                  <a:pt x="19658" y="39220"/>
                </a:moveTo>
                <a:cubicBezTo>
                  <a:pt x="7104" y="32940"/>
                  <a:pt x="-7364" y="7778"/>
                  <a:pt x="4321" y="0"/>
                </a:cubicBezTo>
              </a:path>
            </a:pathLst>
          </a:custGeom>
          <a:noFill/>
          <a:ln cap="flat" cmpd="sng" w="9525">
            <a:solidFill>
              <a:schemeClr val="dk2"/>
            </a:solidFill>
            <a:prstDash val="solid"/>
            <a:round/>
            <a:headEnd len="med" w="med" type="none"/>
            <a:tailEnd len="med" w="med" type="none"/>
          </a:ln>
        </p:spPr>
      </p:sp>
      <p:sp>
        <p:nvSpPr>
          <p:cNvPr id="314" name="Google Shape;314;p41"/>
          <p:cNvSpPr txBox="1"/>
          <p:nvPr/>
        </p:nvSpPr>
        <p:spPr>
          <a:xfrm rot="-6017760">
            <a:off x="3355890" y="922679"/>
            <a:ext cx="694889" cy="31311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Inside</a:t>
            </a:r>
            <a:endParaRPr sz="800"/>
          </a:p>
        </p:txBody>
      </p:sp>
      <p:sp>
        <p:nvSpPr>
          <p:cNvPr id="315" name="Google Shape;315;p41"/>
          <p:cNvSpPr/>
          <p:nvPr/>
        </p:nvSpPr>
        <p:spPr>
          <a:xfrm>
            <a:off x="1517300" y="3116775"/>
            <a:ext cx="711925" cy="942150"/>
          </a:xfrm>
          <a:custGeom>
            <a:rect b="b" l="l" r="r" t="t"/>
            <a:pathLst>
              <a:path extrusionOk="0" h="37686" w="28477">
                <a:moveTo>
                  <a:pt x="0" y="37686"/>
                </a:moveTo>
                <a:cubicBezTo>
                  <a:pt x="12016" y="33683"/>
                  <a:pt x="23595" y="23909"/>
                  <a:pt x="28046" y="12051"/>
                </a:cubicBezTo>
                <a:cubicBezTo>
                  <a:pt x="29619" y="7861"/>
                  <a:pt x="26471" y="1085"/>
                  <a:pt x="22130" y="0"/>
                </a:cubicBezTo>
              </a:path>
            </a:pathLst>
          </a:custGeom>
          <a:noFill/>
          <a:ln cap="flat" cmpd="sng" w="9525">
            <a:solidFill>
              <a:schemeClr val="dk2"/>
            </a:solidFill>
            <a:prstDash val="solid"/>
            <a:round/>
            <a:headEnd len="med" w="med" type="none"/>
            <a:tailEnd len="med" w="med" type="none"/>
          </a:ln>
        </p:spPr>
      </p:sp>
      <p:sp>
        <p:nvSpPr>
          <p:cNvPr id="316" name="Google Shape;316;p41"/>
          <p:cNvSpPr txBox="1"/>
          <p:nvPr/>
        </p:nvSpPr>
        <p:spPr>
          <a:xfrm rot="-2544512">
            <a:off x="1691514" y="3551018"/>
            <a:ext cx="497322" cy="31301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Inside</a:t>
            </a:r>
            <a:endParaRPr sz="800"/>
          </a:p>
        </p:txBody>
      </p:sp>
      <p:sp>
        <p:nvSpPr>
          <p:cNvPr id="317" name="Google Shape;317;p41"/>
          <p:cNvSpPr/>
          <p:nvPr/>
        </p:nvSpPr>
        <p:spPr>
          <a:xfrm>
            <a:off x="969550" y="4276850"/>
            <a:ext cx="640800" cy="220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1"/>
          <p:cNvSpPr/>
          <p:nvPr/>
        </p:nvSpPr>
        <p:spPr>
          <a:xfrm>
            <a:off x="293100" y="3071525"/>
            <a:ext cx="1717200" cy="268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1"/>
          <p:cNvSpPr/>
          <p:nvPr/>
        </p:nvSpPr>
        <p:spPr>
          <a:xfrm>
            <a:off x="4253925" y="709475"/>
            <a:ext cx="640800" cy="220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1"/>
          <p:cNvSpPr txBox="1"/>
          <p:nvPr/>
        </p:nvSpPr>
        <p:spPr>
          <a:xfrm>
            <a:off x="7422745" y="281873"/>
            <a:ext cx="410400" cy="428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U</a:t>
            </a:r>
            <a:endParaRPr b="1" sz="1800"/>
          </a:p>
          <a:p>
            <a:pPr indent="0" lvl="0" marL="0" rtl="0" algn="ctr">
              <a:spcBef>
                <a:spcPts val="0"/>
              </a:spcBef>
              <a:spcAft>
                <a:spcPts val="0"/>
              </a:spcAft>
              <a:buNone/>
            </a:pPr>
            <a:r>
              <a:rPr b="1" lang="en" sz="1800"/>
              <a:t>N</a:t>
            </a:r>
            <a:endParaRPr b="1" sz="1800"/>
          </a:p>
          <a:p>
            <a:pPr indent="0" lvl="0" marL="0" rtl="0" algn="ctr">
              <a:spcBef>
                <a:spcPts val="0"/>
              </a:spcBef>
              <a:spcAft>
                <a:spcPts val="0"/>
              </a:spcAft>
              <a:buNone/>
            </a:pPr>
            <a:r>
              <a:rPr b="1" lang="en" sz="1800"/>
              <a:t>P</a:t>
            </a:r>
            <a:endParaRPr b="1" sz="1800"/>
          </a:p>
          <a:p>
            <a:pPr indent="0" lvl="0" marL="0" rtl="0" algn="ctr">
              <a:spcBef>
                <a:spcPts val="0"/>
              </a:spcBef>
              <a:spcAft>
                <a:spcPts val="0"/>
              </a:spcAft>
              <a:buNone/>
            </a:pPr>
            <a:r>
              <a:rPr b="1" lang="en" sz="1800"/>
              <a:t>U</a:t>
            </a:r>
            <a:endParaRPr b="1" sz="1800"/>
          </a:p>
          <a:p>
            <a:pPr indent="0" lvl="0" marL="0" rtl="0" algn="ctr">
              <a:spcBef>
                <a:spcPts val="0"/>
              </a:spcBef>
              <a:spcAft>
                <a:spcPts val="0"/>
              </a:spcAft>
              <a:buNone/>
            </a:pPr>
            <a:r>
              <a:rPr b="1" lang="en" sz="1800"/>
              <a:t>B</a:t>
            </a:r>
            <a:endParaRPr b="1" sz="1800"/>
          </a:p>
          <a:p>
            <a:pPr indent="0" lvl="0" marL="0" rtl="0" algn="ctr">
              <a:spcBef>
                <a:spcPts val="0"/>
              </a:spcBef>
              <a:spcAft>
                <a:spcPts val="0"/>
              </a:spcAft>
              <a:buNone/>
            </a:pPr>
            <a:r>
              <a:rPr b="1" lang="en" sz="1800"/>
              <a:t>L</a:t>
            </a:r>
            <a:endParaRPr b="1" sz="1800"/>
          </a:p>
          <a:p>
            <a:pPr indent="0" lvl="0" marL="0" rtl="0" algn="ctr">
              <a:spcBef>
                <a:spcPts val="0"/>
              </a:spcBef>
              <a:spcAft>
                <a:spcPts val="0"/>
              </a:spcAft>
              <a:buNone/>
            </a:pPr>
            <a:r>
              <a:rPr b="1" lang="en" sz="1800"/>
              <a:t>I</a:t>
            </a:r>
            <a:endParaRPr b="1" sz="1800"/>
          </a:p>
          <a:p>
            <a:pPr indent="0" lvl="0" marL="0" rtl="0" algn="ctr">
              <a:spcBef>
                <a:spcPts val="0"/>
              </a:spcBef>
              <a:spcAft>
                <a:spcPts val="0"/>
              </a:spcAft>
              <a:buNone/>
            </a:pPr>
            <a:r>
              <a:rPr b="1" lang="en" sz="1800"/>
              <a:t>S</a:t>
            </a:r>
            <a:endParaRPr b="1" sz="1800"/>
          </a:p>
          <a:p>
            <a:pPr indent="0" lvl="0" marL="0" rtl="0" algn="ctr">
              <a:spcBef>
                <a:spcPts val="0"/>
              </a:spcBef>
              <a:spcAft>
                <a:spcPts val="0"/>
              </a:spcAft>
              <a:buNone/>
            </a:pPr>
            <a:r>
              <a:rPr b="1" lang="en" sz="1800"/>
              <a:t>H</a:t>
            </a:r>
            <a:endParaRPr b="1" sz="1800"/>
          </a:p>
          <a:p>
            <a:pPr indent="0" lvl="0" marL="0" rtl="0" algn="ctr">
              <a:spcBef>
                <a:spcPts val="0"/>
              </a:spcBef>
              <a:spcAft>
                <a:spcPts val="0"/>
              </a:spcAft>
              <a:buNone/>
            </a:pPr>
            <a:r>
              <a:rPr b="1" lang="en" sz="1800"/>
              <a:t>E</a:t>
            </a:r>
            <a:endParaRPr b="1" sz="1800"/>
          </a:p>
          <a:p>
            <a:pPr indent="0" lvl="0" marL="0" rtl="0" algn="ctr">
              <a:spcBef>
                <a:spcPts val="0"/>
              </a:spcBef>
              <a:spcAft>
                <a:spcPts val="0"/>
              </a:spcAft>
              <a:buNone/>
            </a:pPr>
            <a:r>
              <a:rPr b="1" lang="en" sz="1800"/>
              <a:t>D</a:t>
            </a:r>
            <a:endParaRPr b="1" sz="1800"/>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3" name="Shape 2683"/>
        <p:cNvGrpSpPr/>
        <p:nvPr/>
      </p:nvGrpSpPr>
      <p:grpSpPr>
        <a:xfrm>
          <a:off x="0" y="0"/>
          <a:ext cx="0" cy="0"/>
          <a:chOff x="0" y="0"/>
          <a:chExt cx="0" cy="0"/>
        </a:xfrm>
      </p:grpSpPr>
      <p:sp>
        <p:nvSpPr>
          <p:cNvPr id="2684" name="Google Shape;2684;p194"/>
          <p:cNvSpPr txBox="1"/>
          <p:nvPr>
            <p:ph type="title"/>
          </p:nvPr>
        </p:nvSpPr>
        <p:spPr>
          <a:xfrm>
            <a:off x="311700" y="45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channel_update message</a:t>
            </a:r>
            <a:endParaRPr/>
          </a:p>
          <a:p>
            <a:pPr indent="0" lvl="0" marL="0" rtl="0" algn="l">
              <a:spcBef>
                <a:spcPts val="0"/>
              </a:spcBef>
              <a:spcAft>
                <a:spcPts val="0"/>
              </a:spcAft>
              <a:buNone/>
            </a:pPr>
            <a:r>
              <a:t/>
            </a:r>
            <a:endParaRPr/>
          </a:p>
        </p:txBody>
      </p:sp>
      <p:sp>
        <p:nvSpPr>
          <p:cNvPr id="2685" name="Google Shape;2685;p194"/>
          <p:cNvSpPr txBox="1"/>
          <p:nvPr>
            <p:ph idx="1" type="body"/>
          </p:nvPr>
        </p:nvSpPr>
        <p:spPr>
          <a:xfrm>
            <a:off x="311700" y="6868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a:t>Defines channel policies</a:t>
            </a:r>
            <a:endParaRPr/>
          </a:p>
          <a:p>
            <a:pPr indent="-317500" lvl="1" marL="914400" marR="0" rtl="0" algn="l">
              <a:lnSpc>
                <a:spcPct val="115000"/>
              </a:lnSpc>
              <a:spcBef>
                <a:spcPts val="0"/>
              </a:spcBef>
              <a:spcAft>
                <a:spcPts val="0"/>
              </a:spcAft>
              <a:buSzPts val="1400"/>
              <a:buChar char="○"/>
            </a:pPr>
            <a:r>
              <a:rPr lang="en"/>
              <a:t>Mainly for routing (meaning forwarding of htlcs)</a:t>
            </a:r>
            <a:endParaRPr/>
          </a:p>
          <a:p>
            <a:pPr indent="-342900" lvl="0" marL="457200" marR="0" rtl="0" algn="l">
              <a:lnSpc>
                <a:spcPct val="115000"/>
              </a:lnSpc>
              <a:spcBef>
                <a:spcPts val="0"/>
              </a:spcBef>
              <a:spcAft>
                <a:spcPts val="0"/>
              </a:spcAft>
              <a:buSzPts val="1800"/>
              <a:buChar char="●"/>
            </a:pPr>
            <a:r>
              <a:rPr lang="en"/>
              <a:t>Type: 258</a:t>
            </a:r>
            <a:endParaRPr/>
          </a:p>
          <a:p>
            <a:pPr indent="-342900" lvl="0" marL="457200" marR="0" rtl="0" algn="l">
              <a:lnSpc>
                <a:spcPct val="115000"/>
              </a:lnSpc>
              <a:spcBef>
                <a:spcPts val="0"/>
              </a:spcBef>
              <a:spcAft>
                <a:spcPts val="0"/>
              </a:spcAft>
              <a:buSzPts val="1800"/>
              <a:buChar char="●"/>
            </a:pPr>
            <a:r>
              <a:rPr lang="en"/>
              <a:t>Data:</a:t>
            </a:r>
            <a:endParaRPr/>
          </a:p>
          <a:p>
            <a:pPr indent="-317500" lvl="1" marL="914400" marR="0" rtl="0" algn="l">
              <a:lnSpc>
                <a:spcPct val="115000"/>
              </a:lnSpc>
              <a:spcBef>
                <a:spcPts val="0"/>
              </a:spcBef>
              <a:spcAft>
                <a:spcPts val="0"/>
              </a:spcAft>
              <a:buSzPts val="1400"/>
              <a:buChar char="○"/>
            </a:pPr>
            <a:r>
              <a:rPr lang="en"/>
              <a:t>64: signature</a:t>
            </a:r>
            <a:endParaRPr/>
          </a:p>
          <a:p>
            <a:pPr indent="-317500" lvl="1" marL="914400" marR="0" rtl="0" algn="l">
              <a:lnSpc>
                <a:spcPct val="115000"/>
              </a:lnSpc>
              <a:spcBef>
                <a:spcPts val="0"/>
              </a:spcBef>
              <a:spcAft>
                <a:spcPts val="0"/>
              </a:spcAft>
              <a:buSzPts val="1400"/>
              <a:buChar char="○"/>
            </a:pPr>
            <a:r>
              <a:rPr lang="en"/>
              <a:t>32: chain_hash</a:t>
            </a:r>
            <a:endParaRPr/>
          </a:p>
          <a:p>
            <a:pPr indent="-317500" lvl="1" marL="914400" marR="0" rtl="0" algn="l">
              <a:lnSpc>
                <a:spcPct val="115000"/>
              </a:lnSpc>
              <a:spcBef>
                <a:spcPts val="0"/>
              </a:spcBef>
              <a:spcAft>
                <a:spcPts val="0"/>
              </a:spcAft>
              <a:buSzPts val="1400"/>
              <a:buChar char="○"/>
            </a:pPr>
            <a:r>
              <a:rPr lang="en"/>
              <a:t>8: short_channel_id</a:t>
            </a:r>
            <a:endParaRPr/>
          </a:p>
          <a:p>
            <a:pPr indent="-317500" lvl="1" marL="914400" marR="0" rtl="0" algn="l">
              <a:lnSpc>
                <a:spcPct val="115000"/>
              </a:lnSpc>
              <a:spcBef>
                <a:spcPts val="0"/>
              </a:spcBef>
              <a:spcAft>
                <a:spcPts val="0"/>
              </a:spcAft>
              <a:buSzPts val="1400"/>
              <a:buChar char="○"/>
            </a:pPr>
            <a:r>
              <a:rPr lang="en"/>
              <a:t>4: timestamp</a:t>
            </a:r>
            <a:endParaRPr/>
          </a:p>
          <a:p>
            <a:pPr indent="-317500" lvl="2" marL="1371600" marR="0" rtl="0" algn="l">
              <a:lnSpc>
                <a:spcPct val="115000"/>
              </a:lnSpc>
              <a:spcBef>
                <a:spcPts val="0"/>
              </a:spcBef>
              <a:spcAft>
                <a:spcPts val="0"/>
              </a:spcAft>
              <a:buSzPts val="1400"/>
              <a:buChar char="■"/>
            </a:pPr>
            <a:r>
              <a:rPr lang="en"/>
              <a:t>Used for others to decide if the channel can be updated</a:t>
            </a:r>
            <a:endParaRPr/>
          </a:p>
          <a:p>
            <a:pPr indent="-317500" lvl="1" marL="914400" marR="0" rtl="0" algn="l">
              <a:lnSpc>
                <a:spcPct val="115000"/>
              </a:lnSpc>
              <a:spcBef>
                <a:spcPts val="0"/>
              </a:spcBef>
              <a:spcAft>
                <a:spcPts val="0"/>
              </a:spcAft>
              <a:buSzPts val="1400"/>
              <a:buChar char="○"/>
            </a:pPr>
            <a:r>
              <a:rPr lang="en"/>
              <a:t>1: message_flags (option_channel_htlc_max)</a:t>
            </a:r>
            <a:endParaRPr/>
          </a:p>
          <a:p>
            <a:pPr indent="-317500" lvl="1" marL="914400" marR="0" rtl="0" algn="l">
              <a:lnSpc>
                <a:spcPct val="115000"/>
              </a:lnSpc>
              <a:spcBef>
                <a:spcPts val="0"/>
              </a:spcBef>
              <a:spcAft>
                <a:spcPts val="0"/>
              </a:spcAft>
              <a:buSzPts val="1400"/>
              <a:buChar char="○"/>
            </a:pPr>
            <a:r>
              <a:rPr lang="en"/>
              <a:t>1:  channel_flags (includes direction, availability of the channel)</a:t>
            </a:r>
            <a:endParaRPr/>
          </a:p>
          <a:p>
            <a:pPr indent="-317500" lvl="1" marL="914400" marR="0" rtl="0" algn="l">
              <a:lnSpc>
                <a:spcPct val="115000"/>
              </a:lnSpc>
              <a:spcBef>
                <a:spcPts val="0"/>
              </a:spcBef>
              <a:spcAft>
                <a:spcPts val="0"/>
              </a:spcAft>
              <a:buSzPts val="1400"/>
              <a:buChar char="○"/>
            </a:pPr>
            <a:r>
              <a:rPr lang="en"/>
              <a:t>2: cltv_expiry_delta</a:t>
            </a:r>
            <a:endParaRPr/>
          </a:p>
          <a:p>
            <a:pPr indent="-317500" lvl="1" marL="914400" marR="0" rtl="0" algn="l">
              <a:lnSpc>
                <a:spcPct val="115000"/>
              </a:lnSpc>
              <a:spcBef>
                <a:spcPts val="0"/>
              </a:spcBef>
              <a:spcAft>
                <a:spcPts val="0"/>
              </a:spcAft>
              <a:buSzPts val="1400"/>
              <a:buChar char="○"/>
            </a:pPr>
            <a:r>
              <a:rPr lang="en"/>
              <a:t>8: htcl_minimum_msat</a:t>
            </a:r>
            <a:endParaRPr/>
          </a:p>
          <a:p>
            <a:pPr indent="-317500" lvl="1" marL="914400" marR="0" rtl="0" algn="l">
              <a:lnSpc>
                <a:spcPct val="115000"/>
              </a:lnSpc>
              <a:spcBef>
                <a:spcPts val="0"/>
              </a:spcBef>
              <a:spcAft>
                <a:spcPts val="0"/>
              </a:spcAft>
              <a:buSzPts val="1400"/>
              <a:buChar char="○"/>
            </a:pPr>
            <a:r>
              <a:rPr lang="en"/>
              <a:t>4: fee_base_msat</a:t>
            </a:r>
            <a:endParaRPr/>
          </a:p>
          <a:p>
            <a:pPr indent="-317500" lvl="1" marL="914400" marR="0" rtl="0" algn="l">
              <a:lnSpc>
                <a:spcPct val="115000"/>
              </a:lnSpc>
              <a:spcBef>
                <a:spcPts val="0"/>
              </a:spcBef>
              <a:spcAft>
                <a:spcPts val="0"/>
              </a:spcAft>
              <a:buSzPts val="1400"/>
              <a:buChar char="○"/>
            </a:pPr>
            <a:r>
              <a:rPr lang="en"/>
              <a:t>4: fee_proportional_millionths</a:t>
            </a:r>
            <a:endParaRPr/>
          </a:p>
          <a:p>
            <a:pPr indent="-317500" lvl="1" marL="914400" marR="0" rtl="0" algn="l">
              <a:lnSpc>
                <a:spcPct val="115000"/>
              </a:lnSpc>
              <a:spcBef>
                <a:spcPts val="0"/>
              </a:spcBef>
              <a:spcAft>
                <a:spcPts val="0"/>
              </a:spcAft>
              <a:buSzPts val="1400"/>
              <a:buChar char="○"/>
            </a:pPr>
            <a:r>
              <a:rPr lang="en"/>
              <a:t>8: htlc_maximum_msat (static option not designed to leak balance)</a:t>
            </a:r>
            <a:endParaRPr/>
          </a:p>
          <a:p>
            <a:pPr indent="0" lvl="0" marL="457200" marR="0" rtl="0" algn="l">
              <a:lnSpc>
                <a:spcPct val="115000"/>
              </a:lnSpc>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5">
                                            <p:txEl>
                                              <p:pRg end="0" st="0"/>
                                            </p:txEl>
                                          </p:spTgt>
                                        </p:tgtEl>
                                        <p:attrNameLst>
                                          <p:attrName>style.visibility</p:attrName>
                                        </p:attrNameLst>
                                      </p:cBhvr>
                                      <p:to>
                                        <p:strVal val="visible"/>
                                      </p:to>
                                    </p:set>
                                    <p:animEffect filter="fade" transition="in">
                                      <p:cBhvr>
                                        <p:cTn dur="1000"/>
                                        <p:tgtEl>
                                          <p:spTgt spid="268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5">
                                            <p:txEl>
                                              <p:pRg end="1" st="1"/>
                                            </p:txEl>
                                          </p:spTgt>
                                        </p:tgtEl>
                                        <p:attrNameLst>
                                          <p:attrName>style.visibility</p:attrName>
                                        </p:attrNameLst>
                                      </p:cBhvr>
                                      <p:to>
                                        <p:strVal val="visible"/>
                                      </p:to>
                                    </p:set>
                                    <p:animEffect filter="fade" transition="in">
                                      <p:cBhvr>
                                        <p:cTn dur="1000"/>
                                        <p:tgtEl>
                                          <p:spTgt spid="268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5">
                                            <p:txEl>
                                              <p:pRg end="2" st="2"/>
                                            </p:txEl>
                                          </p:spTgt>
                                        </p:tgtEl>
                                        <p:attrNameLst>
                                          <p:attrName>style.visibility</p:attrName>
                                        </p:attrNameLst>
                                      </p:cBhvr>
                                      <p:to>
                                        <p:strVal val="visible"/>
                                      </p:to>
                                    </p:set>
                                    <p:animEffect filter="fade" transition="in">
                                      <p:cBhvr>
                                        <p:cTn dur="1000"/>
                                        <p:tgtEl>
                                          <p:spTgt spid="268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5">
                                            <p:txEl>
                                              <p:pRg end="3" st="3"/>
                                            </p:txEl>
                                          </p:spTgt>
                                        </p:tgtEl>
                                        <p:attrNameLst>
                                          <p:attrName>style.visibility</p:attrName>
                                        </p:attrNameLst>
                                      </p:cBhvr>
                                      <p:to>
                                        <p:strVal val="visible"/>
                                      </p:to>
                                    </p:set>
                                    <p:animEffect filter="fade" transition="in">
                                      <p:cBhvr>
                                        <p:cTn dur="1000"/>
                                        <p:tgtEl>
                                          <p:spTgt spid="268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5">
                                            <p:txEl>
                                              <p:pRg end="4" st="4"/>
                                            </p:txEl>
                                          </p:spTgt>
                                        </p:tgtEl>
                                        <p:attrNameLst>
                                          <p:attrName>style.visibility</p:attrName>
                                        </p:attrNameLst>
                                      </p:cBhvr>
                                      <p:to>
                                        <p:strVal val="visible"/>
                                      </p:to>
                                    </p:set>
                                    <p:animEffect filter="fade" transition="in">
                                      <p:cBhvr>
                                        <p:cTn dur="1000"/>
                                        <p:tgtEl>
                                          <p:spTgt spid="268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5">
                                            <p:txEl>
                                              <p:pRg end="5" st="5"/>
                                            </p:txEl>
                                          </p:spTgt>
                                        </p:tgtEl>
                                        <p:attrNameLst>
                                          <p:attrName>style.visibility</p:attrName>
                                        </p:attrNameLst>
                                      </p:cBhvr>
                                      <p:to>
                                        <p:strVal val="visible"/>
                                      </p:to>
                                    </p:set>
                                    <p:animEffect filter="fade" transition="in">
                                      <p:cBhvr>
                                        <p:cTn dur="1000"/>
                                        <p:tgtEl>
                                          <p:spTgt spid="268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5">
                                            <p:txEl>
                                              <p:pRg end="6" st="6"/>
                                            </p:txEl>
                                          </p:spTgt>
                                        </p:tgtEl>
                                        <p:attrNameLst>
                                          <p:attrName>style.visibility</p:attrName>
                                        </p:attrNameLst>
                                      </p:cBhvr>
                                      <p:to>
                                        <p:strVal val="visible"/>
                                      </p:to>
                                    </p:set>
                                    <p:animEffect filter="fade" transition="in">
                                      <p:cBhvr>
                                        <p:cTn dur="1000"/>
                                        <p:tgtEl>
                                          <p:spTgt spid="268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5">
                                            <p:txEl>
                                              <p:pRg end="7" st="7"/>
                                            </p:txEl>
                                          </p:spTgt>
                                        </p:tgtEl>
                                        <p:attrNameLst>
                                          <p:attrName>style.visibility</p:attrName>
                                        </p:attrNameLst>
                                      </p:cBhvr>
                                      <p:to>
                                        <p:strVal val="visible"/>
                                      </p:to>
                                    </p:set>
                                    <p:animEffect filter="fade" transition="in">
                                      <p:cBhvr>
                                        <p:cTn dur="1000"/>
                                        <p:tgtEl>
                                          <p:spTgt spid="268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5">
                                            <p:txEl>
                                              <p:pRg end="8" st="8"/>
                                            </p:txEl>
                                          </p:spTgt>
                                        </p:tgtEl>
                                        <p:attrNameLst>
                                          <p:attrName>style.visibility</p:attrName>
                                        </p:attrNameLst>
                                      </p:cBhvr>
                                      <p:to>
                                        <p:strVal val="visible"/>
                                      </p:to>
                                    </p:set>
                                    <p:animEffect filter="fade" transition="in">
                                      <p:cBhvr>
                                        <p:cTn dur="1000"/>
                                        <p:tgtEl>
                                          <p:spTgt spid="268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5">
                                            <p:txEl>
                                              <p:pRg end="9" st="9"/>
                                            </p:txEl>
                                          </p:spTgt>
                                        </p:tgtEl>
                                        <p:attrNameLst>
                                          <p:attrName>style.visibility</p:attrName>
                                        </p:attrNameLst>
                                      </p:cBhvr>
                                      <p:to>
                                        <p:strVal val="visible"/>
                                      </p:to>
                                    </p:set>
                                    <p:animEffect filter="fade" transition="in">
                                      <p:cBhvr>
                                        <p:cTn dur="1000"/>
                                        <p:tgtEl>
                                          <p:spTgt spid="2685">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5">
                                            <p:txEl>
                                              <p:pRg end="10" st="10"/>
                                            </p:txEl>
                                          </p:spTgt>
                                        </p:tgtEl>
                                        <p:attrNameLst>
                                          <p:attrName>style.visibility</p:attrName>
                                        </p:attrNameLst>
                                      </p:cBhvr>
                                      <p:to>
                                        <p:strVal val="visible"/>
                                      </p:to>
                                    </p:set>
                                    <p:animEffect filter="fade" transition="in">
                                      <p:cBhvr>
                                        <p:cTn dur="1000"/>
                                        <p:tgtEl>
                                          <p:spTgt spid="2685">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5">
                                            <p:txEl>
                                              <p:pRg end="11" st="11"/>
                                            </p:txEl>
                                          </p:spTgt>
                                        </p:tgtEl>
                                        <p:attrNameLst>
                                          <p:attrName>style.visibility</p:attrName>
                                        </p:attrNameLst>
                                      </p:cBhvr>
                                      <p:to>
                                        <p:strVal val="visible"/>
                                      </p:to>
                                    </p:set>
                                    <p:animEffect filter="fade" transition="in">
                                      <p:cBhvr>
                                        <p:cTn dur="1000"/>
                                        <p:tgtEl>
                                          <p:spTgt spid="2685">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5">
                                            <p:txEl>
                                              <p:pRg end="12" st="12"/>
                                            </p:txEl>
                                          </p:spTgt>
                                        </p:tgtEl>
                                        <p:attrNameLst>
                                          <p:attrName>style.visibility</p:attrName>
                                        </p:attrNameLst>
                                      </p:cBhvr>
                                      <p:to>
                                        <p:strVal val="visible"/>
                                      </p:to>
                                    </p:set>
                                    <p:animEffect filter="fade" transition="in">
                                      <p:cBhvr>
                                        <p:cTn dur="1000"/>
                                        <p:tgtEl>
                                          <p:spTgt spid="2685">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5">
                                            <p:txEl>
                                              <p:pRg end="13" st="13"/>
                                            </p:txEl>
                                          </p:spTgt>
                                        </p:tgtEl>
                                        <p:attrNameLst>
                                          <p:attrName>style.visibility</p:attrName>
                                        </p:attrNameLst>
                                      </p:cBhvr>
                                      <p:to>
                                        <p:strVal val="visible"/>
                                      </p:to>
                                    </p:set>
                                    <p:animEffect filter="fade" transition="in">
                                      <p:cBhvr>
                                        <p:cTn dur="1000"/>
                                        <p:tgtEl>
                                          <p:spTgt spid="2685">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5">
                                            <p:txEl>
                                              <p:pRg end="14" st="14"/>
                                            </p:txEl>
                                          </p:spTgt>
                                        </p:tgtEl>
                                        <p:attrNameLst>
                                          <p:attrName>style.visibility</p:attrName>
                                        </p:attrNameLst>
                                      </p:cBhvr>
                                      <p:to>
                                        <p:strVal val="visible"/>
                                      </p:to>
                                    </p:set>
                                    <p:animEffect filter="fade" transition="in">
                                      <p:cBhvr>
                                        <p:cTn dur="1000"/>
                                        <p:tgtEl>
                                          <p:spTgt spid="2685">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5">
                                            <p:txEl>
                                              <p:pRg end="15" st="15"/>
                                            </p:txEl>
                                          </p:spTgt>
                                        </p:tgtEl>
                                        <p:attrNameLst>
                                          <p:attrName>style.visibility</p:attrName>
                                        </p:attrNameLst>
                                      </p:cBhvr>
                                      <p:to>
                                        <p:strVal val="visible"/>
                                      </p:to>
                                    </p:set>
                                    <p:animEffect filter="fade" transition="in">
                                      <p:cBhvr>
                                        <p:cTn dur="1000"/>
                                        <p:tgtEl>
                                          <p:spTgt spid="2685">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5">
                                            <p:txEl>
                                              <p:pRg end="16" st="16"/>
                                            </p:txEl>
                                          </p:spTgt>
                                        </p:tgtEl>
                                        <p:attrNameLst>
                                          <p:attrName>style.visibility</p:attrName>
                                        </p:attrNameLst>
                                      </p:cBhvr>
                                      <p:to>
                                        <p:strVal val="visible"/>
                                      </p:to>
                                    </p:set>
                                    <p:animEffect filter="fade" transition="in">
                                      <p:cBhvr>
                                        <p:cTn dur="1000"/>
                                        <p:tgtEl>
                                          <p:spTgt spid="2685">
                                            <p:txEl>
                                              <p:pRg end="16" st="1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9" name="Shape 2689"/>
        <p:cNvGrpSpPr/>
        <p:nvPr/>
      </p:nvGrpSpPr>
      <p:grpSpPr>
        <a:xfrm>
          <a:off x="0" y="0"/>
          <a:ext cx="0" cy="0"/>
          <a:chOff x="0" y="0"/>
          <a:chExt cx="0" cy="0"/>
        </a:xfrm>
      </p:grpSpPr>
      <p:sp>
        <p:nvSpPr>
          <p:cNvPr id="2690" name="Google Shape;2690;p195"/>
          <p:cNvSpPr txBox="1"/>
          <p:nvPr>
            <p:ph type="title"/>
          </p:nvPr>
        </p:nvSpPr>
        <p:spPr>
          <a:xfrm>
            <a:off x="311700" y="45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Deleting channels from the network view</a:t>
            </a:r>
            <a:endParaRPr/>
          </a:p>
          <a:p>
            <a:pPr indent="0" lvl="0" marL="0" rtl="0" algn="l">
              <a:spcBef>
                <a:spcPts val="0"/>
              </a:spcBef>
              <a:spcAft>
                <a:spcPts val="0"/>
              </a:spcAft>
              <a:buNone/>
            </a:pPr>
            <a:r>
              <a:t/>
            </a:r>
            <a:endParaRPr/>
          </a:p>
        </p:txBody>
      </p:sp>
      <p:sp>
        <p:nvSpPr>
          <p:cNvPr id="2691" name="Google Shape;2691;p195"/>
          <p:cNvSpPr txBox="1"/>
          <p:nvPr>
            <p:ph idx="1" type="body"/>
          </p:nvPr>
        </p:nvSpPr>
        <p:spPr>
          <a:xfrm>
            <a:off x="311700" y="6868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Attempts to close a channel are not broadcasted via gossip</a:t>
            </a:r>
            <a:endParaRPr/>
          </a:p>
          <a:p>
            <a:pPr indent="-342900" lvl="0" marL="457200" marR="0" rtl="0" algn="l">
              <a:lnSpc>
                <a:spcPct val="115000"/>
              </a:lnSpc>
              <a:spcBef>
                <a:spcPts val="0"/>
              </a:spcBef>
              <a:spcAft>
                <a:spcPts val="0"/>
              </a:spcAft>
              <a:buSzPts val="1800"/>
              <a:buChar char="●"/>
            </a:pPr>
            <a:r>
              <a:rPr lang="en"/>
              <a:t>Also successful closing is not broadcasted</a:t>
            </a:r>
            <a:endParaRPr/>
          </a:p>
          <a:p>
            <a:pPr indent="-317500" lvl="1" marL="914400" marR="0" rtl="0" algn="l">
              <a:lnSpc>
                <a:spcPct val="115000"/>
              </a:lnSpc>
              <a:spcBef>
                <a:spcPts val="0"/>
              </a:spcBef>
              <a:spcAft>
                <a:spcPts val="0"/>
              </a:spcAft>
              <a:buSzPts val="1400"/>
              <a:buChar char="○"/>
            </a:pPr>
            <a:r>
              <a:rPr lang="en"/>
              <a:t>Can be seen on the bitcoin network by seeing a spending of the funding tx</a:t>
            </a:r>
            <a:endParaRPr/>
          </a:p>
          <a:p>
            <a:pPr indent="-342900" lvl="0" marL="457200" marR="0" rtl="0" algn="l">
              <a:lnSpc>
                <a:spcPct val="115000"/>
              </a:lnSpc>
              <a:spcBef>
                <a:spcPts val="0"/>
              </a:spcBef>
              <a:spcAft>
                <a:spcPts val="0"/>
              </a:spcAft>
              <a:buSzPts val="1800"/>
              <a:buChar char="●"/>
            </a:pPr>
            <a:r>
              <a:rPr lang="en"/>
              <a:t>nodes might still try to route htlcs if the mutual shutdown was initiated</a:t>
            </a:r>
            <a:endParaRPr/>
          </a:p>
          <a:p>
            <a:pPr indent="-342900" lvl="0" marL="457200" marR="0" rtl="0" algn="l">
              <a:lnSpc>
                <a:spcPct val="115000"/>
              </a:lnSpc>
              <a:spcBef>
                <a:spcPts val="0"/>
              </a:spcBef>
              <a:spcAft>
                <a:spcPts val="0"/>
              </a:spcAft>
              <a:buSzPts val="1800"/>
              <a:buChar char="●"/>
            </a:pPr>
            <a:r>
              <a:rPr lang="en"/>
              <a:t>Channel lifetime can be seen on the blockchain </a:t>
            </a:r>
            <a:endParaRPr/>
          </a:p>
          <a:p>
            <a:pPr indent="-342900" lvl="0" marL="457200" marR="0" rtl="0" algn="l">
              <a:lnSpc>
                <a:spcPct val="115000"/>
              </a:lnSpc>
              <a:spcBef>
                <a:spcPts val="0"/>
              </a:spcBef>
              <a:spcAft>
                <a:spcPts val="0"/>
              </a:spcAft>
              <a:buSzPts val="1800"/>
              <a:buChar char="●"/>
            </a:pPr>
            <a:r>
              <a:rPr lang="en"/>
              <a:t>Initial balance (person bringen funds) is public</a:t>
            </a:r>
            <a:endParaRPr/>
          </a:p>
          <a:p>
            <a:pPr indent="-342900" lvl="0" marL="457200" marR="0" rtl="0" algn="l">
              <a:lnSpc>
                <a:spcPct val="115000"/>
              </a:lnSpc>
              <a:spcBef>
                <a:spcPts val="0"/>
              </a:spcBef>
              <a:spcAft>
                <a:spcPts val="0"/>
              </a:spcAft>
              <a:buSzPts val="1800"/>
              <a:buChar char="●"/>
            </a:pPr>
            <a:r>
              <a:rPr lang="en"/>
              <a:t>Final balance is public</a:t>
            </a:r>
            <a:endParaRPr/>
          </a:p>
          <a:p>
            <a:pPr indent="-317500" lvl="1" marL="914400" marR="0" rtl="0" algn="l">
              <a:lnSpc>
                <a:spcPct val="115000"/>
              </a:lnSpc>
              <a:spcBef>
                <a:spcPts val="0"/>
              </a:spcBef>
              <a:spcAft>
                <a:spcPts val="0"/>
              </a:spcAft>
              <a:buSzPts val="1400"/>
              <a:buChar char="○"/>
            </a:pPr>
            <a:r>
              <a:rPr lang="en"/>
              <a:t>Intermediate payments and utilization of the channel are not seen directly</a:t>
            </a:r>
            <a:endParaRPr/>
          </a:p>
          <a:p>
            <a:pPr indent="-342900" lvl="0" marL="457200" marR="0" rtl="0" algn="l">
              <a:lnSpc>
                <a:spcPct val="115000"/>
              </a:lnSpc>
              <a:spcBef>
                <a:spcPts val="0"/>
              </a:spcBef>
              <a:spcAft>
                <a:spcPts val="0"/>
              </a:spcAft>
              <a:buSzPts val="1800"/>
              <a:buChar char="●"/>
            </a:pPr>
            <a:r>
              <a:rPr lang="en"/>
              <a:t>Closing type is public</a:t>
            </a:r>
            <a:endParaRPr/>
          </a:p>
          <a:p>
            <a:pPr indent="-317500" lvl="1" marL="914400" marR="0" rtl="0" algn="l">
              <a:lnSpc>
                <a:spcPct val="115000"/>
              </a:lnSpc>
              <a:spcBef>
                <a:spcPts val="0"/>
              </a:spcBef>
              <a:spcAft>
                <a:spcPts val="0"/>
              </a:spcAft>
              <a:buSzPts val="1400"/>
              <a:buChar char="○"/>
            </a:pPr>
            <a:r>
              <a:rPr lang="en"/>
              <a:t>Good: Mutual</a:t>
            </a:r>
            <a:endParaRPr/>
          </a:p>
          <a:p>
            <a:pPr indent="-317500" lvl="1" marL="914400" marR="0" rtl="0" algn="l">
              <a:lnSpc>
                <a:spcPct val="115000"/>
              </a:lnSpc>
              <a:spcBef>
                <a:spcPts val="0"/>
              </a:spcBef>
              <a:spcAft>
                <a:spcPts val="0"/>
              </a:spcAft>
              <a:buSzPts val="1400"/>
              <a:buChar char="○"/>
            </a:pPr>
            <a:r>
              <a:rPr lang="en"/>
              <a:t>Bad: Unilateral</a:t>
            </a:r>
            <a:endParaRPr/>
          </a:p>
          <a:p>
            <a:pPr indent="-317500" lvl="1" marL="914400" marR="0" rtl="0" algn="l">
              <a:lnSpc>
                <a:spcPct val="115000"/>
              </a:lnSpc>
              <a:spcBef>
                <a:spcPts val="0"/>
              </a:spcBef>
              <a:spcAft>
                <a:spcPts val="0"/>
              </a:spcAft>
              <a:buSzPts val="1400"/>
              <a:buChar char="○"/>
            </a:pPr>
            <a:r>
              <a:rPr lang="en"/>
              <a:t>Ugly: Breach</a:t>
            </a:r>
            <a:endParaRPr/>
          </a:p>
          <a:p>
            <a:pPr indent="0" lvl="0" marL="457200" marR="0" rtl="0" algn="l">
              <a:lnSpc>
                <a:spcPct val="115000"/>
              </a:lnSpc>
              <a:spcBef>
                <a:spcPts val="1600"/>
              </a:spcBef>
              <a:spcAft>
                <a:spcPts val="0"/>
              </a:spcAft>
              <a:buNone/>
            </a:pPr>
            <a:r>
              <a:t/>
            </a:r>
            <a:endParaRPr/>
          </a:p>
          <a:p>
            <a:pPr indent="0" lvl="0" marL="457200" marR="0" rtl="0" algn="l">
              <a:lnSpc>
                <a:spcPct val="115000"/>
              </a:lnSpc>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1">
                                            <p:txEl>
                                              <p:pRg end="0" st="0"/>
                                            </p:txEl>
                                          </p:spTgt>
                                        </p:tgtEl>
                                        <p:attrNameLst>
                                          <p:attrName>style.visibility</p:attrName>
                                        </p:attrNameLst>
                                      </p:cBhvr>
                                      <p:to>
                                        <p:strVal val="visible"/>
                                      </p:to>
                                    </p:set>
                                    <p:animEffect filter="fade" transition="in">
                                      <p:cBhvr>
                                        <p:cTn dur="1000"/>
                                        <p:tgtEl>
                                          <p:spTgt spid="269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1">
                                            <p:txEl>
                                              <p:pRg end="1" st="1"/>
                                            </p:txEl>
                                          </p:spTgt>
                                        </p:tgtEl>
                                        <p:attrNameLst>
                                          <p:attrName>style.visibility</p:attrName>
                                        </p:attrNameLst>
                                      </p:cBhvr>
                                      <p:to>
                                        <p:strVal val="visible"/>
                                      </p:to>
                                    </p:set>
                                    <p:animEffect filter="fade" transition="in">
                                      <p:cBhvr>
                                        <p:cTn dur="1000"/>
                                        <p:tgtEl>
                                          <p:spTgt spid="269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1">
                                            <p:txEl>
                                              <p:pRg end="2" st="2"/>
                                            </p:txEl>
                                          </p:spTgt>
                                        </p:tgtEl>
                                        <p:attrNameLst>
                                          <p:attrName>style.visibility</p:attrName>
                                        </p:attrNameLst>
                                      </p:cBhvr>
                                      <p:to>
                                        <p:strVal val="visible"/>
                                      </p:to>
                                    </p:set>
                                    <p:animEffect filter="fade" transition="in">
                                      <p:cBhvr>
                                        <p:cTn dur="1000"/>
                                        <p:tgtEl>
                                          <p:spTgt spid="269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1">
                                            <p:txEl>
                                              <p:pRg end="3" st="3"/>
                                            </p:txEl>
                                          </p:spTgt>
                                        </p:tgtEl>
                                        <p:attrNameLst>
                                          <p:attrName>style.visibility</p:attrName>
                                        </p:attrNameLst>
                                      </p:cBhvr>
                                      <p:to>
                                        <p:strVal val="visible"/>
                                      </p:to>
                                    </p:set>
                                    <p:animEffect filter="fade" transition="in">
                                      <p:cBhvr>
                                        <p:cTn dur="1000"/>
                                        <p:tgtEl>
                                          <p:spTgt spid="269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1">
                                            <p:txEl>
                                              <p:pRg end="4" st="4"/>
                                            </p:txEl>
                                          </p:spTgt>
                                        </p:tgtEl>
                                        <p:attrNameLst>
                                          <p:attrName>style.visibility</p:attrName>
                                        </p:attrNameLst>
                                      </p:cBhvr>
                                      <p:to>
                                        <p:strVal val="visible"/>
                                      </p:to>
                                    </p:set>
                                    <p:animEffect filter="fade" transition="in">
                                      <p:cBhvr>
                                        <p:cTn dur="1000"/>
                                        <p:tgtEl>
                                          <p:spTgt spid="269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1">
                                            <p:txEl>
                                              <p:pRg end="5" st="5"/>
                                            </p:txEl>
                                          </p:spTgt>
                                        </p:tgtEl>
                                        <p:attrNameLst>
                                          <p:attrName>style.visibility</p:attrName>
                                        </p:attrNameLst>
                                      </p:cBhvr>
                                      <p:to>
                                        <p:strVal val="visible"/>
                                      </p:to>
                                    </p:set>
                                    <p:animEffect filter="fade" transition="in">
                                      <p:cBhvr>
                                        <p:cTn dur="1000"/>
                                        <p:tgtEl>
                                          <p:spTgt spid="269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1">
                                            <p:txEl>
                                              <p:pRg end="6" st="6"/>
                                            </p:txEl>
                                          </p:spTgt>
                                        </p:tgtEl>
                                        <p:attrNameLst>
                                          <p:attrName>style.visibility</p:attrName>
                                        </p:attrNameLst>
                                      </p:cBhvr>
                                      <p:to>
                                        <p:strVal val="visible"/>
                                      </p:to>
                                    </p:set>
                                    <p:animEffect filter="fade" transition="in">
                                      <p:cBhvr>
                                        <p:cTn dur="1000"/>
                                        <p:tgtEl>
                                          <p:spTgt spid="269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1">
                                            <p:txEl>
                                              <p:pRg end="7" st="7"/>
                                            </p:txEl>
                                          </p:spTgt>
                                        </p:tgtEl>
                                        <p:attrNameLst>
                                          <p:attrName>style.visibility</p:attrName>
                                        </p:attrNameLst>
                                      </p:cBhvr>
                                      <p:to>
                                        <p:strVal val="visible"/>
                                      </p:to>
                                    </p:set>
                                    <p:animEffect filter="fade" transition="in">
                                      <p:cBhvr>
                                        <p:cTn dur="1000"/>
                                        <p:tgtEl>
                                          <p:spTgt spid="269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1">
                                            <p:txEl>
                                              <p:pRg end="8" st="8"/>
                                            </p:txEl>
                                          </p:spTgt>
                                        </p:tgtEl>
                                        <p:attrNameLst>
                                          <p:attrName>style.visibility</p:attrName>
                                        </p:attrNameLst>
                                      </p:cBhvr>
                                      <p:to>
                                        <p:strVal val="visible"/>
                                      </p:to>
                                    </p:set>
                                    <p:animEffect filter="fade" transition="in">
                                      <p:cBhvr>
                                        <p:cTn dur="1000"/>
                                        <p:tgtEl>
                                          <p:spTgt spid="269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1">
                                            <p:txEl>
                                              <p:pRg end="9" st="9"/>
                                            </p:txEl>
                                          </p:spTgt>
                                        </p:tgtEl>
                                        <p:attrNameLst>
                                          <p:attrName>style.visibility</p:attrName>
                                        </p:attrNameLst>
                                      </p:cBhvr>
                                      <p:to>
                                        <p:strVal val="visible"/>
                                      </p:to>
                                    </p:set>
                                    <p:animEffect filter="fade" transition="in">
                                      <p:cBhvr>
                                        <p:cTn dur="1000"/>
                                        <p:tgtEl>
                                          <p:spTgt spid="2691">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1">
                                            <p:txEl>
                                              <p:pRg end="10" st="10"/>
                                            </p:txEl>
                                          </p:spTgt>
                                        </p:tgtEl>
                                        <p:attrNameLst>
                                          <p:attrName>style.visibility</p:attrName>
                                        </p:attrNameLst>
                                      </p:cBhvr>
                                      <p:to>
                                        <p:strVal val="visible"/>
                                      </p:to>
                                    </p:set>
                                    <p:animEffect filter="fade" transition="in">
                                      <p:cBhvr>
                                        <p:cTn dur="1000"/>
                                        <p:tgtEl>
                                          <p:spTgt spid="2691">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1">
                                            <p:txEl>
                                              <p:pRg end="11" st="11"/>
                                            </p:txEl>
                                          </p:spTgt>
                                        </p:tgtEl>
                                        <p:attrNameLst>
                                          <p:attrName>style.visibility</p:attrName>
                                        </p:attrNameLst>
                                      </p:cBhvr>
                                      <p:to>
                                        <p:strVal val="visible"/>
                                      </p:to>
                                    </p:set>
                                    <p:animEffect filter="fade" transition="in">
                                      <p:cBhvr>
                                        <p:cTn dur="1000"/>
                                        <p:tgtEl>
                                          <p:spTgt spid="2691">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1">
                                            <p:txEl>
                                              <p:pRg end="12" st="12"/>
                                            </p:txEl>
                                          </p:spTgt>
                                        </p:tgtEl>
                                        <p:attrNameLst>
                                          <p:attrName>style.visibility</p:attrName>
                                        </p:attrNameLst>
                                      </p:cBhvr>
                                      <p:to>
                                        <p:strVal val="visible"/>
                                      </p:to>
                                    </p:set>
                                    <p:animEffect filter="fade" transition="in">
                                      <p:cBhvr>
                                        <p:cTn dur="1000"/>
                                        <p:tgtEl>
                                          <p:spTgt spid="2691">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1">
                                            <p:txEl>
                                              <p:pRg end="13" st="13"/>
                                            </p:txEl>
                                          </p:spTgt>
                                        </p:tgtEl>
                                        <p:attrNameLst>
                                          <p:attrName>style.visibility</p:attrName>
                                        </p:attrNameLst>
                                      </p:cBhvr>
                                      <p:to>
                                        <p:strVal val="visible"/>
                                      </p:to>
                                    </p:set>
                                    <p:animEffect filter="fade" transition="in">
                                      <p:cBhvr>
                                        <p:cTn dur="1000"/>
                                        <p:tgtEl>
                                          <p:spTgt spid="2691">
                                            <p:txEl>
                                              <p:pRg end="13" st="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5" name="Shape 2695"/>
        <p:cNvGrpSpPr/>
        <p:nvPr/>
      </p:nvGrpSpPr>
      <p:grpSpPr>
        <a:xfrm>
          <a:off x="0" y="0"/>
          <a:ext cx="0" cy="0"/>
          <a:chOff x="0" y="0"/>
          <a:chExt cx="0" cy="0"/>
        </a:xfrm>
      </p:grpSpPr>
      <p:sp>
        <p:nvSpPr>
          <p:cNvPr id="2696" name="Google Shape;2696;p196"/>
          <p:cNvSpPr txBox="1"/>
          <p:nvPr>
            <p:ph type="title"/>
          </p:nvPr>
        </p:nvSpPr>
        <p:spPr>
          <a:xfrm>
            <a:off x="311700" y="45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Querying the gossip protocol for information</a:t>
            </a:r>
            <a:endParaRPr/>
          </a:p>
          <a:p>
            <a:pPr indent="0" lvl="0" marL="0" rtl="0" algn="l">
              <a:spcBef>
                <a:spcPts val="0"/>
              </a:spcBef>
              <a:spcAft>
                <a:spcPts val="0"/>
              </a:spcAft>
              <a:buNone/>
            </a:pPr>
            <a:r>
              <a:t/>
            </a:r>
            <a:endParaRPr/>
          </a:p>
        </p:txBody>
      </p:sp>
      <p:sp>
        <p:nvSpPr>
          <p:cNvPr id="2697" name="Google Shape;2697;p196"/>
          <p:cNvSpPr txBox="1"/>
          <p:nvPr>
            <p:ph idx="1" type="body"/>
          </p:nvPr>
        </p:nvSpPr>
        <p:spPr>
          <a:xfrm>
            <a:off x="311700" y="6868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a:t>Nodes can retrieve old gossip messages from peers</a:t>
            </a:r>
            <a:endParaRPr/>
          </a:p>
          <a:p>
            <a:pPr indent="-342900" lvl="0" marL="457200" marR="0" rtl="0" algn="l">
              <a:lnSpc>
                <a:spcPct val="115000"/>
              </a:lnSpc>
              <a:spcBef>
                <a:spcPts val="0"/>
              </a:spcBef>
              <a:spcAft>
                <a:spcPts val="0"/>
              </a:spcAft>
              <a:buSzPts val="1800"/>
              <a:buChar char="●"/>
            </a:pPr>
            <a:r>
              <a:rPr lang="en"/>
              <a:t>Query_schort_channel_ids / reply_short_channel_ids_end</a:t>
            </a:r>
            <a:endParaRPr/>
          </a:p>
          <a:p>
            <a:pPr indent="-317500" lvl="1" marL="914400" marR="0" rtl="0" algn="l">
              <a:lnSpc>
                <a:spcPct val="115000"/>
              </a:lnSpc>
              <a:spcBef>
                <a:spcPts val="0"/>
              </a:spcBef>
              <a:spcAft>
                <a:spcPts val="0"/>
              </a:spcAft>
              <a:buSzPts val="1400"/>
              <a:buChar char="○"/>
            </a:pPr>
            <a:r>
              <a:rPr lang="en"/>
              <a:t>Ask for channel_announcment and channel_update messages for a specific channel</a:t>
            </a:r>
            <a:endParaRPr/>
          </a:p>
          <a:p>
            <a:pPr indent="-317500" lvl="1" marL="914400" marR="0" rtl="0" algn="l">
              <a:lnSpc>
                <a:spcPct val="115000"/>
              </a:lnSpc>
              <a:spcBef>
                <a:spcPts val="0"/>
              </a:spcBef>
              <a:spcAft>
                <a:spcPts val="0"/>
              </a:spcAft>
              <a:buSzPts val="1400"/>
              <a:buChar char="○"/>
            </a:pPr>
            <a:r>
              <a:rPr lang="en"/>
              <a:t>Usually because seen channel_update before a channel_announcement</a:t>
            </a:r>
            <a:endParaRPr/>
          </a:p>
          <a:p>
            <a:pPr indent="-317500" lvl="1" marL="914400" marR="0" rtl="0" algn="l">
              <a:lnSpc>
                <a:spcPct val="115000"/>
              </a:lnSpc>
              <a:spcBef>
                <a:spcPts val="0"/>
              </a:spcBef>
              <a:spcAft>
                <a:spcPts val="0"/>
              </a:spcAft>
              <a:buSzPts val="1400"/>
              <a:buChar char="○"/>
            </a:pPr>
            <a:r>
              <a:rPr lang="en"/>
              <a:t>Or because unknow short_channel_ids from reply_channel_range</a:t>
            </a:r>
            <a:endParaRPr/>
          </a:p>
          <a:p>
            <a:pPr indent="-342900" lvl="0" marL="457200" marR="0" rtl="0" algn="l">
              <a:lnSpc>
                <a:spcPct val="115000"/>
              </a:lnSpc>
              <a:spcBef>
                <a:spcPts val="0"/>
              </a:spcBef>
              <a:spcAft>
                <a:spcPts val="0"/>
              </a:spcAft>
              <a:buSzPts val="1800"/>
              <a:buChar char="●"/>
            </a:pPr>
            <a:r>
              <a:rPr lang="en"/>
              <a:t>Query_channel_range / reply_channel_range</a:t>
            </a:r>
            <a:endParaRPr/>
          </a:p>
          <a:p>
            <a:pPr indent="-317500" lvl="1" marL="914400" marR="0" rtl="0" algn="l">
              <a:lnSpc>
                <a:spcPct val="115000"/>
              </a:lnSpc>
              <a:spcBef>
                <a:spcPts val="0"/>
              </a:spcBef>
              <a:spcAft>
                <a:spcPts val="0"/>
              </a:spcAft>
              <a:buSzPts val="1400"/>
              <a:buChar char="○"/>
            </a:pPr>
            <a:r>
              <a:rPr lang="en"/>
              <a:t>Asks for short channel ids from a starting block up to a certain hight</a:t>
            </a:r>
            <a:endParaRPr/>
          </a:p>
          <a:p>
            <a:pPr indent="-342900" lvl="0" marL="457200" marR="0" rtl="0" algn="l">
              <a:lnSpc>
                <a:spcPct val="115000"/>
              </a:lnSpc>
              <a:spcBef>
                <a:spcPts val="0"/>
              </a:spcBef>
              <a:spcAft>
                <a:spcPts val="0"/>
              </a:spcAft>
              <a:buSzPts val="1800"/>
              <a:buChar char="●"/>
            </a:pPr>
            <a:r>
              <a:rPr lang="en"/>
              <a:t>Gossip_timestamp_filter</a:t>
            </a:r>
            <a:endParaRPr/>
          </a:p>
          <a:p>
            <a:pPr indent="-317500" lvl="1" marL="914400" marR="0" rtl="0" algn="l">
              <a:lnSpc>
                <a:spcPct val="115000"/>
              </a:lnSpc>
              <a:spcBef>
                <a:spcPts val="0"/>
              </a:spcBef>
              <a:spcAft>
                <a:spcPts val="0"/>
              </a:spcAft>
              <a:buSzPts val="1400"/>
              <a:buChar char="○"/>
            </a:pPr>
            <a:r>
              <a:rPr lang="en"/>
              <a:t>Only channel_updates have a timestamp</a:t>
            </a:r>
            <a:endParaRPr/>
          </a:p>
          <a:p>
            <a:pPr indent="-317500" lvl="1" marL="914400" marR="0" rtl="0" algn="l">
              <a:lnSpc>
                <a:spcPct val="115000"/>
              </a:lnSpc>
              <a:spcBef>
                <a:spcPts val="0"/>
              </a:spcBef>
              <a:spcAft>
                <a:spcPts val="0"/>
              </a:spcAft>
              <a:buSzPts val="1400"/>
              <a:buChar char="○"/>
            </a:pPr>
            <a:r>
              <a:rPr lang="en"/>
              <a:t>Sends channel_announcements that correspond to channel_updates</a:t>
            </a:r>
            <a:endParaRPr/>
          </a:p>
          <a:p>
            <a:pPr indent="-342900" lvl="0" marL="457200" marR="0" rtl="0" algn="l">
              <a:lnSpc>
                <a:spcPct val="115000"/>
              </a:lnSpc>
              <a:spcBef>
                <a:spcPts val="0"/>
              </a:spcBef>
              <a:spcAft>
                <a:spcPts val="0"/>
              </a:spcAft>
              <a:buSzPts val="1800"/>
              <a:buChar char="●"/>
            </a:pPr>
            <a:r>
              <a:rPr lang="en"/>
              <a:t>Initial Sync</a:t>
            </a:r>
            <a:endParaRPr/>
          </a:p>
          <a:p>
            <a:pPr indent="-317500" lvl="1" marL="914400" marR="0" rtl="0" algn="l">
              <a:lnSpc>
                <a:spcPct val="115000"/>
              </a:lnSpc>
              <a:spcBef>
                <a:spcPts val="0"/>
              </a:spcBef>
              <a:spcAft>
                <a:spcPts val="0"/>
              </a:spcAft>
              <a:buSzPts val="1400"/>
              <a:buChar char="○"/>
            </a:pPr>
            <a:r>
              <a:rPr lang="en"/>
              <a:t>Requested in the init message via feature flag</a:t>
            </a:r>
            <a:endParaRPr/>
          </a:p>
          <a:p>
            <a:pPr indent="-317500" lvl="1" marL="914400" marR="0" rtl="0" algn="l">
              <a:lnSpc>
                <a:spcPct val="115000"/>
              </a:lnSpc>
              <a:spcBef>
                <a:spcPts val="0"/>
              </a:spcBef>
              <a:spcAft>
                <a:spcPts val="0"/>
              </a:spcAft>
              <a:buSzPts val="1400"/>
              <a:buChar char="○"/>
            </a:pPr>
            <a:r>
              <a:rPr lang="en"/>
              <a:t>Gossip_queries was not part of the initial protocol so initial_routing_sync must be supported</a:t>
            </a:r>
            <a:endParaRPr/>
          </a:p>
          <a:p>
            <a:pPr indent="-342900" lvl="0" marL="457200" marR="0" rtl="0" algn="l">
              <a:lnSpc>
                <a:spcPct val="115000"/>
              </a:lnSpc>
              <a:spcBef>
                <a:spcPts val="0"/>
              </a:spcBef>
              <a:spcAft>
                <a:spcPts val="0"/>
              </a:spcAft>
              <a:buSzPts val="1800"/>
              <a:buChar char="●"/>
            </a:pPr>
            <a:r>
              <a:rPr lang="en"/>
              <a:t>Rebroadcasting happens on a basis of newer timestamps</a:t>
            </a:r>
            <a:endParaRPr/>
          </a:p>
          <a:p>
            <a:pPr indent="-342900" lvl="0" marL="457200" marR="0" rtl="0" algn="l">
              <a:lnSpc>
                <a:spcPct val="115000"/>
              </a:lnSpc>
              <a:spcBef>
                <a:spcPts val="0"/>
              </a:spcBef>
              <a:spcAft>
                <a:spcPts val="0"/>
              </a:spcAft>
              <a:buSzPts val="1800"/>
              <a:buChar char="●"/>
            </a:pPr>
            <a:r>
              <a:rPr lang="en"/>
              <a:t>Pruning the network by monitoring spends of the funding transactions</a:t>
            </a:r>
            <a:endParaRPr/>
          </a:p>
          <a:p>
            <a:pPr indent="0" lvl="0" marL="457200" marR="0" rtl="0" algn="l">
              <a:lnSpc>
                <a:spcPct val="115000"/>
              </a:lnSpc>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7">
                                            <p:txEl>
                                              <p:pRg end="0" st="0"/>
                                            </p:txEl>
                                          </p:spTgt>
                                        </p:tgtEl>
                                        <p:attrNameLst>
                                          <p:attrName>style.visibility</p:attrName>
                                        </p:attrNameLst>
                                      </p:cBhvr>
                                      <p:to>
                                        <p:strVal val="visible"/>
                                      </p:to>
                                    </p:set>
                                    <p:animEffect filter="fade" transition="in">
                                      <p:cBhvr>
                                        <p:cTn dur="1000"/>
                                        <p:tgtEl>
                                          <p:spTgt spid="269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7">
                                            <p:txEl>
                                              <p:pRg end="1" st="1"/>
                                            </p:txEl>
                                          </p:spTgt>
                                        </p:tgtEl>
                                        <p:attrNameLst>
                                          <p:attrName>style.visibility</p:attrName>
                                        </p:attrNameLst>
                                      </p:cBhvr>
                                      <p:to>
                                        <p:strVal val="visible"/>
                                      </p:to>
                                    </p:set>
                                    <p:animEffect filter="fade" transition="in">
                                      <p:cBhvr>
                                        <p:cTn dur="1000"/>
                                        <p:tgtEl>
                                          <p:spTgt spid="269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7">
                                            <p:txEl>
                                              <p:pRg end="2" st="2"/>
                                            </p:txEl>
                                          </p:spTgt>
                                        </p:tgtEl>
                                        <p:attrNameLst>
                                          <p:attrName>style.visibility</p:attrName>
                                        </p:attrNameLst>
                                      </p:cBhvr>
                                      <p:to>
                                        <p:strVal val="visible"/>
                                      </p:to>
                                    </p:set>
                                    <p:animEffect filter="fade" transition="in">
                                      <p:cBhvr>
                                        <p:cTn dur="1000"/>
                                        <p:tgtEl>
                                          <p:spTgt spid="269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7">
                                            <p:txEl>
                                              <p:pRg end="3" st="3"/>
                                            </p:txEl>
                                          </p:spTgt>
                                        </p:tgtEl>
                                        <p:attrNameLst>
                                          <p:attrName>style.visibility</p:attrName>
                                        </p:attrNameLst>
                                      </p:cBhvr>
                                      <p:to>
                                        <p:strVal val="visible"/>
                                      </p:to>
                                    </p:set>
                                    <p:animEffect filter="fade" transition="in">
                                      <p:cBhvr>
                                        <p:cTn dur="1000"/>
                                        <p:tgtEl>
                                          <p:spTgt spid="269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7">
                                            <p:txEl>
                                              <p:pRg end="4" st="4"/>
                                            </p:txEl>
                                          </p:spTgt>
                                        </p:tgtEl>
                                        <p:attrNameLst>
                                          <p:attrName>style.visibility</p:attrName>
                                        </p:attrNameLst>
                                      </p:cBhvr>
                                      <p:to>
                                        <p:strVal val="visible"/>
                                      </p:to>
                                    </p:set>
                                    <p:animEffect filter="fade" transition="in">
                                      <p:cBhvr>
                                        <p:cTn dur="1000"/>
                                        <p:tgtEl>
                                          <p:spTgt spid="269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7">
                                            <p:txEl>
                                              <p:pRg end="5" st="5"/>
                                            </p:txEl>
                                          </p:spTgt>
                                        </p:tgtEl>
                                        <p:attrNameLst>
                                          <p:attrName>style.visibility</p:attrName>
                                        </p:attrNameLst>
                                      </p:cBhvr>
                                      <p:to>
                                        <p:strVal val="visible"/>
                                      </p:to>
                                    </p:set>
                                    <p:animEffect filter="fade" transition="in">
                                      <p:cBhvr>
                                        <p:cTn dur="1000"/>
                                        <p:tgtEl>
                                          <p:spTgt spid="269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7">
                                            <p:txEl>
                                              <p:pRg end="6" st="6"/>
                                            </p:txEl>
                                          </p:spTgt>
                                        </p:tgtEl>
                                        <p:attrNameLst>
                                          <p:attrName>style.visibility</p:attrName>
                                        </p:attrNameLst>
                                      </p:cBhvr>
                                      <p:to>
                                        <p:strVal val="visible"/>
                                      </p:to>
                                    </p:set>
                                    <p:animEffect filter="fade" transition="in">
                                      <p:cBhvr>
                                        <p:cTn dur="1000"/>
                                        <p:tgtEl>
                                          <p:spTgt spid="269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7">
                                            <p:txEl>
                                              <p:pRg end="7" st="7"/>
                                            </p:txEl>
                                          </p:spTgt>
                                        </p:tgtEl>
                                        <p:attrNameLst>
                                          <p:attrName>style.visibility</p:attrName>
                                        </p:attrNameLst>
                                      </p:cBhvr>
                                      <p:to>
                                        <p:strVal val="visible"/>
                                      </p:to>
                                    </p:set>
                                    <p:animEffect filter="fade" transition="in">
                                      <p:cBhvr>
                                        <p:cTn dur="1000"/>
                                        <p:tgtEl>
                                          <p:spTgt spid="269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7">
                                            <p:txEl>
                                              <p:pRg end="8" st="8"/>
                                            </p:txEl>
                                          </p:spTgt>
                                        </p:tgtEl>
                                        <p:attrNameLst>
                                          <p:attrName>style.visibility</p:attrName>
                                        </p:attrNameLst>
                                      </p:cBhvr>
                                      <p:to>
                                        <p:strVal val="visible"/>
                                      </p:to>
                                    </p:set>
                                    <p:animEffect filter="fade" transition="in">
                                      <p:cBhvr>
                                        <p:cTn dur="1000"/>
                                        <p:tgtEl>
                                          <p:spTgt spid="269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7">
                                            <p:txEl>
                                              <p:pRg end="9" st="9"/>
                                            </p:txEl>
                                          </p:spTgt>
                                        </p:tgtEl>
                                        <p:attrNameLst>
                                          <p:attrName>style.visibility</p:attrName>
                                        </p:attrNameLst>
                                      </p:cBhvr>
                                      <p:to>
                                        <p:strVal val="visible"/>
                                      </p:to>
                                    </p:set>
                                    <p:animEffect filter="fade" transition="in">
                                      <p:cBhvr>
                                        <p:cTn dur="1000"/>
                                        <p:tgtEl>
                                          <p:spTgt spid="2697">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7">
                                            <p:txEl>
                                              <p:pRg end="10" st="10"/>
                                            </p:txEl>
                                          </p:spTgt>
                                        </p:tgtEl>
                                        <p:attrNameLst>
                                          <p:attrName>style.visibility</p:attrName>
                                        </p:attrNameLst>
                                      </p:cBhvr>
                                      <p:to>
                                        <p:strVal val="visible"/>
                                      </p:to>
                                    </p:set>
                                    <p:animEffect filter="fade" transition="in">
                                      <p:cBhvr>
                                        <p:cTn dur="1000"/>
                                        <p:tgtEl>
                                          <p:spTgt spid="2697">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7">
                                            <p:txEl>
                                              <p:pRg end="11" st="11"/>
                                            </p:txEl>
                                          </p:spTgt>
                                        </p:tgtEl>
                                        <p:attrNameLst>
                                          <p:attrName>style.visibility</p:attrName>
                                        </p:attrNameLst>
                                      </p:cBhvr>
                                      <p:to>
                                        <p:strVal val="visible"/>
                                      </p:to>
                                    </p:set>
                                    <p:animEffect filter="fade" transition="in">
                                      <p:cBhvr>
                                        <p:cTn dur="1000"/>
                                        <p:tgtEl>
                                          <p:spTgt spid="2697">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7">
                                            <p:txEl>
                                              <p:pRg end="12" st="12"/>
                                            </p:txEl>
                                          </p:spTgt>
                                        </p:tgtEl>
                                        <p:attrNameLst>
                                          <p:attrName>style.visibility</p:attrName>
                                        </p:attrNameLst>
                                      </p:cBhvr>
                                      <p:to>
                                        <p:strVal val="visible"/>
                                      </p:to>
                                    </p:set>
                                    <p:animEffect filter="fade" transition="in">
                                      <p:cBhvr>
                                        <p:cTn dur="1000"/>
                                        <p:tgtEl>
                                          <p:spTgt spid="2697">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7">
                                            <p:txEl>
                                              <p:pRg end="13" st="13"/>
                                            </p:txEl>
                                          </p:spTgt>
                                        </p:tgtEl>
                                        <p:attrNameLst>
                                          <p:attrName>style.visibility</p:attrName>
                                        </p:attrNameLst>
                                      </p:cBhvr>
                                      <p:to>
                                        <p:strVal val="visible"/>
                                      </p:to>
                                    </p:set>
                                    <p:animEffect filter="fade" transition="in">
                                      <p:cBhvr>
                                        <p:cTn dur="1000"/>
                                        <p:tgtEl>
                                          <p:spTgt spid="2697">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7">
                                            <p:txEl>
                                              <p:pRg end="14" st="14"/>
                                            </p:txEl>
                                          </p:spTgt>
                                        </p:tgtEl>
                                        <p:attrNameLst>
                                          <p:attrName>style.visibility</p:attrName>
                                        </p:attrNameLst>
                                      </p:cBhvr>
                                      <p:to>
                                        <p:strVal val="visible"/>
                                      </p:to>
                                    </p:set>
                                    <p:animEffect filter="fade" transition="in">
                                      <p:cBhvr>
                                        <p:cTn dur="1000"/>
                                        <p:tgtEl>
                                          <p:spTgt spid="2697">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7">
                                            <p:txEl>
                                              <p:pRg end="15" st="15"/>
                                            </p:txEl>
                                          </p:spTgt>
                                        </p:tgtEl>
                                        <p:attrNameLst>
                                          <p:attrName>style.visibility</p:attrName>
                                        </p:attrNameLst>
                                      </p:cBhvr>
                                      <p:to>
                                        <p:strVal val="visible"/>
                                      </p:to>
                                    </p:set>
                                    <p:animEffect filter="fade" transition="in">
                                      <p:cBhvr>
                                        <p:cTn dur="1000"/>
                                        <p:tgtEl>
                                          <p:spTgt spid="2697">
                                            <p:txEl>
                                              <p:pRg end="15" st="1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1" name="Shape 2701"/>
        <p:cNvGrpSpPr/>
        <p:nvPr/>
      </p:nvGrpSpPr>
      <p:grpSpPr>
        <a:xfrm>
          <a:off x="0" y="0"/>
          <a:ext cx="0" cy="0"/>
          <a:chOff x="0" y="0"/>
          <a:chExt cx="0" cy="0"/>
        </a:xfrm>
      </p:grpSpPr>
      <p:sp>
        <p:nvSpPr>
          <p:cNvPr id="2702" name="Google Shape;2702;p19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Advanced Topics</a:t>
            </a:r>
            <a:endParaRPr/>
          </a:p>
        </p:txBody>
      </p:sp>
      <p:sp>
        <p:nvSpPr>
          <p:cNvPr id="2703" name="Google Shape;2703;p19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(Chapter 8)</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7" name="Shape 2707"/>
        <p:cNvGrpSpPr/>
        <p:nvPr/>
      </p:nvGrpSpPr>
      <p:grpSpPr>
        <a:xfrm>
          <a:off x="0" y="0"/>
          <a:ext cx="0" cy="0"/>
          <a:chOff x="0" y="0"/>
          <a:chExt cx="0" cy="0"/>
        </a:xfrm>
      </p:grpSpPr>
      <p:sp>
        <p:nvSpPr>
          <p:cNvPr id="2708" name="Google Shape;2708;p19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Future enhancements to the BOLTs</a:t>
            </a:r>
            <a:endParaRPr/>
          </a:p>
        </p:txBody>
      </p:sp>
      <p:sp>
        <p:nvSpPr>
          <p:cNvPr id="2709" name="Google Shape;2709;p19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(Chapter 8a)</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3" name="Shape 2713"/>
        <p:cNvGrpSpPr/>
        <p:nvPr/>
      </p:nvGrpSpPr>
      <p:grpSpPr>
        <a:xfrm>
          <a:off x="0" y="0"/>
          <a:ext cx="0" cy="0"/>
          <a:chOff x="0" y="0"/>
          <a:chExt cx="0" cy="0"/>
        </a:xfrm>
      </p:grpSpPr>
      <p:sp>
        <p:nvSpPr>
          <p:cNvPr id="2714" name="Google Shape;2714;p1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advanced topics to talk about</a:t>
            </a:r>
            <a:endParaRPr/>
          </a:p>
        </p:txBody>
      </p:sp>
      <p:sp>
        <p:nvSpPr>
          <p:cNvPr id="2715" name="Google Shape;2715;p19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Routing upgrades</a:t>
            </a:r>
            <a:endParaRPr/>
          </a:p>
          <a:p>
            <a:pPr indent="-317500" lvl="1" marL="914400" rtl="0" algn="l">
              <a:spcBef>
                <a:spcPts val="0"/>
              </a:spcBef>
              <a:spcAft>
                <a:spcPts val="0"/>
              </a:spcAft>
              <a:buSzPts val="1400"/>
              <a:buChar char="○"/>
            </a:pPr>
            <a:r>
              <a:rPr lang="en"/>
              <a:t>Rendezvous</a:t>
            </a:r>
            <a:endParaRPr/>
          </a:p>
          <a:p>
            <a:pPr indent="-317500" lvl="1" marL="914400" rtl="0" algn="l">
              <a:spcBef>
                <a:spcPts val="0"/>
              </a:spcBef>
              <a:spcAft>
                <a:spcPts val="0"/>
              </a:spcAft>
              <a:buSzPts val="1400"/>
              <a:buChar char="○"/>
            </a:pPr>
            <a:r>
              <a:rPr lang="en"/>
              <a:t>AMP</a:t>
            </a:r>
            <a:endParaRPr/>
          </a:p>
          <a:p>
            <a:pPr indent="-317500" lvl="1" marL="914400" rtl="0" algn="l">
              <a:spcBef>
                <a:spcPts val="0"/>
              </a:spcBef>
              <a:spcAft>
                <a:spcPts val="0"/>
              </a:spcAft>
              <a:buSzPts val="1400"/>
              <a:buChar char="○"/>
            </a:pPr>
            <a:r>
              <a:rPr lang="en"/>
              <a:t>JIT</a:t>
            </a:r>
            <a:endParaRPr/>
          </a:p>
          <a:p>
            <a:pPr indent="-342900" lvl="0" marL="457200" rtl="0" algn="l">
              <a:spcBef>
                <a:spcPts val="0"/>
              </a:spcBef>
              <a:spcAft>
                <a:spcPts val="0"/>
              </a:spcAft>
              <a:buSzPts val="1800"/>
              <a:buChar char="●"/>
            </a:pPr>
            <a:r>
              <a:rPr lang="en"/>
              <a:t>Channel protocols</a:t>
            </a:r>
            <a:endParaRPr/>
          </a:p>
          <a:p>
            <a:pPr indent="-317500" lvl="1" marL="914400" rtl="0" algn="l">
              <a:spcBef>
                <a:spcPts val="0"/>
              </a:spcBef>
              <a:spcAft>
                <a:spcPts val="0"/>
              </a:spcAft>
              <a:buSzPts val="1400"/>
              <a:buChar char="○"/>
            </a:pPr>
            <a:r>
              <a:rPr lang="en"/>
              <a:t>Eltoo</a:t>
            </a:r>
            <a:endParaRPr/>
          </a:p>
          <a:p>
            <a:pPr indent="-317500" lvl="1" marL="914400" rtl="0" algn="l">
              <a:spcBef>
                <a:spcPts val="0"/>
              </a:spcBef>
              <a:spcAft>
                <a:spcPts val="0"/>
              </a:spcAft>
              <a:buSzPts val="1400"/>
              <a:buChar char="○"/>
            </a:pPr>
            <a:r>
              <a:rPr lang="en"/>
              <a:t>Channel factories</a:t>
            </a:r>
            <a:endParaRPr/>
          </a:p>
          <a:p>
            <a:pPr indent="-317500" lvl="2" marL="1371600" rtl="0" algn="l">
              <a:spcBef>
                <a:spcPts val="0"/>
              </a:spcBef>
              <a:spcAft>
                <a:spcPts val="0"/>
              </a:spcAft>
              <a:buSzPts val="1400"/>
              <a:buChar char="■"/>
            </a:pPr>
            <a:r>
              <a:rPr lang="en"/>
              <a:t>Probably done between friends / gives social graph information</a:t>
            </a:r>
            <a:endParaRPr/>
          </a:p>
          <a:p>
            <a:pPr indent="-342900" lvl="0" marL="457200" rtl="0" algn="l">
              <a:spcBef>
                <a:spcPts val="0"/>
              </a:spcBef>
              <a:spcAft>
                <a:spcPts val="0"/>
              </a:spcAft>
              <a:buSzPts val="1800"/>
              <a:buChar char="●"/>
            </a:pPr>
            <a:r>
              <a:rPr lang="en"/>
              <a:t>Autopilots</a:t>
            </a:r>
            <a:endParaRPr/>
          </a:p>
          <a:p>
            <a:pPr indent="-342900" lvl="0" marL="457200" rtl="0" algn="l">
              <a:spcBef>
                <a:spcPts val="0"/>
              </a:spcBef>
              <a:spcAft>
                <a:spcPts val="0"/>
              </a:spcAft>
              <a:buSzPts val="1800"/>
              <a:buChar char="●"/>
            </a:pPr>
            <a:r>
              <a:rPr lang="en"/>
              <a:t>Watch tower solutions</a:t>
            </a:r>
            <a:endParaRPr/>
          </a:p>
          <a:p>
            <a:pPr indent="-317500" lvl="1" marL="914400" rtl="0" algn="l">
              <a:spcBef>
                <a:spcPts val="0"/>
              </a:spcBef>
              <a:spcAft>
                <a:spcPts val="0"/>
              </a:spcAft>
              <a:buSzPts val="1400"/>
              <a:buChar char="○"/>
            </a:pPr>
            <a:r>
              <a:rPr lang="en"/>
              <a:t>Eased up with eltoo by a lot since only newest update tx is needed</a:t>
            </a:r>
            <a:endParaRPr/>
          </a:p>
          <a:p>
            <a:pPr indent="-342900" lvl="0" marL="457200" rtl="0" algn="l">
              <a:spcBef>
                <a:spcPts val="0"/>
              </a:spcBef>
              <a:spcAft>
                <a:spcPts val="0"/>
              </a:spcAft>
              <a:buSzPts val="1800"/>
              <a:buChar char="●"/>
            </a:pPr>
            <a:r>
              <a:rPr lang="en"/>
              <a:t>Scriptless scripts / 2 party ECDSA</a:t>
            </a:r>
            <a:endParaRPr/>
          </a:p>
          <a:p>
            <a:pPr indent="-342900" lvl="0" marL="457200" rtl="0" algn="l">
              <a:spcBef>
                <a:spcPts val="0"/>
              </a:spcBef>
              <a:spcAft>
                <a:spcPts val="0"/>
              </a:spcAft>
              <a:buSzPts val="1800"/>
              <a:buChar char="●"/>
            </a:pPr>
            <a:r>
              <a:rPr lang="en"/>
              <a:t>Impact of Schnorr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5">
                                            <p:txEl>
                                              <p:pRg end="0" st="0"/>
                                            </p:txEl>
                                          </p:spTgt>
                                        </p:tgtEl>
                                        <p:attrNameLst>
                                          <p:attrName>style.visibility</p:attrName>
                                        </p:attrNameLst>
                                      </p:cBhvr>
                                      <p:to>
                                        <p:strVal val="visible"/>
                                      </p:to>
                                    </p:set>
                                    <p:animEffect filter="fade" transition="in">
                                      <p:cBhvr>
                                        <p:cTn dur="1000"/>
                                        <p:tgtEl>
                                          <p:spTgt spid="27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5">
                                            <p:txEl>
                                              <p:pRg end="1" st="1"/>
                                            </p:txEl>
                                          </p:spTgt>
                                        </p:tgtEl>
                                        <p:attrNameLst>
                                          <p:attrName>style.visibility</p:attrName>
                                        </p:attrNameLst>
                                      </p:cBhvr>
                                      <p:to>
                                        <p:strVal val="visible"/>
                                      </p:to>
                                    </p:set>
                                    <p:animEffect filter="fade" transition="in">
                                      <p:cBhvr>
                                        <p:cTn dur="1000"/>
                                        <p:tgtEl>
                                          <p:spTgt spid="271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5">
                                            <p:txEl>
                                              <p:pRg end="2" st="2"/>
                                            </p:txEl>
                                          </p:spTgt>
                                        </p:tgtEl>
                                        <p:attrNameLst>
                                          <p:attrName>style.visibility</p:attrName>
                                        </p:attrNameLst>
                                      </p:cBhvr>
                                      <p:to>
                                        <p:strVal val="visible"/>
                                      </p:to>
                                    </p:set>
                                    <p:animEffect filter="fade" transition="in">
                                      <p:cBhvr>
                                        <p:cTn dur="1000"/>
                                        <p:tgtEl>
                                          <p:spTgt spid="271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5">
                                            <p:txEl>
                                              <p:pRg end="3" st="3"/>
                                            </p:txEl>
                                          </p:spTgt>
                                        </p:tgtEl>
                                        <p:attrNameLst>
                                          <p:attrName>style.visibility</p:attrName>
                                        </p:attrNameLst>
                                      </p:cBhvr>
                                      <p:to>
                                        <p:strVal val="visible"/>
                                      </p:to>
                                    </p:set>
                                    <p:animEffect filter="fade" transition="in">
                                      <p:cBhvr>
                                        <p:cTn dur="1000"/>
                                        <p:tgtEl>
                                          <p:spTgt spid="271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5">
                                            <p:txEl>
                                              <p:pRg end="4" st="4"/>
                                            </p:txEl>
                                          </p:spTgt>
                                        </p:tgtEl>
                                        <p:attrNameLst>
                                          <p:attrName>style.visibility</p:attrName>
                                        </p:attrNameLst>
                                      </p:cBhvr>
                                      <p:to>
                                        <p:strVal val="visible"/>
                                      </p:to>
                                    </p:set>
                                    <p:animEffect filter="fade" transition="in">
                                      <p:cBhvr>
                                        <p:cTn dur="1000"/>
                                        <p:tgtEl>
                                          <p:spTgt spid="271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5">
                                            <p:txEl>
                                              <p:pRg end="5" st="5"/>
                                            </p:txEl>
                                          </p:spTgt>
                                        </p:tgtEl>
                                        <p:attrNameLst>
                                          <p:attrName>style.visibility</p:attrName>
                                        </p:attrNameLst>
                                      </p:cBhvr>
                                      <p:to>
                                        <p:strVal val="visible"/>
                                      </p:to>
                                    </p:set>
                                    <p:animEffect filter="fade" transition="in">
                                      <p:cBhvr>
                                        <p:cTn dur="1000"/>
                                        <p:tgtEl>
                                          <p:spTgt spid="271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5">
                                            <p:txEl>
                                              <p:pRg end="6" st="6"/>
                                            </p:txEl>
                                          </p:spTgt>
                                        </p:tgtEl>
                                        <p:attrNameLst>
                                          <p:attrName>style.visibility</p:attrName>
                                        </p:attrNameLst>
                                      </p:cBhvr>
                                      <p:to>
                                        <p:strVal val="visible"/>
                                      </p:to>
                                    </p:set>
                                    <p:animEffect filter="fade" transition="in">
                                      <p:cBhvr>
                                        <p:cTn dur="1000"/>
                                        <p:tgtEl>
                                          <p:spTgt spid="271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5">
                                            <p:txEl>
                                              <p:pRg end="7" st="7"/>
                                            </p:txEl>
                                          </p:spTgt>
                                        </p:tgtEl>
                                        <p:attrNameLst>
                                          <p:attrName>style.visibility</p:attrName>
                                        </p:attrNameLst>
                                      </p:cBhvr>
                                      <p:to>
                                        <p:strVal val="visible"/>
                                      </p:to>
                                    </p:set>
                                    <p:animEffect filter="fade" transition="in">
                                      <p:cBhvr>
                                        <p:cTn dur="1000"/>
                                        <p:tgtEl>
                                          <p:spTgt spid="271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5">
                                            <p:txEl>
                                              <p:pRg end="8" st="8"/>
                                            </p:txEl>
                                          </p:spTgt>
                                        </p:tgtEl>
                                        <p:attrNameLst>
                                          <p:attrName>style.visibility</p:attrName>
                                        </p:attrNameLst>
                                      </p:cBhvr>
                                      <p:to>
                                        <p:strVal val="visible"/>
                                      </p:to>
                                    </p:set>
                                    <p:animEffect filter="fade" transition="in">
                                      <p:cBhvr>
                                        <p:cTn dur="1000"/>
                                        <p:tgtEl>
                                          <p:spTgt spid="271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5">
                                            <p:txEl>
                                              <p:pRg end="9" st="9"/>
                                            </p:txEl>
                                          </p:spTgt>
                                        </p:tgtEl>
                                        <p:attrNameLst>
                                          <p:attrName>style.visibility</p:attrName>
                                        </p:attrNameLst>
                                      </p:cBhvr>
                                      <p:to>
                                        <p:strVal val="visible"/>
                                      </p:to>
                                    </p:set>
                                    <p:animEffect filter="fade" transition="in">
                                      <p:cBhvr>
                                        <p:cTn dur="1000"/>
                                        <p:tgtEl>
                                          <p:spTgt spid="2715">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5">
                                            <p:txEl>
                                              <p:pRg end="10" st="10"/>
                                            </p:txEl>
                                          </p:spTgt>
                                        </p:tgtEl>
                                        <p:attrNameLst>
                                          <p:attrName>style.visibility</p:attrName>
                                        </p:attrNameLst>
                                      </p:cBhvr>
                                      <p:to>
                                        <p:strVal val="visible"/>
                                      </p:to>
                                    </p:set>
                                    <p:animEffect filter="fade" transition="in">
                                      <p:cBhvr>
                                        <p:cTn dur="1000"/>
                                        <p:tgtEl>
                                          <p:spTgt spid="2715">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5">
                                            <p:txEl>
                                              <p:pRg end="11" st="11"/>
                                            </p:txEl>
                                          </p:spTgt>
                                        </p:tgtEl>
                                        <p:attrNameLst>
                                          <p:attrName>style.visibility</p:attrName>
                                        </p:attrNameLst>
                                      </p:cBhvr>
                                      <p:to>
                                        <p:strVal val="visible"/>
                                      </p:to>
                                    </p:set>
                                    <p:animEffect filter="fade" transition="in">
                                      <p:cBhvr>
                                        <p:cTn dur="1000"/>
                                        <p:tgtEl>
                                          <p:spTgt spid="2715">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5">
                                            <p:txEl>
                                              <p:pRg end="12" st="12"/>
                                            </p:txEl>
                                          </p:spTgt>
                                        </p:tgtEl>
                                        <p:attrNameLst>
                                          <p:attrName>style.visibility</p:attrName>
                                        </p:attrNameLst>
                                      </p:cBhvr>
                                      <p:to>
                                        <p:strVal val="visible"/>
                                      </p:to>
                                    </p:set>
                                    <p:animEffect filter="fade" transition="in">
                                      <p:cBhvr>
                                        <p:cTn dur="1000"/>
                                        <p:tgtEl>
                                          <p:spTgt spid="2715">
                                            <p:txEl>
                                              <p:pRg end="12" st="1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9" name="Shape 2719"/>
        <p:cNvGrpSpPr/>
        <p:nvPr/>
      </p:nvGrpSpPr>
      <p:grpSpPr>
        <a:xfrm>
          <a:off x="0" y="0"/>
          <a:ext cx="0" cy="0"/>
          <a:chOff x="0" y="0"/>
          <a:chExt cx="0" cy="0"/>
        </a:xfrm>
      </p:grpSpPr>
      <p:sp>
        <p:nvSpPr>
          <p:cNvPr id="2720" name="Google Shape;2720;p2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Rendezvous Routing</a:t>
            </a:r>
            <a:endParaRPr/>
          </a:p>
        </p:txBody>
      </p:sp>
      <p:sp>
        <p:nvSpPr>
          <p:cNvPr id="2721" name="Google Shape;2721;p20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Payee defines a rendezvous point</a:t>
            </a:r>
            <a:endParaRPr/>
          </a:p>
          <a:p>
            <a:pPr indent="-342900" lvl="0" marL="457200" rtl="0" algn="l">
              <a:spcBef>
                <a:spcPts val="0"/>
              </a:spcBef>
              <a:spcAft>
                <a:spcPts val="0"/>
              </a:spcAft>
              <a:buSzPts val="1800"/>
              <a:buChar char="●"/>
            </a:pPr>
            <a:r>
              <a:rPr lang="en"/>
              <a:t>Encrypted onion from rendez vous point to payee is included to invoice</a:t>
            </a:r>
            <a:endParaRPr/>
          </a:p>
          <a:p>
            <a:pPr indent="-342900" lvl="0" marL="457200" rtl="0" algn="l">
              <a:spcBef>
                <a:spcPts val="0"/>
              </a:spcBef>
              <a:spcAft>
                <a:spcPts val="0"/>
              </a:spcAft>
              <a:buSzPts val="1800"/>
              <a:buChar char="●"/>
            </a:pPr>
            <a:r>
              <a:rPr lang="en"/>
              <a:t>Payer just extends the onion up to the rendezvous point</a:t>
            </a:r>
            <a:endParaRPr/>
          </a:p>
          <a:p>
            <a:pPr indent="-342900" lvl="0" marL="457200" rtl="0" algn="l">
              <a:spcBef>
                <a:spcPts val="0"/>
              </a:spcBef>
              <a:spcAft>
                <a:spcPts val="0"/>
              </a:spcAft>
              <a:buSzPts val="1800"/>
              <a:buChar char="●"/>
            </a:pPr>
            <a:r>
              <a:rPr lang="en"/>
              <a:t>Severe change in protocol </a:t>
            </a:r>
            <a:endParaRPr/>
          </a:p>
          <a:p>
            <a:pPr indent="-317500" lvl="1" marL="914400" rtl="0" algn="l">
              <a:spcBef>
                <a:spcPts val="0"/>
              </a:spcBef>
              <a:spcAft>
                <a:spcPts val="0"/>
              </a:spcAft>
              <a:buSzPts val="1400"/>
              <a:buChar char="○"/>
            </a:pPr>
            <a:r>
              <a:rPr lang="en"/>
              <a:t>New onion format will be needed</a:t>
            </a:r>
            <a:endParaRPr/>
          </a:p>
          <a:p>
            <a:pPr indent="-317500" lvl="1" marL="914400" rtl="0" algn="l">
              <a:spcBef>
                <a:spcPts val="0"/>
              </a:spcBef>
              <a:spcAft>
                <a:spcPts val="0"/>
              </a:spcAft>
              <a:buSzPts val="1400"/>
              <a:buChar char="○"/>
            </a:pPr>
            <a:r>
              <a:rPr lang="en"/>
              <a:t>Private channels will stay hidden</a:t>
            </a:r>
            <a:endParaRPr/>
          </a:p>
          <a:p>
            <a:pPr indent="-317500" lvl="1" marL="914400" rtl="0" algn="l">
              <a:spcBef>
                <a:spcPts val="0"/>
              </a:spcBef>
              <a:spcAft>
                <a:spcPts val="0"/>
              </a:spcAft>
              <a:buSzPts val="1400"/>
              <a:buChar char="○"/>
            </a:pPr>
            <a:r>
              <a:rPr lang="en"/>
              <a:t>Virtual payment channels (not backed by a funding transaction) will become possible</a:t>
            </a:r>
            <a:endParaRPr/>
          </a:p>
          <a:p>
            <a:pPr indent="-342900" lvl="0" marL="457200" rtl="0" algn="l">
              <a:spcBef>
                <a:spcPts val="0"/>
              </a:spcBef>
              <a:spcAft>
                <a:spcPts val="0"/>
              </a:spcAft>
              <a:buSzPts val="1800"/>
              <a:buChar char="●"/>
            </a:pPr>
            <a:r>
              <a:rPr lang="en" u="sng">
                <a:solidFill>
                  <a:schemeClr val="hlink"/>
                </a:solidFill>
                <a:hlinkClick r:id="rId3"/>
              </a:rPr>
              <a:t>https://lists.linuxfoundation.org/pipermail/lightning-dev/2018-November/001498.html</a:t>
            </a:r>
            <a:r>
              <a:rPr lang="en"/>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1">
                                            <p:txEl>
                                              <p:pRg end="0" st="0"/>
                                            </p:txEl>
                                          </p:spTgt>
                                        </p:tgtEl>
                                        <p:attrNameLst>
                                          <p:attrName>style.visibility</p:attrName>
                                        </p:attrNameLst>
                                      </p:cBhvr>
                                      <p:to>
                                        <p:strVal val="visible"/>
                                      </p:to>
                                    </p:set>
                                    <p:animEffect filter="fade" transition="in">
                                      <p:cBhvr>
                                        <p:cTn dur="1000"/>
                                        <p:tgtEl>
                                          <p:spTgt spid="272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1">
                                            <p:txEl>
                                              <p:pRg end="1" st="1"/>
                                            </p:txEl>
                                          </p:spTgt>
                                        </p:tgtEl>
                                        <p:attrNameLst>
                                          <p:attrName>style.visibility</p:attrName>
                                        </p:attrNameLst>
                                      </p:cBhvr>
                                      <p:to>
                                        <p:strVal val="visible"/>
                                      </p:to>
                                    </p:set>
                                    <p:animEffect filter="fade" transition="in">
                                      <p:cBhvr>
                                        <p:cTn dur="1000"/>
                                        <p:tgtEl>
                                          <p:spTgt spid="272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1">
                                            <p:txEl>
                                              <p:pRg end="2" st="2"/>
                                            </p:txEl>
                                          </p:spTgt>
                                        </p:tgtEl>
                                        <p:attrNameLst>
                                          <p:attrName>style.visibility</p:attrName>
                                        </p:attrNameLst>
                                      </p:cBhvr>
                                      <p:to>
                                        <p:strVal val="visible"/>
                                      </p:to>
                                    </p:set>
                                    <p:animEffect filter="fade" transition="in">
                                      <p:cBhvr>
                                        <p:cTn dur="1000"/>
                                        <p:tgtEl>
                                          <p:spTgt spid="272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1">
                                            <p:txEl>
                                              <p:pRg end="3" st="3"/>
                                            </p:txEl>
                                          </p:spTgt>
                                        </p:tgtEl>
                                        <p:attrNameLst>
                                          <p:attrName>style.visibility</p:attrName>
                                        </p:attrNameLst>
                                      </p:cBhvr>
                                      <p:to>
                                        <p:strVal val="visible"/>
                                      </p:to>
                                    </p:set>
                                    <p:animEffect filter="fade" transition="in">
                                      <p:cBhvr>
                                        <p:cTn dur="1000"/>
                                        <p:tgtEl>
                                          <p:spTgt spid="272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1">
                                            <p:txEl>
                                              <p:pRg end="4" st="4"/>
                                            </p:txEl>
                                          </p:spTgt>
                                        </p:tgtEl>
                                        <p:attrNameLst>
                                          <p:attrName>style.visibility</p:attrName>
                                        </p:attrNameLst>
                                      </p:cBhvr>
                                      <p:to>
                                        <p:strVal val="visible"/>
                                      </p:to>
                                    </p:set>
                                    <p:animEffect filter="fade" transition="in">
                                      <p:cBhvr>
                                        <p:cTn dur="1000"/>
                                        <p:tgtEl>
                                          <p:spTgt spid="272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1">
                                            <p:txEl>
                                              <p:pRg end="5" st="5"/>
                                            </p:txEl>
                                          </p:spTgt>
                                        </p:tgtEl>
                                        <p:attrNameLst>
                                          <p:attrName>style.visibility</p:attrName>
                                        </p:attrNameLst>
                                      </p:cBhvr>
                                      <p:to>
                                        <p:strVal val="visible"/>
                                      </p:to>
                                    </p:set>
                                    <p:animEffect filter="fade" transition="in">
                                      <p:cBhvr>
                                        <p:cTn dur="1000"/>
                                        <p:tgtEl>
                                          <p:spTgt spid="272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1">
                                            <p:txEl>
                                              <p:pRg end="6" st="6"/>
                                            </p:txEl>
                                          </p:spTgt>
                                        </p:tgtEl>
                                        <p:attrNameLst>
                                          <p:attrName>style.visibility</p:attrName>
                                        </p:attrNameLst>
                                      </p:cBhvr>
                                      <p:to>
                                        <p:strVal val="visible"/>
                                      </p:to>
                                    </p:set>
                                    <p:animEffect filter="fade" transition="in">
                                      <p:cBhvr>
                                        <p:cTn dur="1000"/>
                                        <p:tgtEl>
                                          <p:spTgt spid="272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1">
                                            <p:txEl>
                                              <p:pRg end="7" st="7"/>
                                            </p:txEl>
                                          </p:spTgt>
                                        </p:tgtEl>
                                        <p:attrNameLst>
                                          <p:attrName>style.visibility</p:attrName>
                                        </p:attrNameLst>
                                      </p:cBhvr>
                                      <p:to>
                                        <p:strVal val="visible"/>
                                      </p:to>
                                    </p:set>
                                    <p:animEffect filter="fade" transition="in">
                                      <p:cBhvr>
                                        <p:cTn dur="1000"/>
                                        <p:tgtEl>
                                          <p:spTgt spid="2721">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5" name="Shape 2725"/>
        <p:cNvGrpSpPr/>
        <p:nvPr/>
      </p:nvGrpSpPr>
      <p:grpSpPr>
        <a:xfrm>
          <a:off x="0" y="0"/>
          <a:ext cx="0" cy="0"/>
          <a:chOff x="0" y="0"/>
          <a:chExt cx="0" cy="0"/>
        </a:xfrm>
      </p:grpSpPr>
      <p:sp>
        <p:nvSpPr>
          <p:cNvPr id="2726" name="Google Shape;2726;p2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AMP - Routing (Atomic Multipath Routing)</a:t>
            </a:r>
            <a:endParaRPr/>
          </a:p>
        </p:txBody>
      </p:sp>
      <p:sp>
        <p:nvSpPr>
          <p:cNvPr id="2727" name="Google Shape;2727;p20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Payee can split the payment across several paths</a:t>
            </a:r>
            <a:endParaRPr/>
          </a:p>
          <a:p>
            <a:pPr indent="-317500" lvl="1" marL="914400" rtl="0" algn="l">
              <a:spcBef>
                <a:spcPts val="0"/>
              </a:spcBef>
              <a:spcAft>
                <a:spcPts val="0"/>
              </a:spcAft>
              <a:buSzPts val="1400"/>
              <a:buChar char="○"/>
            </a:pPr>
            <a:r>
              <a:rPr lang="en"/>
              <a:t>All below the dust limit if that was needed for privacy</a:t>
            </a:r>
            <a:endParaRPr/>
          </a:p>
          <a:p>
            <a:pPr indent="-342900" lvl="0" marL="457200" rtl="0" algn="l">
              <a:spcBef>
                <a:spcPts val="0"/>
              </a:spcBef>
              <a:spcAft>
                <a:spcPts val="0"/>
              </a:spcAft>
              <a:buSzPts val="1800"/>
              <a:buChar char="●"/>
            </a:pPr>
            <a:r>
              <a:rPr lang="en"/>
              <a:t>A special flag in the node announcements signals that a payee supports this</a:t>
            </a:r>
            <a:endParaRPr/>
          </a:p>
          <a:p>
            <a:pPr indent="-342900" lvl="0" marL="457200" rtl="0" algn="l">
              <a:spcBef>
                <a:spcPts val="0"/>
              </a:spcBef>
              <a:spcAft>
                <a:spcPts val="0"/>
              </a:spcAft>
              <a:buSzPts val="1800"/>
              <a:buChar char="●"/>
            </a:pPr>
            <a:r>
              <a:rPr lang="en"/>
              <a:t>Routing nodes don't need to change anything </a:t>
            </a:r>
            <a:endParaRPr/>
          </a:p>
          <a:p>
            <a:pPr indent="-342900" lvl="0" marL="457200" rtl="0" algn="l">
              <a:spcBef>
                <a:spcPts val="0"/>
              </a:spcBef>
              <a:spcAft>
                <a:spcPts val="0"/>
              </a:spcAft>
              <a:buSzPts val="1800"/>
              <a:buChar char="●"/>
            </a:pPr>
            <a:r>
              <a:rPr lang="en"/>
              <a:t>Payment hash for all paths stays the same</a:t>
            </a:r>
            <a:endParaRPr/>
          </a:p>
          <a:p>
            <a:pPr indent="-342900" lvl="0" marL="457200" rtl="0" algn="l">
              <a:spcBef>
                <a:spcPts val="0"/>
              </a:spcBef>
              <a:spcAft>
                <a:spcPts val="0"/>
              </a:spcAft>
              <a:buSzPts val="1800"/>
              <a:buChar char="●"/>
            </a:pPr>
            <a:r>
              <a:rPr lang="en"/>
              <a:t>More nodes will be involved</a:t>
            </a:r>
            <a:endParaRPr/>
          </a:p>
          <a:p>
            <a:pPr indent="-342900" lvl="0" marL="457200" rtl="0" algn="l">
              <a:spcBef>
                <a:spcPts val="0"/>
              </a:spcBef>
              <a:spcAft>
                <a:spcPts val="0"/>
              </a:spcAft>
              <a:buSzPts val="1800"/>
              <a:buChar char="●"/>
            </a:pPr>
            <a:r>
              <a:rPr lang="en"/>
              <a:t>Payments could in future have a uniform size</a:t>
            </a:r>
            <a:endParaRPr/>
          </a:p>
          <a:p>
            <a:pPr indent="-342900" lvl="0" marL="457200" rtl="0" algn="l">
              <a:spcBef>
                <a:spcPts val="0"/>
              </a:spcBef>
              <a:spcAft>
                <a:spcPts val="0"/>
              </a:spcAft>
              <a:buSzPts val="1800"/>
              <a:buChar char="●"/>
            </a:pPr>
            <a:r>
              <a:rPr lang="en"/>
              <a:t>Atomicity somewhat dropped</a:t>
            </a:r>
            <a:endParaRPr/>
          </a:p>
          <a:p>
            <a:pPr indent="-317500" lvl="1" marL="914400" rtl="0" algn="l">
              <a:spcBef>
                <a:spcPts val="0"/>
              </a:spcBef>
              <a:spcAft>
                <a:spcPts val="0"/>
              </a:spcAft>
              <a:buSzPts val="1400"/>
              <a:buChar char="○"/>
            </a:pPr>
            <a:r>
              <a:rPr lang="en"/>
              <a:t>Lightning is not really a connection oriented protocol</a:t>
            </a:r>
            <a:endParaRPr/>
          </a:p>
          <a:p>
            <a:pPr indent="-317500" lvl="1" marL="914400" rtl="0" algn="l">
              <a:spcBef>
                <a:spcPts val="0"/>
              </a:spcBef>
              <a:spcAft>
                <a:spcPts val="0"/>
              </a:spcAft>
              <a:buSzPts val="1400"/>
              <a:buChar char="○"/>
            </a:pPr>
            <a:r>
              <a:rPr lang="en"/>
              <a:t>HORNET protocol is proposed but on hold</a:t>
            </a:r>
            <a:endParaRPr/>
          </a:p>
          <a:p>
            <a:pPr indent="-317500" lvl="2" marL="1371600" rtl="0" algn="l">
              <a:spcBef>
                <a:spcPts val="0"/>
              </a:spcBef>
              <a:spcAft>
                <a:spcPts val="0"/>
              </a:spcAft>
              <a:buSzPts val="1400"/>
              <a:buChar char="■"/>
            </a:pPr>
            <a:r>
              <a:rPr lang="en" u="sng">
                <a:solidFill>
                  <a:schemeClr val="hlink"/>
                </a:solidFill>
                <a:hlinkClick r:id="rId3"/>
              </a:rPr>
              <a:t>https://www.scion-architecture.net/pdf/2015-HORNET.pdf</a:t>
            </a:r>
            <a:r>
              <a:rPr lang="en"/>
              <a:t> </a:t>
            </a:r>
            <a:endParaRPr/>
          </a:p>
          <a:p>
            <a:pPr indent="-342900" lvl="0" marL="457200" rtl="0" algn="l">
              <a:spcBef>
                <a:spcPts val="0"/>
              </a:spcBef>
              <a:spcAft>
                <a:spcPts val="0"/>
              </a:spcAft>
              <a:buSzPts val="1800"/>
              <a:buChar char="●"/>
            </a:pPr>
            <a:r>
              <a:rPr lang="en" u="sng">
                <a:solidFill>
                  <a:schemeClr val="hlink"/>
                </a:solidFill>
                <a:hlinkClick r:id="rId4"/>
              </a:rPr>
              <a:t>https://lists.linuxfoundation.org/pipermail/lightning-dev/2018-November/001577.html</a:t>
            </a:r>
            <a:r>
              <a:rPr lang="en"/>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7">
                                            <p:txEl>
                                              <p:pRg end="0" st="0"/>
                                            </p:txEl>
                                          </p:spTgt>
                                        </p:tgtEl>
                                        <p:attrNameLst>
                                          <p:attrName>style.visibility</p:attrName>
                                        </p:attrNameLst>
                                      </p:cBhvr>
                                      <p:to>
                                        <p:strVal val="visible"/>
                                      </p:to>
                                    </p:set>
                                    <p:animEffect filter="fade" transition="in">
                                      <p:cBhvr>
                                        <p:cTn dur="1000"/>
                                        <p:tgtEl>
                                          <p:spTgt spid="272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7">
                                            <p:txEl>
                                              <p:pRg end="1" st="1"/>
                                            </p:txEl>
                                          </p:spTgt>
                                        </p:tgtEl>
                                        <p:attrNameLst>
                                          <p:attrName>style.visibility</p:attrName>
                                        </p:attrNameLst>
                                      </p:cBhvr>
                                      <p:to>
                                        <p:strVal val="visible"/>
                                      </p:to>
                                    </p:set>
                                    <p:animEffect filter="fade" transition="in">
                                      <p:cBhvr>
                                        <p:cTn dur="1000"/>
                                        <p:tgtEl>
                                          <p:spTgt spid="272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7">
                                            <p:txEl>
                                              <p:pRg end="2" st="2"/>
                                            </p:txEl>
                                          </p:spTgt>
                                        </p:tgtEl>
                                        <p:attrNameLst>
                                          <p:attrName>style.visibility</p:attrName>
                                        </p:attrNameLst>
                                      </p:cBhvr>
                                      <p:to>
                                        <p:strVal val="visible"/>
                                      </p:to>
                                    </p:set>
                                    <p:animEffect filter="fade" transition="in">
                                      <p:cBhvr>
                                        <p:cTn dur="1000"/>
                                        <p:tgtEl>
                                          <p:spTgt spid="272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7">
                                            <p:txEl>
                                              <p:pRg end="3" st="3"/>
                                            </p:txEl>
                                          </p:spTgt>
                                        </p:tgtEl>
                                        <p:attrNameLst>
                                          <p:attrName>style.visibility</p:attrName>
                                        </p:attrNameLst>
                                      </p:cBhvr>
                                      <p:to>
                                        <p:strVal val="visible"/>
                                      </p:to>
                                    </p:set>
                                    <p:animEffect filter="fade" transition="in">
                                      <p:cBhvr>
                                        <p:cTn dur="1000"/>
                                        <p:tgtEl>
                                          <p:spTgt spid="272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7">
                                            <p:txEl>
                                              <p:pRg end="4" st="4"/>
                                            </p:txEl>
                                          </p:spTgt>
                                        </p:tgtEl>
                                        <p:attrNameLst>
                                          <p:attrName>style.visibility</p:attrName>
                                        </p:attrNameLst>
                                      </p:cBhvr>
                                      <p:to>
                                        <p:strVal val="visible"/>
                                      </p:to>
                                    </p:set>
                                    <p:animEffect filter="fade" transition="in">
                                      <p:cBhvr>
                                        <p:cTn dur="1000"/>
                                        <p:tgtEl>
                                          <p:spTgt spid="272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7">
                                            <p:txEl>
                                              <p:pRg end="5" st="5"/>
                                            </p:txEl>
                                          </p:spTgt>
                                        </p:tgtEl>
                                        <p:attrNameLst>
                                          <p:attrName>style.visibility</p:attrName>
                                        </p:attrNameLst>
                                      </p:cBhvr>
                                      <p:to>
                                        <p:strVal val="visible"/>
                                      </p:to>
                                    </p:set>
                                    <p:animEffect filter="fade" transition="in">
                                      <p:cBhvr>
                                        <p:cTn dur="1000"/>
                                        <p:tgtEl>
                                          <p:spTgt spid="272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7">
                                            <p:txEl>
                                              <p:pRg end="6" st="6"/>
                                            </p:txEl>
                                          </p:spTgt>
                                        </p:tgtEl>
                                        <p:attrNameLst>
                                          <p:attrName>style.visibility</p:attrName>
                                        </p:attrNameLst>
                                      </p:cBhvr>
                                      <p:to>
                                        <p:strVal val="visible"/>
                                      </p:to>
                                    </p:set>
                                    <p:animEffect filter="fade" transition="in">
                                      <p:cBhvr>
                                        <p:cTn dur="1000"/>
                                        <p:tgtEl>
                                          <p:spTgt spid="272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7">
                                            <p:txEl>
                                              <p:pRg end="7" st="7"/>
                                            </p:txEl>
                                          </p:spTgt>
                                        </p:tgtEl>
                                        <p:attrNameLst>
                                          <p:attrName>style.visibility</p:attrName>
                                        </p:attrNameLst>
                                      </p:cBhvr>
                                      <p:to>
                                        <p:strVal val="visible"/>
                                      </p:to>
                                    </p:set>
                                    <p:animEffect filter="fade" transition="in">
                                      <p:cBhvr>
                                        <p:cTn dur="1000"/>
                                        <p:tgtEl>
                                          <p:spTgt spid="272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7">
                                            <p:txEl>
                                              <p:pRg end="8" st="8"/>
                                            </p:txEl>
                                          </p:spTgt>
                                        </p:tgtEl>
                                        <p:attrNameLst>
                                          <p:attrName>style.visibility</p:attrName>
                                        </p:attrNameLst>
                                      </p:cBhvr>
                                      <p:to>
                                        <p:strVal val="visible"/>
                                      </p:to>
                                    </p:set>
                                    <p:animEffect filter="fade" transition="in">
                                      <p:cBhvr>
                                        <p:cTn dur="1000"/>
                                        <p:tgtEl>
                                          <p:spTgt spid="272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7">
                                            <p:txEl>
                                              <p:pRg end="9" st="9"/>
                                            </p:txEl>
                                          </p:spTgt>
                                        </p:tgtEl>
                                        <p:attrNameLst>
                                          <p:attrName>style.visibility</p:attrName>
                                        </p:attrNameLst>
                                      </p:cBhvr>
                                      <p:to>
                                        <p:strVal val="visible"/>
                                      </p:to>
                                    </p:set>
                                    <p:animEffect filter="fade" transition="in">
                                      <p:cBhvr>
                                        <p:cTn dur="1000"/>
                                        <p:tgtEl>
                                          <p:spTgt spid="2727">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7">
                                            <p:txEl>
                                              <p:pRg end="10" st="10"/>
                                            </p:txEl>
                                          </p:spTgt>
                                        </p:tgtEl>
                                        <p:attrNameLst>
                                          <p:attrName>style.visibility</p:attrName>
                                        </p:attrNameLst>
                                      </p:cBhvr>
                                      <p:to>
                                        <p:strVal val="visible"/>
                                      </p:to>
                                    </p:set>
                                    <p:animEffect filter="fade" transition="in">
                                      <p:cBhvr>
                                        <p:cTn dur="1000"/>
                                        <p:tgtEl>
                                          <p:spTgt spid="2727">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7">
                                            <p:txEl>
                                              <p:pRg end="11" st="11"/>
                                            </p:txEl>
                                          </p:spTgt>
                                        </p:tgtEl>
                                        <p:attrNameLst>
                                          <p:attrName>style.visibility</p:attrName>
                                        </p:attrNameLst>
                                      </p:cBhvr>
                                      <p:to>
                                        <p:strVal val="visible"/>
                                      </p:to>
                                    </p:set>
                                    <p:animEffect filter="fade" transition="in">
                                      <p:cBhvr>
                                        <p:cTn dur="1000"/>
                                        <p:tgtEl>
                                          <p:spTgt spid="2727">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1" name="Shape 2731"/>
        <p:cNvGrpSpPr/>
        <p:nvPr/>
      </p:nvGrpSpPr>
      <p:grpSpPr>
        <a:xfrm>
          <a:off x="0" y="0"/>
          <a:ext cx="0" cy="0"/>
          <a:chOff x="0" y="0"/>
          <a:chExt cx="0" cy="0"/>
        </a:xfrm>
      </p:grpSpPr>
      <p:sp>
        <p:nvSpPr>
          <p:cNvPr id="2732" name="Google Shape;2732;p2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JIT - Routing (Just in Time Routing)</a:t>
            </a:r>
            <a:endParaRPr/>
          </a:p>
        </p:txBody>
      </p:sp>
      <p:sp>
        <p:nvSpPr>
          <p:cNvPr id="2733" name="Google Shape;2733;p20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Logical equivalent to AMP-Routing</a:t>
            </a:r>
            <a:endParaRPr/>
          </a:p>
          <a:p>
            <a:pPr indent="-342900" lvl="0" marL="457200" rtl="0" algn="l">
              <a:spcBef>
                <a:spcPts val="0"/>
              </a:spcBef>
              <a:spcAft>
                <a:spcPts val="0"/>
              </a:spcAft>
              <a:buSzPts val="1800"/>
              <a:buChar char="●"/>
            </a:pPr>
            <a:r>
              <a:rPr lang="en"/>
              <a:t>Way to mitigate disadvantages of source based routing in path finding</a:t>
            </a:r>
            <a:endParaRPr/>
          </a:p>
          <a:p>
            <a:pPr indent="-342900" lvl="0" marL="457200" rtl="0" algn="l">
              <a:spcBef>
                <a:spcPts val="0"/>
              </a:spcBef>
              <a:spcAft>
                <a:spcPts val="0"/>
              </a:spcAft>
              <a:buSzPts val="1800"/>
              <a:buChar char="●"/>
            </a:pPr>
            <a:r>
              <a:rPr lang="en"/>
              <a:t>Solve the issue at a node that lacks outgoing or incoming capacity</a:t>
            </a:r>
            <a:endParaRPr/>
          </a:p>
          <a:p>
            <a:pPr indent="-342900" lvl="0" marL="457200" rtl="0" algn="l">
              <a:spcBef>
                <a:spcPts val="0"/>
              </a:spcBef>
              <a:spcAft>
                <a:spcPts val="0"/>
              </a:spcAft>
              <a:buSzPts val="1800"/>
              <a:buChar char="●"/>
            </a:pPr>
            <a:r>
              <a:rPr lang="en"/>
              <a:t>Rebalance a channel before processing original htlc</a:t>
            </a:r>
            <a:endParaRPr/>
          </a:p>
          <a:p>
            <a:pPr indent="-317500" lvl="1" marL="914400" rtl="0" algn="l">
              <a:spcBef>
                <a:spcPts val="0"/>
              </a:spcBef>
              <a:spcAft>
                <a:spcPts val="0"/>
              </a:spcAft>
              <a:buSzPts val="1400"/>
              <a:buChar char="○"/>
            </a:pPr>
            <a:r>
              <a:rPr lang="en"/>
              <a:t>Proposal exists to reuse payment hash</a:t>
            </a:r>
            <a:endParaRPr/>
          </a:p>
          <a:p>
            <a:pPr indent="-342900" lvl="0" marL="457200" rtl="0" algn="l">
              <a:spcBef>
                <a:spcPts val="0"/>
              </a:spcBef>
              <a:spcAft>
                <a:spcPts val="0"/>
              </a:spcAft>
              <a:buSzPts val="1800"/>
              <a:buChar char="●"/>
            </a:pPr>
            <a:r>
              <a:rPr lang="en"/>
              <a:t>Would mitigate probing attacks as there would probably always be a path of htlcs considering conditional rebalancing</a:t>
            </a:r>
            <a:endParaRPr/>
          </a:p>
          <a:p>
            <a:pPr indent="-342900" lvl="0" marL="457200" rtl="0" algn="l">
              <a:spcBef>
                <a:spcPts val="0"/>
              </a:spcBef>
              <a:spcAft>
                <a:spcPts val="0"/>
              </a:spcAft>
              <a:buSzPts val="1800"/>
              <a:buChar char="●"/>
            </a:pPr>
            <a:r>
              <a:rPr lang="en" u="sng">
                <a:solidFill>
                  <a:schemeClr val="hlink"/>
                </a:solidFill>
                <a:hlinkClick r:id="rId3"/>
              </a:rPr>
              <a:t>https://lists.linuxfoundation.org/pipermail/lightning-dev/2019-March/001891.html</a:t>
            </a:r>
            <a:r>
              <a:rPr lang="en"/>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3">
                                            <p:txEl>
                                              <p:pRg end="0" st="0"/>
                                            </p:txEl>
                                          </p:spTgt>
                                        </p:tgtEl>
                                        <p:attrNameLst>
                                          <p:attrName>style.visibility</p:attrName>
                                        </p:attrNameLst>
                                      </p:cBhvr>
                                      <p:to>
                                        <p:strVal val="visible"/>
                                      </p:to>
                                    </p:set>
                                    <p:animEffect filter="fade" transition="in">
                                      <p:cBhvr>
                                        <p:cTn dur="1000"/>
                                        <p:tgtEl>
                                          <p:spTgt spid="273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3">
                                            <p:txEl>
                                              <p:pRg end="1" st="1"/>
                                            </p:txEl>
                                          </p:spTgt>
                                        </p:tgtEl>
                                        <p:attrNameLst>
                                          <p:attrName>style.visibility</p:attrName>
                                        </p:attrNameLst>
                                      </p:cBhvr>
                                      <p:to>
                                        <p:strVal val="visible"/>
                                      </p:to>
                                    </p:set>
                                    <p:animEffect filter="fade" transition="in">
                                      <p:cBhvr>
                                        <p:cTn dur="1000"/>
                                        <p:tgtEl>
                                          <p:spTgt spid="273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3">
                                            <p:txEl>
                                              <p:pRg end="2" st="2"/>
                                            </p:txEl>
                                          </p:spTgt>
                                        </p:tgtEl>
                                        <p:attrNameLst>
                                          <p:attrName>style.visibility</p:attrName>
                                        </p:attrNameLst>
                                      </p:cBhvr>
                                      <p:to>
                                        <p:strVal val="visible"/>
                                      </p:to>
                                    </p:set>
                                    <p:animEffect filter="fade" transition="in">
                                      <p:cBhvr>
                                        <p:cTn dur="1000"/>
                                        <p:tgtEl>
                                          <p:spTgt spid="273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3">
                                            <p:txEl>
                                              <p:pRg end="3" st="3"/>
                                            </p:txEl>
                                          </p:spTgt>
                                        </p:tgtEl>
                                        <p:attrNameLst>
                                          <p:attrName>style.visibility</p:attrName>
                                        </p:attrNameLst>
                                      </p:cBhvr>
                                      <p:to>
                                        <p:strVal val="visible"/>
                                      </p:to>
                                    </p:set>
                                    <p:animEffect filter="fade" transition="in">
                                      <p:cBhvr>
                                        <p:cTn dur="1000"/>
                                        <p:tgtEl>
                                          <p:spTgt spid="273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3">
                                            <p:txEl>
                                              <p:pRg end="4" st="4"/>
                                            </p:txEl>
                                          </p:spTgt>
                                        </p:tgtEl>
                                        <p:attrNameLst>
                                          <p:attrName>style.visibility</p:attrName>
                                        </p:attrNameLst>
                                      </p:cBhvr>
                                      <p:to>
                                        <p:strVal val="visible"/>
                                      </p:to>
                                    </p:set>
                                    <p:animEffect filter="fade" transition="in">
                                      <p:cBhvr>
                                        <p:cTn dur="1000"/>
                                        <p:tgtEl>
                                          <p:spTgt spid="273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3">
                                            <p:txEl>
                                              <p:pRg end="5" st="5"/>
                                            </p:txEl>
                                          </p:spTgt>
                                        </p:tgtEl>
                                        <p:attrNameLst>
                                          <p:attrName>style.visibility</p:attrName>
                                        </p:attrNameLst>
                                      </p:cBhvr>
                                      <p:to>
                                        <p:strVal val="visible"/>
                                      </p:to>
                                    </p:set>
                                    <p:animEffect filter="fade" transition="in">
                                      <p:cBhvr>
                                        <p:cTn dur="1000"/>
                                        <p:tgtEl>
                                          <p:spTgt spid="273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3">
                                            <p:txEl>
                                              <p:pRg end="6" st="6"/>
                                            </p:txEl>
                                          </p:spTgt>
                                        </p:tgtEl>
                                        <p:attrNameLst>
                                          <p:attrName>style.visibility</p:attrName>
                                        </p:attrNameLst>
                                      </p:cBhvr>
                                      <p:to>
                                        <p:strVal val="visible"/>
                                      </p:to>
                                    </p:set>
                                    <p:animEffect filter="fade" transition="in">
                                      <p:cBhvr>
                                        <p:cTn dur="1000"/>
                                        <p:tgtEl>
                                          <p:spTgt spid="2733">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7" name="Shape 2737"/>
        <p:cNvGrpSpPr/>
        <p:nvPr/>
      </p:nvGrpSpPr>
      <p:grpSpPr>
        <a:xfrm>
          <a:off x="0" y="0"/>
          <a:ext cx="0" cy="0"/>
          <a:chOff x="0" y="0"/>
          <a:chExt cx="0" cy="0"/>
        </a:xfrm>
      </p:grpSpPr>
      <p:sp>
        <p:nvSpPr>
          <p:cNvPr id="2738" name="Google Shape;2738;p2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Dual funded channels</a:t>
            </a:r>
            <a:endParaRPr/>
          </a:p>
        </p:txBody>
      </p:sp>
      <p:sp>
        <p:nvSpPr>
          <p:cNvPr id="2739" name="Google Shape;2739;p20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Currently channels are only funded from one node</a:t>
            </a:r>
            <a:endParaRPr/>
          </a:p>
          <a:p>
            <a:pPr indent="-342900" lvl="0" marL="457200" rtl="0" algn="l">
              <a:spcBef>
                <a:spcPts val="0"/>
              </a:spcBef>
              <a:spcAft>
                <a:spcPts val="0"/>
              </a:spcAft>
              <a:buSzPts val="1800"/>
              <a:buChar char="●"/>
            </a:pPr>
            <a:r>
              <a:rPr lang="en"/>
              <a:t>Channel establishment protocol needs to be defined</a:t>
            </a:r>
            <a:endParaRPr/>
          </a:p>
          <a:p>
            <a:pPr indent="-342900" lvl="0" marL="457200" rtl="0" algn="l">
              <a:spcBef>
                <a:spcPts val="0"/>
              </a:spcBef>
              <a:spcAft>
                <a:spcPts val="0"/>
              </a:spcAft>
              <a:buSzPts val="1800"/>
              <a:buChar char="●"/>
            </a:pPr>
            <a:r>
              <a:rPr lang="en"/>
              <a:t>Game theoretic difficulties with fees / locking btc</a:t>
            </a:r>
            <a:endParaRPr/>
          </a:p>
          <a:p>
            <a:pPr indent="-342900" lvl="0" marL="457200" rtl="0" algn="l">
              <a:spcBef>
                <a:spcPts val="0"/>
              </a:spcBef>
              <a:spcAft>
                <a:spcPts val="0"/>
              </a:spcAft>
              <a:buSzPts val="1800"/>
              <a:buChar char="●"/>
            </a:pPr>
            <a:r>
              <a:rPr lang="en"/>
              <a:t>Current proposal allows free of cost probing attack for nodes balance:</a:t>
            </a:r>
            <a:endParaRPr/>
          </a:p>
          <a:p>
            <a:pPr indent="-317500" lvl="1" marL="914400" rtl="0" algn="l">
              <a:spcBef>
                <a:spcPts val="0"/>
              </a:spcBef>
              <a:spcAft>
                <a:spcPts val="0"/>
              </a:spcAft>
              <a:buSzPts val="1400"/>
              <a:buChar char="○"/>
            </a:pPr>
            <a:r>
              <a:rPr lang="en" u="sng">
                <a:solidFill>
                  <a:schemeClr val="hlink"/>
                </a:solidFill>
                <a:hlinkClick r:id="rId3"/>
              </a:rPr>
              <a:t>https://lists.linuxfoundation.org/pipermail/lightning-dev/2019-March/001912.html</a:t>
            </a:r>
            <a:r>
              <a:rPr lang="en"/>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9">
                                            <p:txEl>
                                              <p:pRg end="0" st="0"/>
                                            </p:txEl>
                                          </p:spTgt>
                                        </p:tgtEl>
                                        <p:attrNameLst>
                                          <p:attrName>style.visibility</p:attrName>
                                        </p:attrNameLst>
                                      </p:cBhvr>
                                      <p:to>
                                        <p:strVal val="visible"/>
                                      </p:to>
                                    </p:set>
                                    <p:animEffect filter="fade" transition="in">
                                      <p:cBhvr>
                                        <p:cTn dur="1000"/>
                                        <p:tgtEl>
                                          <p:spTgt spid="27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9">
                                            <p:txEl>
                                              <p:pRg end="1" st="1"/>
                                            </p:txEl>
                                          </p:spTgt>
                                        </p:tgtEl>
                                        <p:attrNameLst>
                                          <p:attrName>style.visibility</p:attrName>
                                        </p:attrNameLst>
                                      </p:cBhvr>
                                      <p:to>
                                        <p:strVal val="visible"/>
                                      </p:to>
                                    </p:set>
                                    <p:animEffect filter="fade" transition="in">
                                      <p:cBhvr>
                                        <p:cTn dur="1000"/>
                                        <p:tgtEl>
                                          <p:spTgt spid="273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9">
                                            <p:txEl>
                                              <p:pRg end="2" st="2"/>
                                            </p:txEl>
                                          </p:spTgt>
                                        </p:tgtEl>
                                        <p:attrNameLst>
                                          <p:attrName>style.visibility</p:attrName>
                                        </p:attrNameLst>
                                      </p:cBhvr>
                                      <p:to>
                                        <p:strVal val="visible"/>
                                      </p:to>
                                    </p:set>
                                    <p:animEffect filter="fade" transition="in">
                                      <p:cBhvr>
                                        <p:cTn dur="1000"/>
                                        <p:tgtEl>
                                          <p:spTgt spid="273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9">
                                            <p:txEl>
                                              <p:pRg end="3" st="3"/>
                                            </p:txEl>
                                          </p:spTgt>
                                        </p:tgtEl>
                                        <p:attrNameLst>
                                          <p:attrName>style.visibility</p:attrName>
                                        </p:attrNameLst>
                                      </p:cBhvr>
                                      <p:to>
                                        <p:strVal val="visible"/>
                                      </p:to>
                                    </p:set>
                                    <p:animEffect filter="fade" transition="in">
                                      <p:cBhvr>
                                        <p:cTn dur="1000"/>
                                        <p:tgtEl>
                                          <p:spTgt spid="273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9">
                                            <p:txEl>
                                              <p:pRg end="4" st="4"/>
                                            </p:txEl>
                                          </p:spTgt>
                                        </p:tgtEl>
                                        <p:attrNameLst>
                                          <p:attrName>style.visibility</p:attrName>
                                        </p:attrNameLst>
                                      </p:cBhvr>
                                      <p:to>
                                        <p:strVal val="visible"/>
                                      </p:to>
                                    </p:set>
                                    <p:animEffect filter="fade" transition="in">
                                      <p:cBhvr>
                                        <p:cTn dur="1000"/>
                                        <p:tgtEl>
                                          <p:spTgt spid="273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42"/>
          <p:cNvSpPr txBox="1"/>
          <p:nvPr/>
        </p:nvSpPr>
        <p:spPr>
          <a:xfrm>
            <a:off x="7422745" y="281873"/>
            <a:ext cx="410400" cy="428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U</a:t>
            </a:r>
            <a:endParaRPr b="1" sz="1800"/>
          </a:p>
          <a:p>
            <a:pPr indent="0" lvl="0" marL="0" rtl="0" algn="ctr">
              <a:spcBef>
                <a:spcPts val="0"/>
              </a:spcBef>
              <a:spcAft>
                <a:spcPts val="0"/>
              </a:spcAft>
              <a:buNone/>
            </a:pPr>
            <a:r>
              <a:rPr b="1" lang="en" sz="1800"/>
              <a:t>N</a:t>
            </a:r>
            <a:endParaRPr b="1" sz="1800"/>
          </a:p>
          <a:p>
            <a:pPr indent="0" lvl="0" marL="0" rtl="0" algn="ctr">
              <a:spcBef>
                <a:spcPts val="0"/>
              </a:spcBef>
              <a:spcAft>
                <a:spcPts val="0"/>
              </a:spcAft>
              <a:buNone/>
            </a:pPr>
            <a:r>
              <a:rPr b="1" lang="en" sz="1800"/>
              <a:t>P</a:t>
            </a:r>
            <a:endParaRPr b="1" sz="1800"/>
          </a:p>
          <a:p>
            <a:pPr indent="0" lvl="0" marL="0" rtl="0" algn="ctr">
              <a:spcBef>
                <a:spcPts val="0"/>
              </a:spcBef>
              <a:spcAft>
                <a:spcPts val="0"/>
              </a:spcAft>
              <a:buNone/>
            </a:pPr>
            <a:r>
              <a:rPr b="1" lang="en" sz="1800"/>
              <a:t>U</a:t>
            </a:r>
            <a:endParaRPr b="1" sz="1800"/>
          </a:p>
          <a:p>
            <a:pPr indent="0" lvl="0" marL="0" rtl="0" algn="ctr">
              <a:spcBef>
                <a:spcPts val="0"/>
              </a:spcBef>
              <a:spcAft>
                <a:spcPts val="0"/>
              </a:spcAft>
              <a:buNone/>
            </a:pPr>
            <a:r>
              <a:rPr b="1" lang="en" sz="1800"/>
              <a:t>B</a:t>
            </a:r>
            <a:endParaRPr b="1" sz="1800"/>
          </a:p>
          <a:p>
            <a:pPr indent="0" lvl="0" marL="0" rtl="0" algn="ctr">
              <a:spcBef>
                <a:spcPts val="0"/>
              </a:spcBef>
              <a:spcAft>
                <a:spcPts val="0"/>
              </a:spcAft>
              <a:buNone/>
            </a:pPr>
            <a:r>
              <a:rPr b="1" lang="en" sz="1800"/>
              <a:t>L</a:t>
            </a:r>
            <a:endParaRPr b="1" sz="1800"/>
          </a:p>
          <a:p>
            <a:pPr indent="0" lvl="0" marL="0" rtl="0" algn="ctr">
              <a:spcBef>
                <a:spcPts val="0"/>
              </a:spcBef>
              <a:spcAft>
                <a:spcPts val="0"/>
              </a:spcAft>
              <a:buNone/>
            </a:pPr>
            <a:r>
              <a:rPr b="1" lang="en" sz="1800"/>
              <a:t>I</a:t>
            </a:r>
            <a:endParaRPr b="1" sz="1800"/>
          </a:p>
          <a:p>
            <a:pPr indent="0" lvl="0" marL="0" rtl="0" algn="ctr">
              <a:spcBef>
                <a:spcPts val="0"/>
              </a:spcBef>
              <a:spcAft>
                <a:spcPts val="0"/>
              </a:spcAft>
              <a:buNone/>
            </a:pPr>
            <a:r>
              <a:rPr b="1" lang="en" sz="1800"/>
              <a:t>S</a:t>
            </a:r>
            <a:endParaRPr b="1" sz="1800"/>
          </a:p>
          <a:p>
            <a:pPr indent="0" lvl="0" marL="0" rtl="0" algn="ctr">
              <a:spcBef>
                <a:spcPts val="0"/>
              </a:spcBef>
              <a:spcAft>
                <a:spcPts val="0"/>
              </a:spcAft>
              <a:buNone/>
            </a:pPr>
            <a:r>
              <a:rPr b="1" lang="en" sz="1800"/>
              <a:t>H</a:t>
            </a:r>
            <a:endParaRPr b="1" sz="1800"/>
          </a:p>
          <a:p>
            <a:pPr indent="0" lvl="0" marL="0" rtl="0" algn="ctr">
              <a:spcBef>
                <a:spcPts val="0"/>
              </a:spcBef>
              <a:spcAft>
                <a:spcPts val="0"/>
              </a:spcAft>
              <a:buNone/>
            </a:pPr>
            <a:r>
              <a:rPr b="1" lang="en" sz="1800"/>
              <a:t>E</a:t>
            </a:r>
            <a:endParaRPr b="1" sz="1800"/>
          </a:p>
          <a:p>
            <a:pPr indent="0" lvl="0" marL="0" rtl="0" algn="ctr">
              <a:spcBef>
                <a:spcPts val="0"/>
              </a:spcBef>
              <a:spcAft>
                <a:spcPts val="0"/>
              </a:spcAft>
              <a:buNone/>
            </a:pPr>
            <a:r>
              <a:rPr b="1" lang="en" sz="1800"/>
              <a:t>D</a:t>
            </a:r>
            <a:endParaRPr b="1" sz="1800"/>
          </a:p>
        </p:txBody>
      </p:sp>
      <p:sp>
        <p:nvSpPr>
          <p:cNvPr id="326" name="Google Shape;326;p42"/>
          <p:cNvSpPr txBox="1"/>
          <p:nvPr/>
        </p:nvSpPr>
        <p:spPr>
          <a:xfrm>
            <a:off x="180750" y="-1164700"/>
            <a:ext cx="1470300" cy="21363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Funding Transaction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27" name="Google Shape;327;p42"/>
          <p:cNvSpPr txBox="1"/>
          <p:nvPr/>
        </p:nvSpPr>
        <p:spPr>
          <a:xfrm>
            <a:off x="180750" y="1373075"/>
            <a:ext cx="2674200" cy="21363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Funding Transaction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28" name="Google Shape;328;p42"/>
          <p:cNvSpPr txBox="1"/>
          <p:nvPr/>
        </p:nvSpPr>
        <p:spPr>
          <a:xfrm>
            <a:off x="293100" y="1811275"/>
            <a:ext cx="2478600" cy="492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Input (100 mBTC)</a:t>
            </a:r>
            <a:endParaRPr/>
          </a:p>
        </p:txBody>
      </p:sp>
      <p:sp>
        <p:nvSpPr>
          <p:cNvPr id="329" name="Google Shape;329;p42"/>
          <p:cNvSpPr txBox="1"/>
          <p:nvPr/>
        </p:nvSpPr>
        <p:spPr>
          <a:xfrm>
            <a:off x="293100" y="2577175"/>
            <a:ext cx="1761000" cy="7788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0</a:t>
            </a:r>
            <a:endParaRPr/>
          </a:p>
          <a:p>
            <a:pPr indent="0" lvl="0" marL="0" rtl="0" algn="l">
              <a:spcBef>
                <a:spcPts val="0"/>
              </a:spcBef>
              <a:spcAft>
                <a:spcPts val="0"/>
              </a:spcAft>
              <a:buNone/>
            </a:pPr>
            <a:r>
              <a:rPr lang="en"/>
              <a:t>(100 mBTC)</a:t>
            </a:r>
            <a:endParaRPr/>
          </a:p>
          <a:p>
            <a:pPr indent="0" lvl="0" marL="0" rtl="0" algn="l">
              <a:spcBef>
                <a:spcPts val="0"/>
              </a:spcBef>
              <a:spcAft>
                <a:spcPts val="0"/>
              </a:spcAft>
              <a:buNone/>
            </a:pPr>
            <a:r>
              <a:rPr lang="en"/>
              <a:t>Alice's &amp; Bob's Key</a:t>
            </a:r>
            <a:endParaRPr/>
          </a:p>
        </p:txBody>
      </p:sp>
      <p:sp>
        <p:nvSpPr>
          <p:cNvPr id="330" name="Google Shape;330;p42"/>
          <p:cNvSpPr txBox="1"/>
          <p:nvPr/>
        </p:nvSpPr>
        <p:spPr>
          <a:xfrm>
            <a:off x="3883650" y="1373075"/>
            <a:ext cx="2674200" cy="21363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Commitment Transaction 1</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31" name="Google Shape;331;p42"/>
          <p:cNvSpPr/>
          <p:nvPr/>
        </p:nvSpPr>
        <p:spPr>
          <a:xfrm>
            <a:off x="405825" y="933200"/>
            <a:ext cx="503950" cy="867130"/>
          </a:xfrm>
          <a:custGeom>
            <a:rect b="b" l="l" r="r" t="t"/>
            <a:pathLst>
              <a:path extrusionOk="0" h="24102" w="20158">
                <a:moveTo>
                  <a:pt x="20158" y="24102"/>
                </a:moveTo>
                <a:cubicBezTo>
                  <a:pt x="13977" y="20625"/>
                  <a:pt x="7208" y="17720"/>
                  <a:pt x="2191" y="12708"/>
                </a:cubicBezTo>
                <a:cubicBezTo>
                  <a:pt x="-850" y="9670"/>
                  <a:pt x="1043" y="4170"/>
                  <a:pt x="0" y="0"/>
                </a:cubicBezTo>
              </a:path>
            </a:pathLst>
          </a:custGeom>
          <a:noFill/>
          <a:ln cap="flat" cmpd="sng" w="9525">
            <a:solidFill>
              <a:schemeClr val="dk2"/>
            </a:solidFill>
            <a:prstDash val="dot"/>
            <a:round/>
            <a:headEnd len="med" w="med" type="none"/>
            <a:tailEnd len="med" w="med" type="none"/>
          </a:ln>
        </p:spPr>
      </p:sp>
      <p:sp>
        <p:nvSpPr>
          <p:cNvPr id="332" name="Google Shape;332;p42"/>
          <p:cNvSpPr/>
          <p:nvPr/>
        </p:nvSpPr>
        <p:spPr>
          <a:xfrm>
            <a:off x="734000" y="2304250"/>
            <a:ext cx="514900" cy="268425"/>
          </a:xfrm>
          <a:custGeom>
            <a:rect b="b" l="l" r="r" t="t"/>
            <a:pathLst>
              <a:path extrusionOk="0" h="10737" w="20596">
                <a:moveTo>
                  <a:pt x="20596" y="0"/>
                </a:moveTo>
                <a:cubicBezTo>
                  <a:pt x="17135" y="6925"/>
                  <a:pt x="7510" y="8853"/>
                  <a:pt x="0" y="10737"/>
                </a:cubicBezTo>
              </a:path>
            </a:pathLst>
          </a:custGeom>
          <a:noFill/>
          <a:ln cap="flat" cmpd="sng" w="9525">
            <a:solidFill>
              <a:schemeClr val="dk2"/>
            </a:solidFill>
            <a:prstDash val="solid"/>
            <a:round/>
            <a:headEnd len="med" w="med" type="none"/>
            <a:tailEnd len="med" w="med" type="none"/>
          </a:ln>
        </p:spPr>
      </p:sp>
      <p:sp>
        <p:nvSpPr>
          <p:cNvPr id="333" name="Google Shape;333;p42"/>
          <p:cNvSpPr txBox="1"/>
          <p:nvPr/>
        </p:nvSpPr>
        <p:spPr>
          <a:xfrm>
            <a:off x="3981450" y="1811275"/>
            <a:ext cx="2478600" cy="492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Input (100 mBTC)</a:t>
            </a:r>
            <a:endParaRPr/>
          </a:p>
        </p:txBody>
      </p:sp>
      <p:sp>
        <p:nvSpPr>
          <p:cNvPr id="334" name="Google Shape;334;p42"/>
          <p:cNvSpPr/>
          <p:nvPr/>
        </p:nvSpPr>
        <p:spPr>
          <a:xfrm>
            <a:off x="2054102" y="2112550"/>
            <a:ext cx="1927338" cy="805575"/>
          </a:xfrm>
          <a:custGeom>
            <a:rect b="b" l="l" r="r" t="t"/>
            <a:pathLst>
              <a:path extrusionOk="0" h="32223" w="100789">
                <a:moveTo>
                  <a:pt x="0" y="28264"/>
                </a:moveTo>
                <a:cubicBezTo>
                  <a:pt x="13388" y="31918"/>
                  <a:pt x="29110" y="34689"/>
                  <a:pt x="41630" y="28702"/>
                </a:cubicBezTo>
                <a:cubicBezTo>
                  <a:pt x="48943" y="25205"/>
                  <a:pt x="56228" y="21228"/>
                  <a:pt x="62226" y="15775"/>
                </a:cubicBezTo>
                <a:cubicBezTo>
                  <a:pt x="66011" y="12334"/>
                  <a:pt x="67994" y="6500"/>
                  <a:pt x="72743" y="4601"/>
                </a:cubicBezTo>
                <a:cubicBezTo>
                  <a:pt x="81540" y="1084"/>
                  <a:pt x="91598" y="2295"/>
                  <a:pt x="100789" y="0"/>
                </a:cubicBezTo>
              </a:path>
            </a:pathLst>
          </a:custGeom>
          <a:noFill/>
          <a:ln cap="flat" cmpd="sng" w="9525">
            <a:solidFill>
              <a:schemeClr val="dk2"/>
            </a:solidFill>
            <a:prstDash val="solid"/>
            <a:round/>
            <a:headEnd len="med" w="med" type="none"/>
            <a:tailEnd len="med" w="med" type="none"/>
          </a:ln>
        </p:spPr>
      </p:sp>
      <p:sp>
        <p:nvSpPr>
          <p:cNvPr id="335" name="Google Shape;335;p42"/>
          <p:cNvSpPr txBox="1"/>
          <p:nvPr/>
        </p:nvSpPr>
        <p:spPr>
          <a:xfrm>
            <a:off x="3986925" y="2577175"/>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0</a:t>
            </a:r>
            <a:endParaRPr/>
          </a:p>
          <a:p>
            <a:pPr indent="0" lvl="0" marL="0" rtl="0" algn="l">
              <a:spcBef>
                <a:spcPts val="0"/>
              </a:spcBef>
              <a:spcAft>
                <a:spcPts val="0"/>
              </a:spcAft>
              <a:buNone/>
            </a:pPr>
            <a:r>
              <a:rPr lang="en"/>
              <a:t>(70 mBTC)</a:t>
            </a:r>
            <a:endParaRPr/>
          </a:p>
          <a:p>
            <a:pPr indent="0" lvl="0" marL="0" rtl="0" algn="l">
              <a:spcBef>
                <a:spcPts val="0"/>
              </a:spcBef>
              <a:spcAft>
                <a:spcPts val="0"/>
              </a:spcAft>
              <a:buNone/>
            </a:pPr>
            <a:r>
              <a:rPr lang="en"/>
              <a:t>Alice's Key</a:t>
            </a:r>
            <a:endParaRPr/>
          </a:p>
        </p:txBody>
      </p:sp>
      <p:sp>
        <p:nvSpPr>
          <p:cNvPr id="336" name="Google Shape;336;p42"/>
          <p:cNvSpPr txBox="1"/>
          <p:nvPr/>
        </p:nvSpPr>
        <p:spPr>
          <a:xfrm>
            <a:off x="5285250" y="2577175"/>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1</a:t>
            </a:r>
            <a:endParaRPr/>
          </a:p>
          <a:p>
            <a:pPr indent="0" lvl="0" marL="0" rtl="0" algn="l">
              <a:spcBef>
                <a:spcPts val="0"/>
              </a:spcBef>
              <a:spcAft>
                <a:spcPts val="0"/>
              </a:spcAft>
              <a:buNone/>
            </a:pPr>
            <a:r>
              <a:rPr lang="en"/>
              <a:t>(30 mBTC)</a:t>
            </a:r>
            <a:endParaRPr/>
          </a:p>
          <a:p>
            <a:pPr indent="0" lvl="0" marL="0" rtl="0" algn="l">
              <a:spcBef>
                <a:spcPts val="0"/>
              </a:spcBef>
              <a:spcAft>
                <a:spcPts val="0"/>
              </a:spcAft>
              <a:buNone/>
            </a:pPr>
            <a:r>
              <a:rPr lang="en"/>
              <a:t>Bob's Key</a:t>
            </a:r>
            <a:endParaRPr/>
          </a:p>
        </p:txBody>
      </p:sp>
      <p:sp>
        <p:nvSpPr>
          <p:cNvPr id="337" name="Google Shape;337;p42"/>
          <p:cNvSpPr/>
          <p:nvPr/>
        </p:nvSpPr>
        <p:spPr>
          <a:xfrm>
            <a:off x="4441375" y="2304250"/>
            <a:ext cx="514900" cy="268425"/>
          </a:xfrm>
          <a:custGeom>
            <a:rect b="b" l="l" r="r" t="t"/>
            <a:pathLst>
              <a:path extrusionOk="0" h="10737" w="20596">
                <a:moveTo>
                  <a:pt x="20596" y="0"/>
                </a:moveTo>
                <a:cubicBezTo>
                  <a:pt x="17135" y="6925"/>
                  <a:pt x="7510" y="8853"/>
                  <a:pt x="0" y="10737"/>
                </a:cubicBezTo>
              </a:path>
            </a:pathLst>
          </a:custGeom>
          <a:noFill/>
          <a:ln cap="flat" cmpd="sng" w="9525">
            <a:solidFill>
              <a:schemeClr val="dk2"/>
            </a:solidFill>
            <a:prstDash val="solid"/>
            <a:round/>
            <a:headEnd len="med" w="med" type="none"/>
            <a:tailEnd len="med" w="med" type="none"/>
          </a:ln>
        </p:spPr>
      </p:sp>
      <p:sp>
        <p:nvSpPr>
          <p:cNvPr id="338" name="Google Shape;338;p42"/>
          <p:cNvSpPr/>
          <p:nvPr/>
        </p:nvSpPr>
        <p:spPr>
          <a:xfrm>
            <a:off x="4875100" y="2397375"/>
            <a:ext cx="936675" cy="175300"/>
          </a:xfrm>
          <a:custGeom>
            <a:rect b="b" l="l" r="r" t="t"/>
            <a:pathLst>
              <a:path extrusionOk="0" h="7012" w="37467">
                <a:moveTo>
                  <a:pt x="0" y="0"/>
                </a:moveTo>
                <a:cubicBezTo>
                  <a:pt x="9553" y="3586"/>
                  <a:pt x="20776" y="-157"/>
                  <a:pt x="30456" y="3068"/>
                </a:cubicBezTo>
                <a:cubicBezTo>
                  <a:pt x="33000" y="3916"/>
                  <a:pt x="36817" y="4410"/>
                  <a:pt x="37467" y="7012"/>
                </a:cubicBezTo>
              </a:path>
            </a:pathLst>
          </a:custGeom>
          <a:noFill/>
          <a:ln cap="flat" cmpd="sng" w="9525">
            <a:solidFill>
              <a:schemeClr val="dk2"/>
            </a:solidFill>
            <a:prstDash val="solid"/>
            <a:round/>
            <a:headEnd len="med" w="med" type="none"/>
            <a:tailEnd len="med" w="med" type="none"/>
          </a:ln>
        </p:spPr>
      </p:sp>
      <p:sp>
        <p:nvSpPr>
          <p:cNvPr id="339" name="Google Shape;339;p42"/>
          <p:cNvSpPr txBox="1"/>
          <p:nvPr/>
        </p:nvSpPr>
        <p:spPr>
          <a:xfrm>
            <a:off x="293100" y="127700"/>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x</a:t>
            </a:r>
            <a:endParaRPr/>
          </a:p>
          <a:p>
            <a:pPr indent="0" lvl="0" marL="0" rtl="0" algn="l">
              <a:spcBef>
                <a:spcPts val="0"/>
              </a:spcBef>
              <a:spcAft>
                <a:spcPts val="0"/>
              </a:spcAft>
              <a:buNone/>
            </a:pPr>
            <a:r>
              <a:rPr lang="en"/>
              <a:t>(100 mBTC)</a:t>
            </a:r>
            <a:endParaRPr/>
          </a:p>
          <a:p>
            <a:pPr indent="0" lvl="0" marL="0" rtl="0" algn="l">
              <a:spcBef>
                <a:spcPts val="0"/>
              </a:spcBef>
              <a:spcAft>
                <a:spcPts val="0"/>
              </a:spcAft>
              <a:buNone/>
            </a:pPr>
            <a:r>
              <a:rPr lang="en"/>
              <a:t>Alice's Key</a:t>
            </a:r>
            <a:endParaRPr/>
          </a:p>
        </p:txBody>
      </p:sp>
      <p:sp>
        <p:nvSpPr>
          <p:cNvPr id="340" name="Google Shape;340;p42"/>
          <p:cNvSpPr txBox="1"/>
          <p:nvPr/>
        </p:nvSpPr>
        <p:spPr>
          <a:xfrm>
            <a:off x="352361" y="1025070"/>
            <a:ext cx="6876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Reference</a:t>
            </a:r>
            <a:endParaRPr sz="800"/>
          </a:p>
        </p:txBody>
      </p:sp>
      <p:sp>
        <p:nvSpPr>
          <p:cNvPr id="341" name="Google Shape;341;p42"/>
          <p:cNvSpPr/>
          <p:nvPr/>
        </p:nvSpPr>
        <p:spPr>
          <a:xfrm>
            <a:off x="239700" y="4059075"/>
            <a:ext cx="2585400" cy="465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2"/>
          <p:cNvSpPr txBox="1"/>
          <p:nvPr/>
        </p:nvSpPr>
        <p:spPr>
          <a:xfrm>
            <a:off x="239700" y="4130150"/>
            <a:ext cx="25854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2"/>
                </a:solidFill>
              </a:rPr>
              <a:t>ScriptPubKey: </a:t>
            </a:r>
            <a:endParaRPr sz="1000">
              <a:solidFill>
                <a:schemeClr val="dk2"/>
              </a:solidFill>
            </a:endParaRPr>
          </a:p>
          <a:p>
            <a:pPr indent="0" lvl="0" marL="0" rtl="0" algn="l">
              <a:spcBef>
                <a:spcPts val="0"/>
              </a:spcBef>
              <a:spcAft>
                <a:spcPts val="0"/>
              </a:spcAft>
              <a:buNone/>
            </a:pPr>
            <a:r>
              <a:rPr lang="en" sz="800">
                <a:solidFill>
                  <a:schemeClr val="dk2"/>
                </a:solidFill>
              </a:rPr>
              <a:t>OP_HASH160 &lt;scriptHash&gt; OP_EQUALVERIVY</a:t>
            </a:r>
            <a:endParaRPr sz="800"/>
          </a:p>
        </p:txBody>
      </p:sp>
      <p:sp>
        <p:nvSpPr>
          <p:cNvPr id="343" name="Google Shape;343;p42"/>
          <p:cNvSpPr/>
          <p:nvPr/>
        </p:nvSpPr>
        <p:spPr>
          <a:xfrm>
            <a:off x="3883638" y="249150"/>
            <a:ext cx="2585400" cy="9126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2"/>
          <p:cNvSpPr txBox="1"/>
          <p:nvPr/>
        </p:nvSpPr>
        <p:spPr>
          <a:xfrm>
            <a:off x="3883650" y="276025"/>
            <a:ext cx="2585400" cy="72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2"/>
                </a:solidFill>
              </a:rPr>
              <a:t>sigScript:</a:t>
            </a:r>
            <a:endParaRPr sz="800">
              <a:solidFill>
                <a:schemeClr val="dk2"/>
              </a:solidFill>
            </a:endParaRPr>
          </a:p>
          <a:p>
            <a:pPr indent="0" lvl="0" marL="0" rtl="0" algn="l">
              <a:spcBef>
                <a:spcPts val="0"/>
              </a:spcBef>
              <a:spcAft>
                <a:spcPts val="0"/>
              </a:spcAft>
              <a:buNone/>
            </a:pPr>
            <a:r>
              <a:rPr lang="en" sz="800">
                <a:solidFill>
                  <a:schemeClr val="dk2"/>
                </a:solidFill>
              </a:rPr>
              <a:t>&lt;sig1&gt;... &lt;serializedScript&gt;</a:t>
            </a:r>
            <a:endParaRPr sz="800">
              <a:solidFill>
                <a:schemeClr val="dk2"/>
              </a:solidFill>
            </a:endParaRPr>
          </a:p>
          <a:p>
            <a:pPr indent="0" lvl="0" marL="0" rtl="0" algn="l">
              <a:spcBef>
                <a:spcPts val="0"/>
              </a:spcBef>
              <a:spcAft>
                <a:spcPts val="0"/>
              </a:spcAft>
              <a:buNone/>
            </a:pPr>
            <a:r>
              <a:rPr lang="en" sz="800">
                <a:solidFill>
                  <a:schemeClr val="dk2"/>
                </a:solidFill>
              </a:rPr>
              <a:t>Script:</a:t>
            </a:r>
            <a:endParaRPr sz="800">
              <a:solidFill>
                <a:schemeClr val="dk2"/>
              </a:solidFill>
            </a:endParaRPr>
          </a:p>
          <a:p>
            <a:pPr indent="0" lvl="0" marL="0" rtl="0" algn="l">
              <a:spcBef>
                <a:spcPts val="0"/>
              </a:spcBef>
              <a:spcAft>
                <a:spcPts val="0"/>
              </a:spcAft>
              <a:buNone/>
            </a:pPr>
            <a:r>
              <a:rPr lang="en" sz="800">
                <a:solidFill>
                  <a:schemeClr val="dk2"/>
                </a:solidFill>
              </a:rPr>
              <a:t>OP_2 &lt;Alice&gt;&lt;Bob&gt; OP_2 OP_CHECKMULTISIG</a:t>
            </a:r>
            <a:r>
              <a:rPr lang="en" sz="1000">
                <a:solidFill>
                  <a:schemeClr val="dk2"/>
                </a:solidFill>
              </a:rPr>
              <a:t> </a:t>
            </a:r>
            <a:endParaRPr sz="800"/>
          </a:p>
        </p:txBody>
      </p:sp>
      <p:sp>
        <p:nvSpPr>
          <p:cNvPr id="345" name="Google Shape;345;p42"/>
          <p:cNvSpPr/>
          <p:nvPr/>
        </p:nvSpPr>
        <p:spPr>
          <a:xfrm>
            <a:off x="3775613" y="827125"/>
            <a:ext cx="491450" cy="980500"/>
          </a:xfrm>
          <a:custGeom>
            <a:rect b="b" l="l" r="r" t="t"/>
            <a:pathLst>
              <a:path extrusionOk="0" h="39220" w="19658">
                <a:moveTo>
                  <a:pt x="19658" y="39220"/>
                </a:moveTo>
                <a:cubicBezTo>
                  <a:pt x="7104" y="32940"/>
                  <a:pt x="-7364" y="7778"/>
                  <a:pt x="4321" y="0"/>
                </a:cubicBezTo>
              </a:path>
            </a:pathLst>
          </a:custGeom>
          <a:noFill/>
          <a:ln cap="flat" cmpd="sng" w="9525">
            <a:solidFill>
              <a:schemeClr val="dk2"/>
            </a:solidFill>
            <a:prstDash val="solid"/>
            <a:round/>
            <a:headEnd len="med" w="med" type="none"/>
            <a:tailEnd len="med" w="med" type="none"/>
          </a:ln>
        </p:spPr>
      </p:sp>
      <p:sp>
        <p:nvSpPr>
          <p:cNvPr id="346" name="Google Shape;346;p42"/>
          <p:cNvSpPr txBox="1"/>
          <p:nvPr/>
        </p:nvSpPr>
        <p:spPr>
          <a:xfrm rot="-6017760">
            <a:off x="3355890" y="922679"/>
            <a:ext cx="694889" cy="31311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Inside</a:t>
            </a:r>
            <a:endParaRPr sz="800"/>
          </a:p>
        </p:txBody>
      </p:sp>
      <p:sp>
        <p:nvSpPr>
          <p:cNvPr id="347" name="Google Shape;347;p42"/>
          <p:cNvSpPr/>
          <p:nvPr/>
        </p:nvSpPr>
        <p:spPr>
          <a:xfrm>
            <a:off x="1517300" y="3116775"/>
            <a:ext cx="711925" cy="942150"/>
          </a:xfrm>
          <a:custGeom>
            <a:rect b="b" l="l" r="r" t="t"/>
            <a:pathLst>
              <a:path extrusionOk="0" h="37686" w="28477">
                <a:moveTo>
                  <a:pt x="0" y="37686"/>
                </a:moveTo>
                <a:cubicBezTo>
                  <a:pt x="12016" y="33683"/>
                  <a:pt x="23595" y="23909"/>
                  <a:pt x="28046" y="12051"/>
                </a:cubicBezTo>
                <a:cubicBezTo>
                  <a:pt x="29619" y="7861"/>
                  <a:pt x="26471" y="1085"/>
                  <a:pt x="22130" y="0"/>
                </a:cubicBezTo>
              </a:path>
            </a:pathLst>
          </a:custGeom>
          <a:noFill/>
          <a:ln cap="flat" cmpd="sng" w="9525">
            <a:solidFill>
              <a:schemeClr val="dk2"/>
            </a:solidFill>
            <a:prstDash val="solid"/>
            <a:round/>
            <a:headEnd len="med" w="med" type="none"/>
            <a:tailEnd len="med" w="med" type="none"/>
          </a:ln>
        </p:spPr>
      </p:sp>
      <p:sp>
        <p:nvSpPr>
          <p:cNvPr id="348" name="Google Shape;348;p42"/>
          <p:cNvSpPr txBox="1"/>
          <p:nvPr/>
        </p:nvSpPr>
        <p:spPr>
          <a:xfrm rot="-2544512">
            <a:off x="1691514" y="3551018"/>
            <a:ext cx="497322" cy="31301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Inside</a:t>
            </a:r>
            <a:endParaRPr sz="800"/>
          </a:p>
        </p:txBody>
      </p:sp>
      <p:sp>
        <p:nvSpPr>
          <p:cNvPr id="349" name="Google Shape;349;p42"/>
          <p:cNvSpPr/>
          <p:nvPr/>
        </p:nvSpPr>
        <p:spPr>
          <a:xfrm>
            <a:off x="969550" y="4276850"/>
            <a:ext cx="640800" cy="220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2"/>
          <p:cNvSpPr/>
          <p:nvPr/>
        </p:nvSpPr>
        <p:spPr>
          <a:xfrm>
            <a:off x="293100" y="3071525"/>
            <a:ext cx="1717200" cy="268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2"/>
          <p:cNvSpPr/>
          <p:nvPr/>
        </p:nvSpPr>
        <p:spPr>
          <a:xfrm>
            <a:off x="4253925" y="709475"/>
            <a:ext cx="640800" cy="220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2"/>
          <p:cNvSpPr txBox="1"/>
          <p:nvPr/>
        </p:nvSpPr>
        <p:spPr>
          <a:xfrm>
            <a:off x="3841400" y="3486575"/>
            <a:ext cx="5032500" cy="12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This Commitment Transaction (CTX1) encodes the balance sheet of the channel.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can be broadcasted to the blockchain at any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Funding Tx must use segWit outputs to prevent malleability</a:t>
            </a:r>
            <a:endParaRPr/>
          </a:p>
          <a:p>
            <a:pPr indent="0" lvl="0" marL="0" rtl="0" algn="l">
              <a:spcBef>
                <a:spcPts val="0"/>
              </a:spcBef>
              <a:spcAft>
                <a:spcPts val="0"/>
              </a:spcAft>
              <a:buNone/>
            </a:pPr>
            <a:r>
              <a:t/>
            </a:r>
            <a:endParaRPr/>
          </a:p>
        </p:txBody>
      </p:sp>
      <p:sp>
        <p:nvSpPr>
          <p:cNvPr id="353" name="Google Shape;353;p42"/>
          <p:cNvSpPr txBox="1"/>
          <p:nvPr/>
        </p:nvSpPr>
        <p:spPr>
          <a:xfrm rot="-786957">
            <a:off x="3266861" y="1942438"/>
            <a:ext cx="679527" cy="31291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Reference</a:t>
            </a:r>
            <a:endParaRPr sz="800"/>
          </a:p>
        </p:txBody>
      </p:sp>
      <p:sp>
        <p:nvSpPr>
          <p:cNvPr id="354" name="Google Shape;354;p42"/>
          <p:cNvSpPr txBox="1"/>
          <p:nvPr/>
        </p:nvSpPr>
        <p:spPr>
          <a:xfrm>
            <a:off x="2924238" y="1309874"/>
            <a:ext cx="410400" cy="263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P</a:t>
            </a:r>
            <a:endParaRPr b="1" sz="1800"/>
          </a:p>
          <a:p>
            <a:pPr indent="0" lvl="0" marL="0" rtl="0" algn="ctr">
              <a:spcBef>
                <a:spcPts val="0"/>
              </a:spcBef>
              <a:spcAft>
                <a:spcPts val="0"/>
              </a:spcAft>
              <a:buNone/>
            </a:pPr>
            <a:r>
              <a:rPr b="1" lang="en" sz="1800"/>
              <a:t>U</a:t>
            </a:r>
            <a:endParaRPr b="1" sz="1800"/>
          </a:p>
          <a:p>
            <a:pPr indent="0" lvl="0" marL="0" rtl="0" algn="ctr">
              <a:spcBef>
                <a:spcPts val="0"/>
              </a:spcBef>
              <a:spcAft>
                <a:spcPts val="0"/>
              </a:spcAft>
              <a:buNone/>
            </a:pPr>
            <a:r>
              <a:rPr b="1" lang="en" sz="1800"/>
              <a:t>B</a:t>
            </a:r>
            <a:endParaRPr b="1" sz="1800"/>
          </a:p>
          <a:p>
            <a:pPr indent="0" lvl="0" marL="0" rtl="0" algn="ctr">
              <a:spcBef>
                <a:spcPts val="0"/>
              </a:spcBef>
              <a:spcAft>
                <a:spcPts val="0"/>
              </a:spcAft>
              <a:buNone/>
            </a:pPr>
            <a:r>
              <a:rPr b="1" lang="en" sz="1800"/>
              <a:t>L</a:t>
            </a:r>
            <a:endParaRPr b="1" sz="1800"/>
          </a:p>
          <a:p>
            <a:pPr indent="0" lvl="0" marL="0" rtl="0" algn="ctr">
              <a:spcBef>
                <a:spcPts val="0"/>
              </a:spcBef>
              <a:spcAft>
                <a:spcPts val="0"/>
              </a:spcAft>
              <a:buNone/>
            </a:pPr>
            <a:r>
              <a:rPr b="1" lang="en" sz="1800"/>
              <a:t>I</a:t>
            </a:r>
            <a:endParaRPr b="1" sz="1800"/>
          </a:p>
          <a:p>
            <a:pPr indent="0" lvl="0" marL="0" rtl="0" algn="ctr">
              <a:spcBef>
                <a:spcPts val="0"/>
              </a:spcBef>
              <a:spcAft>
                <a:spcPts val="0"/>
              </a:spcAft>
              <a:buNone/>
            </a:pPr>
            <a:r>
              <a:rPr b="1" lang="en" sz="1800"/>
              <a:t>S</a:t>
            </a:r>
            <a:endParaRPr b="1" sz="1800"/>
          </a:p>
          <a:p>
            <a:pPr indent="0" lvl="0" marL="0" rtl="0" algn="ctr">
              <a:spcBef>
                <a:spcPts val="0"/>
              </a:spcBef>
              <a:spcAft>
                <a:spcPts val="0"/>
              </a:spcAft>
              <a:buNone/>
            </a:pPr>
            <a:r>
              <a:rPr b="1" lang="en" sz="1800"/>
              <a:t>H</a:t>
            </a:r>
            <a:endParaRPr b="1" sz="1800"/>
          </a:p>
          <a:p>
            <a:pPr indent="0" lvl="0" marL="0" rtl="0" algn="ctr">
              <a:spcBef>
                <a:spcPts val="0"/>
              </a:spcBef>
              <a:spcAft>
                <a:spcPts val="0"/>
              </a:spcAft>
              <a:buNone/>
            </a:pPr>
            <a:r>
              <a:rPr b="1" lang="en" sz="1800"/>
              <a:t>E</a:t>
            </a:r>
            <a:endParaRPr b="1" sz="1800"/>
          </a:p>
          <a:p>
            <a:pPr indent="0" lvl="0" marL="0" rtl="0" algn="ctr">
              <a:spcBef>
                <a:spcPts val="0"/>
              </a:spcBef>
              <a:spcAft>
                <a:spcPts val="0"/>
              </a:spcAft>
              <a:buNone/>
            </a:pPr>
            <a:r>
              <a:rPr b="1" lang="en" sz="1800"/>
              <a:t>D</a:t>
            </a:r>
            <a:endParaRPr b="1"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xEl>
                                              <p:pRg end="0" st="0"/>
                                            </p:txEl>
                                          </p:spTgt>
                                        </p:tgtEl>
                                        <p:attrNameLst>
                                          <p:attrName>style.visibility</p:attrName>
                                        </p:attrNameLst>
                                      </p:cBhvr>
                                      <p:to>
                                        <p:strVal val="visible"/>
                                      </p:to>
                                    </p:set>
                                    <p:animEffect filter="fade" transition="in">
                                      <p:cBhvr>
                                        <p:cTn dur="1000"/>
                                        <p:tgtEl>
                                          <p:spTgt spid="3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xEl>
                                              <p:pRg end="1" st="1"/>
                                            </p:txEl>
                                          </p:spTgt>
                                        </p:tgtEl>
                                        <p:attrNameLst>
                                          <p:attrName>style.visibility</p:attrName>
                                        </p:attrNameLst>
                                      </p:cBhvr>
                                      <p:to>
                                        <p:strVal val="visible"/>
                                      </p:to>
                                    </p:set>
                                    <p:animEffect filter="fade" transition="in">
                                      <p:cBhvr>
                                        <p:cTn dur="1000"/>
                                        <p:tgtEl>
                                          <p:spTgt spid="35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xEl>
                                              <p:pRg end="2" st="2"/>
                                            </p:txEl>
                                          </p:spTgt>
                                        </p:tgtEl>
                                        <p:attrNameLst>
                                          <p:attrName>style.visibility</p:attrName>
                                        </p:attrNameLst>
                                      </p:cBhvr>
                                      <p:to>
                                        <p:strVal val="visible"/>
                                      </p:to>
                                    </p:set>
                                    <p:animEffect filter="fade" transition="in">
                                      <p:cBhvr>
                                        <p:cTn dur="1000"/>
                                        <p:tgtEl>
                                          <p:spTgt spid="35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xEl>
                                              <p:pRg end="3" st="3"/>
                                            </p:txEl>
                                          </p:spTgt>
                                        </p:tgtEl>
                                        <p:attrNameLst>
                                          <p:attrName>style.visibility</p:attrName>
                                        </p:attrNameLst>
                                      </p:cBhvr>
                                      <p:to>
                                        <p:strVal val="visible"/>
                                      </p:to>
                                    </p:set>
                                    <p:animEffect filter="fade" transition="in">
                                      <p:cBhvr>
                                        <p:cTn dur="1000"/>
                                        <p:tgtEl>
                                          <p:spTgt spid="35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xEl>
                                              <p:pRg end="4" st="4"/>
                                            </p:txEl>
                                          </p:spTgt>
                                        </p:tgtEl>
                                        <p:attrNameLst>
                                          <p:attrName>style.visibility</p:attrName>
                                        </p:attrNameLst>
                                      </p:cBhvr>
                                      <p:to>
                                        <p:strVal val="visible"/>
                                      </p:to>
                                    </p:set>
                                    <p:animEffect filter="fade" transition="in">
                                      <p:cBhvr>
                                        <p:cTn dur="1000"/>
                                        <p:tgtEl>
                                          <p:spTgt spid="35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xEl>
                                              <p:pRg end="5" st="5"/>
                                            </p:txEl>
                                          </p:spTgt>
                                        </p:tgtEl>
                                        <p:attrNameLst>
                                          <p:attrName>style.visibility</p:attrName>
                                        </p:attrNameLst>
                                      </p:cBhvr>
                                      <p:to>
                                        <p:strVal val="visible"/>
                                      </p:to>
                                    </p:set>
                                    <p:animEffect filter="fade" transition="in">
                                      <p:cBhvr>
                                        <p:cTn dur="1000"/>
                                        <p:tgtEl>
                                          <p:spTgt spid="35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3" name="Shape 2743"/>
        <p:cNvGrpSpPr/>
        <p:nvPr/>
      </p:nvGrpSpPr>
      <p:grpSpPr>
        <a:xfrm>
          <a:off x="0" y="0"/>
          <a:ext cx="0" cy="0"/>
          <a:chOff x="0" y="0"/>
          <a:chExt cx="0" cy="0"/>
        </a:xfrm>
      </p:grpSpPr>
      <p:sp>
        <p:nvSpPr>
          <p:cNvPr id="2744" name="Google Shape;2744;p2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Splicing in &amp; Splicing out funds</a:t>
            </a:r>
            <a:endParaRPr/>
          </a:p>
        </p:txBody>
      </p:sp>
      <p:sp>
        <p:nvSpPr>
          <p:cNvPr id="2745" name="Google Shape;2745;p20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Similar to dual funded channels</a:t>
            </a:r>
            <a:endParaRPr/>
          </a:p>
          <a:p>
            <a:pPr indent="-342900" lvl="0" marL="457200" rtl="0" algn="l">
              <a:spcBef>
                <a:spcPts val="0"/>
              </a:spcBef>
              <a:spcAft>
                <a:spcPts val="0"/>
              </a:spcAft>
              <a:buSzPts val="1800"/>
              <a:buChar char="●"/>
            </a:pPr>
            <a:r>
              <a:rPr lang="en"/>
              <a:t>Change channel capacity while maintaining the channel operational</a:t>
            </a:r>
            <a:endParaRPr/>
          </a:p>
          <a:p>
            <a:pPr indent="-342900" lvl="0" marL="457200" rtl="0" algn="l">
              <a:spcBef>
                <a:spcPts val="0"/>
              </a:spcBef>
              <a:spcAft>
                <a:spcPts val="0"/>
              </a:spcAft>
              <a:buSzPts val="1800"/>
              <a:buChar char="●"/>
            </a:pPr>
            <a:r>
              <a:rPr lang="en"/>
              <a:t>Currently one splicing operation at a time</a:t>
            </a:r>
            <a:endParaRPr/>
          </a:p>
          <a:p>
            <a:pPr indent="-317500" lvl="1" marL="914400" rtl="0" algn="l">
              <a:spcBef>
                <a:spcPts val="0"/>
              </a:spcBef>
              <a:spcAft>
                <a:spcPts val="0"/>
              </a:spcAft>
              <a:buSzPts val="1400"/>
              <a:buChar char="○"/>
            </a:pPr>
            <a:r>
              <a:rPr lang="en"/>
              <a:t>Until enough confirmations no second splicing operation can be achieved</a:t>
            </a:r>
            <a:endParaRPr/>
          </a:p>
          <a:p>
            <a:pPr indent="-342900" lvl="0" marL="457200" rtl="0" algn="l">
              <a:spcBef>
                <a:spcPts val="0"/>
              </a:spcBef>
              <a:spcAft>
                <a:spcPts val="0"/>
              </a:spcAft>
              <a:buSzPts val="1800"/>
              <a:buChar char="●"/>
            </a:pPr>
            <a:r>
              <a:rPr lang="en"/>
              <a:t>Splicing needs at least one on chain transaction and allows for chain analysis</a:t>
            </a:r>
            <a:endParaRPr/>
          </a:p>
          <a:p>
            <a:pPr indent="-342900" lvl="0" marL="457200" rtl="0" algn="l">
              <a:spcBef>
                <a:spcPts val="0"/>
              </a:spcBef>
              <a:spcAft>
                <a:spcPts val="0"/>
              </a:spcAft>
              <a:buSzPts val="1800"/>
              <a:buChar char="●"/>
            </a:pPr>
            <a:r>
              <a:rPr lang="en" u="sng">
                <a:solidFill>
                  <a:schemeClr val="hlink"/>
                </a:solidFill>
                <a:hlinkClick r:id="rId3"/>
              </a:rPr>
              <a:t>https://lists.linuxfoundation.org/pipermail/lightning-dev/2018-October/001434.html</a:t>
            </a:r>
            <a:r>
              <a:rPr lang="en"/>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5">
                                            <p:txEl>
                                              <p:pRg end="0" st="0"/>
                                            </p:txEl>
                                          </p:spTgt>
                                        </p:tgtEl>
                                        <p:attrNameLst>
                                          <p:attrName>style.visibility</p:attrName>
                                        </p:attrNameLst>
                                      </p:cBhvr>
                                      <p:to>
                                        <p:strVal val="visible"/>
                                      </p:to>
                                    </p:set>
                                    <p:animEffect filter="fade" transition="in">
                                      <p:cBhvr>
                                        <p:cTn dur="1000"/>
                                        <p:tgtEl>
                                          <p:spTgt spid="274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5">
                                            <p:txEl>
                                              <p:pRg end="1" st="1"/>
                                            </p:txEl>
                                          </p:spTgt>
                                        </p:tgtEl>
                                        <p:attrNameLst>
                                          <p:attrName>style.visibility</p:attrName>
                                        </p:attrNameLst>
                                      </p:cBhvr>
                                      <p:to>
                                        <p:strVal val="visible"/>
                                      </p:to>
                                    </p:set>
                                    <p:animEffect filter="fade" transition="in">
                                      <p:cBhvr>
                                        <p:cTn dur="1000"/>
                                        <p:tgtEl>
                                          <p:spTgt spid="274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5">
                                            <p:txEl>
                                              <p:pRg end="2" st="2"/>
                                            </p:txEl>
                                          </p:spTgt>
                                        </p:tgtEl>
                                        <p:attrNameLst>
                                          <p:attrName>style.visibility</p:attrName>
                                        </p:attrNameLst>
                                      </p:cBhvr>
                                      <p:to>
                                        <p:strVal val="visible"/>
                                      </p:to>
                                    </p:set>
                                    <p:animEffect filter="fade" transition="in">
                                      <p:cBhvr>
                                        <p:cTn dur="1000"/>
                                        <p:tgtEl>
                                          <p:spTgt spid="274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5">
                                            <p:txEl>
                                              <p:pRg end="3" st="3"/>
                                            </p:txEl>
                                          </p:spTgt>
                                        </p:tgtEl>
                                        <p:attrNameLst>
                                          <p:attrName>style.visibility</p:attrName>
                                        </p:attrNameLst>
                                      </p:cBhvr>
                                      <p:to>
                                        <p:strVal val="visible"/>
                                      </p:to>
                                    </p:set>
                                    <p:animEffect filter="fade" transition="in">
                                      <p:cBhvr>
                                        <p:cTn dur="1000"/>
                                        <p:tgtEl>
                                          <p:spTgt spid="274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5">
                                            <p:txEl>
                                              <p:pRg end="4" st="4"/>
                                            </p:txEl>
                                          </p:spTgt>
                                        </p:tgtEl>
                                        <p:attrNameLst>
                                          <p:attrName>style.visibility</p:attrName>
                                        </p:attrNameLst>
                                      </p:cBhvr>
                                      <p:to>
                                        <p:strVal val="visible"/>
                                      </p:to>
                                    </p:set>
                                    <p:animEffect filter="fade" transition="in">
                                      <p:cBhvr>
                                        <p:cTn dur="1000"/>
                                        <p:tgtEl>
                                          <p:spTgt spid="274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5">
                                            <p:txEl>
                                              <p:pRg end="5" st="5"/>
                                            </p:txEl>
                                          </p:spTgt>
                                        </p:tgtEl>
                                        <p:attrNameLst>
                                          <p:attrName>style.visibility</p:attrName>
                                        </p:attrNameLst>
                                      </p:cBhvr>
                                      <p:to>
                                        <p:strVal val="visible"/>
                                      </p:to>
                                    </p:set>
                                    <p:animEffect filter="fade" transition="in">
                                      <p:cBhvr>
                                        <p:cTn dur="1000"/>
                                        <p:tgtEl>
                                          <p:spTgt spid="2745">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9" name="Shape 2749"/>
        <p:cNvGrpSpPr/>
        <p:nvPr/>
      </p:nvGrpSpPr>
      <p:grpSpPr>
        <a:xfrm>
          <a:off x="0" y="0"/>
          <a:ext cx="0" cy="0"/>
          <a:chOff x="0" y="0"/>
          <a:chExt cx="0" cy="0"/>
        </a:xfrm>
      </p:grpSpPr>
      <p:sp>
        <p:nvSpPr>
          <p:cNvPr id="2750" name="Google Shape;2750;p2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Eltoo channels</a:t>
            </a:r>
            <a:endParaRPr/>
          </a:p>
        </p:txBody>
      </p:sp>
      <p:sp>
        <p:nvSpPr>
          <p:cNvPr id="2751" name="Google Shape;2751;p20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Symmetric channel protocol</a:t>
            </a:r>
            <a:endParaRPr/>
          </a:p>
          <a:p>
            <a:pPr indent="-317500" lvl="1" marL="914400" rtl="0" algn="l">
              <a:spcBef>
                <a:spcPts val="0"/>
              </a:spcBef>
              <a:spcAft>
                <a:spcPts val="0"/>
              </a:spcAft>
              <a:buSzPts val="1400"/>
              <a:buChar char="○"/>
            </a:pPr>
            <a:r>
              <a:rPr lang="en"/>
              <a:t>Way less implementation overhead</a:t>
            </a:r>
            <a:endParaRPr/>
          </a:p>
          <a:p>
            <a:pPr indent="-317500" lvl="1" marL="914400" rtl="0" algn="l">
              <a:spcBef>
                <a:spcPts val="0"/>
              </a:spcBef>
              <a:spcAft>
                <a:spcPts val="0"/>
              </a:spcAft>
              <a:buSzPts val="1400"/>
              <a:buChar char="○"/>
            </a:pPr>
            <a:r>
              <a:rPr lang="en"/>
              <a:t>Suitable for multiparty channel / channel factories</a:t>
            </a:r>
            <a:endParaRPr/>
          </a:p>
          <a:p>
            <a:pPr indent="-342900" lvl="0" marL="457200" rtl="0" algn="l">
              <a:spcBef>
                <a:spcPts val="0"/>
              </a:spcBef>
              <a:spcAft>
                <a:spcPts val="0"/>
              </a:spcAft>
              <a:buSzPts val="1800"/>
              <a:buChar char="●"/>
            </a:pPr>
            <a:r>
              <a:rPr lang="en"/>
              <a:t>No penalties involved for protocol breach</a:t>
            </a:r>
            <a:endParaRPr/>
          </a:p>
          <a:p>
            <a:pPr indent="-342900" lvl="0" marL="457200" rtl="0" algn="l">
              <a:spcBef>
                <a:spcPts val="0"/>
              </a:spcBef>
              <a:spcAft>
                <a:spcPts val="0"/>
              </a:spcAft>
              <a:buSzPts val="1800"/>
              <a:buChar char="●"/>
            </a:pPr>
            <a:r>
              <a:rPr lang="en"/>
              <a:t>BIP 118 SIGHASH_NOINPUT required</a:t>
            </a:r>
            <a:endParaRPr/>
          </a:p>
          <a:p>
            <a:pPr indent="-317500" lvl="1" marL="914400" rtl="0" algn="l">
              <a:spcBef>
                <a:spcPts val="0"/>
              </a:spcBef>
              <a:spcAft>
                <a:spcPts val="0"/>
              </a:spcAft>
              <a:buSzPts val="1400"/>
              <a:buChar char="○"/>
            </a:pPr>
            <a:r>
              <a:rPr lang="en"/>
              <a:t>Softfork necessary</a:t>
            </a:r>
            <a:endParaRPr/>
          </a:p>
          <a:p>
            <a:pPr indent="-342900" lvl="0" marL="457200" rtl="0" algn="l">
              <a:spcBef>
                <a:spcPts val="0"/>
              </a:spcBef>
              <a:spcAft>
                <a:spcPts val="0"/>
              </a:spcAft>
              <a:buSzPts val="1800"/>
              <a:buChar char="●"/>
            </a:pPr>
            <a:r>
              <a:rPr lang="en"/>
              <a:t>Severe change to watching services </a:t>
            </a:r>
            <a:endParaRPr/>
          </a:p>
          <a:p>
            <a:pPr indent="-317500" lvl="1" marL="914400" rtl="0" algn="l">
              <a:spcBef>
                <a:spcPts val="0"/>
              </a:spcBef>
              <a:spcAft>
                <a:spcPts val="0"/>
              </a:spcAft>
              <a:buSzPts val="1400"/>
              <a:buChar char="○"/>
            </a:pPr>
            <a:r>
              <a:rPr lang="en"/>
              <a:t>they only have to store the latest update transaction</a:t>
            </a:r>
            <a:endParaRPr/>
          </a:p>
          <a:p>
            <a:pPr indent="-317500" lvl="1" marL="914400" rtl="0" algn="l">
              <a:spcBef>
                <a:spcPts val="0"/>
              </a:spcBef>
              <a:spcAft>
                <a:spcPts val="0"/>
              </a:spcAft>
              <a:buSzPts val="1400"/>
              <a:buChar char="○"/>
            </a:pPr>
            <a:r>
              <a:rPr lang="en"/>
              <a:t>Update transactions don't have any information about the channel balance</a:t>
            </a:r>
            <a:endParaRPr/>
          </a:p>
          <a:p>
            <a:pPr indent="-342900" lvl="0" marL="457200" rtl="0" algn="l">
              <a:spcBef>
                <a:spcPts val="0"/>
              </a:spcBef>
              <a:spcAft>
                <a:spcPts val="0"/>
              </a:spcAft>
              <a:buSzPts val="1800"/>
              <a:buChar char="●"/>
            </a:pPr>
            <a:r>
              <a:rPr lang="en"/>
              <a:t>Heavily criticised by some developers</a:t>
            </a:r>
            <a:r>
              <a:rPr lang="en"/>
              <a:t> </a:t>
            </a:r>
            <a:endParaRPr/>
          </a:p>
          <a:p>
            <a:pPr indent="-317500" lvl="1" marL="914400" rtl="0" algn="l">
              <a:spcBef>
                <a:spcPts val="0"/>
              </a:spcBef>
              <a:spcAft>
                <a:spcPts val="0"/>
              </a:spcAft>
              <a:buSzPts val="1400"/>
              <a:buChar char="○"/>
            </a:pPr>
            <a:r>
              <a:rPr lang="en"/>
              <a:t>channel breaches are not discouraged without penalties</a:t>
            </a:r>
            <a:endParaRPr/>
          </a:p>
          <a:p>
            <a:pPr indent="-342900" lvl="0" marL="457200" rtl="0" algn="l">
              <a:spcBef>
                <a:spcPts val="0"/>
              </a:spcBef>
              <a:spcAft>
                <a:spcPts val="0"/>
              </a:spcAft>
              <a:buSzPts val="1800"/>
              <a:buChar char="●"/>
            </a:pPr>
            <a:r>
              <a:rPr lang="en" u="sng">
                <a:solidFill>
                  <a:schemeClr val="hlink"/>
                </a:solidFill>
                <a:hlinkClick r:id="rId3"/>
              </a:rPr>
              <a:t>https://blockstream.com/eltoo.pdf</a:t>
            </a:r>
            <a:r>
              <a:rPr lang="en"/>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1">
                                            <p:txEl>
                                              <p:pRg end="0" st="0"/>
                                            </p:txEl>
                                          </p:spTgt>
                                        </p:tgtEl>
                                        <p:attrNameLst>
                                          <p:attrName>style.visibility</p:attrName>
                                        </p:attrNameLst>
                                      </p:cBhvr>
                                      <p:to>
                                        <p:strVal val="visible"/>
                                      </p:to>
                                    </p:set>
                                    <p:animEffect filter="fade" transition="in">
                                      <p:cBhvr>
                                        <p:cTn dur="1000"/>
                                        <p:tgtEl>
                                          <p:spTgt spid="27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1">
                                            <p:txEl>
                                              <p:pRg end="1" st="1"/>
                                            </p:txEl>
                                          </p:spTgt>
                                        </p:tgtEl>
                                        <p:attrNameLst>
                                          <p:attrName>style.visibility</p:attrName>
                                        </p:attrNameLst>
                                      </p:cBhvr>
                                      <p:to>
                                        <p:strVal val="visible"/>
                                      </p:to>
                                    </p:set>
                                    <p:animEffect filter="fade" transition="in">
                                      <p:cBhvr>
                                        <p:cTn dur="1000"/>
                                        <p:tgtEl>
                                          <p:spTgt spid="275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1">
                                            <p:txEl>
                                              <p:pRg end="2" st="2"/>
                                            </p:txEl>
                                          </p:spTgt>
                                        </p:tgtEl>
                                        <p:attrNameLst>
                                          <p:attrName>style.visibility</p:attrName>
                                        </p:attrNameLst>
                                      </p:cBhvr>
                                      <p:to>
                                        <p:strVal val="visible"/>
                                      </p:to>
                                    </p:set>
                                    <p:animEffect filter="fade" transition="in">
                                      <p:cBhvr>
                                        <p:cTn dur="1000"/>
                                        <p:tgtEl>
                                          <p:spTgt spid="275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1">
                                            <p:txEl>
                                              <p:pRg end="3" st="3"/>
                                            </p:txEl>
                                          </p:spTgt>
                                        </p:tgtEl>
                                        <p:attrNameLst>
                                          <p:attrName>style.visibility</p:attrName>
                                        </p:attrNameLst>
                                      </p:cBhvr>
                                      <p:to>
                                        <p:strVal val="visible"/>
                                      </p:to>
                                    </p:set>
                                    <p:animEffect filter="fade" transition="in">
                                      <p:cBhvr>
                                        <p:cTn dur="1000"/>
                                        <p:tgtEl>
                                          <p:spTgt spid="275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1">
                                            <p:txEl>
                                              <p:pRg end="4" st="4"/>
                                            </p:txEl>
                                          </p:spTgt>
                                        </p:tgtEl>
                                        <p:attrNameLst>
                                          <p:attrName>style.visibility</p:attrName>
                                        </p:attrNameLst>
                                      </p:cBhvr>
                                      <p:to>
                                        <p:strVal val="visible"/>
                                      </p:to>
                                    </p:set>
                                    <p:animEffect filter="fade" transition="in">
                                      <p:cBhvr>
                                        <p:cTn dur="1000"/>
                                        <p:tgtEl>
                                          <p:spTgt spid="275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1">
                                            <p:txEl>
                                              <p:pRg end="5" st="5"/>
                                            </p:txEl>
                                          </p:spTgt>
                                        </p:tgtEl>
                                        <p:attrNameLst>
                                          <p:attrName>style.visibility</p:attrName>
                                        </p:attrNameLst>
                                      </p:cBhvr>
                                      <p:to>
                                        <p:strVal val="visible"/>
                                      </p:to>
                                    </p:set>
                                    <p:animEffect filter="fade" transition="in">
                                      <p:cBhvr>
                                        <p:cTn dur="1000"/>
                                        <p:tgtEl>
                                          <p:spTgt spid="275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1">
                                            <p:txEl>
                                              <p:pRg end="6" st="6"/>
                                            </p:txEl>
                                          </p:spTgt>
                                        </p:tgtEl>
                                        <p:attrNameLst>
                                          <p:attrName>style.visibility</p:attrName>
                                        </p:attrNameLst>
                                      </p:cBhvr>
                                      <p:to>
                                        <p:strVal val="visible"/>
                                      </p:to>
                                    </p:set>
                                    <p:animEffect filter="fade" transition="in">
                                      <p:cBhvr>
                                        <p:cTn dur="1000"/>
                                        <p:tgtEl>
                                          <p:spTgt spid="275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1">
                                            <p:txEl>
                                              <p:pRg end="7" st="7"/>
                                            </p:txEl>
                                          </p:spTgt>
                                        </p:tgtEl>
                                        <p:attrNameLst>
                                          <p:attrName>style.visibility</p:attrName>
                                        </p:attrNameLst>
                                      </p:cBhvr>
                                      <p:to>
                                        <p:strVal val="visible"/>
                                      </p:to>
                                    </p:set>
                                    <p:animEffect filter="fade" transition="in">
                                      <p:cBhvr>
                                        <p:cTn dur="1000"/>
                                        <p:tgtEl>
                                          <p:spTgt spid="275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1">
                                            <p:txEl>
                                              <p:pRg end="8" st="8"/>
                                            </p:txEl>
                                          </p:spTgt>
                                        </p:tgtEl>
                                        <p:attrNameLst>
                                          <p:attrName>style.visibility</p:attrName>
                                        </p:attrNameLst>
                                      </p:cBhvr>
                                      <p:to>
                                        <p:strVal val="visible"/>
                                      </p:to>
                                    </p:set>
                                    <p:animEffect filter="fade" transition="in">
                                      <p:cBhvr>
                                        <p:cTn dur="1000"/>
                                        <p:tgtEl>
                                          <p:spTgt spid="275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1">
                                            <p:txEl>
                                              <p:pRg end="9" st="9"/>
                                            </p:txEl>
                                          </p:spTgt>
                                        </p:tgtEl>
                                        <p:attrNameLst>
                                          <p:attrName>style.visibility</p:attrName>
                                        </p:attrNameLst>
                                      </p:cBhvr>
                                      <p:to>
                                        <p:strVal val="visible"/>
                                      </p:to>
                                    </p:set>
                                    <p:animEffect filter="fade" transition="in">
                                      <p:cBhvr>
                                        <p:cTn dur="1000"/>
                                        <p:tgtEl>
                                          <p:spTgt spid="2751">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1">
                                            <p:txEl>
                                              <p:pRg end="10" st="10"/>
                                            </p:txEl>
                                          </p:spTgt>
                                        </p:tgtEl>
                                        <p:attrNameLst>
                                          <p:attrName>style.visibility</p:attrName>
                                        </p:attrNameLst>
                                      </p:cBhvr>
                                      <p:to>
                                        <p:strVal val="visible"/>
                                      </p:to>
                                    </p:set>
                                    <p:animEffect filter="fade" transition="in">
                                      <p:cBhvr>
                                        <p:cTn dur="1000"/>
                                        <p:tgtEl>
                                          <p:spTgt spid="2751">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1">
                                            <p:txEl>
                                              <p:pRg end="11" st="11"/>
                                            </p:txEl>
                                          </p:spTgt>
                                        </p:tgtEl>
                                        <p:attrNameLst>
                                          <p:attrName>style.visibility</p:attrName>
                                        </p:attrNameLst>
                                      </p:cBhvr>
                                      <p:to>
                                        <p:strVal val="visible"/>
                                      </p:to>
                                    </p:set>
                                    <p:animEffect filter="fade" transition="in">
                                      <p:cBhvr>
                                        <p:cTn dur="1000"/>
                                        <p:tgtEl>
                                          <p:spTgt spid="2751">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5" name="Shape 2755"/>
        <p:cNvGrpSpPr/>
        <p:nvPr/>
      </p:nvGrpSpPr>
      <p:grpSpPr>
        <a:xfrm>
          <a:off x="0" y="0"/>
          <a:ext cx="0" cy="0"/>
          <a:chOff x="0" y="0"/>
          <a:chExt cx="0" cy="0"/>
        </a:xfrm>
      </p:grpSpPr>
      <p:sp>
        <p:nvSpPr>
          <p:cNvPr id="2756" name="Google Shape;2756;p20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Multiparty channels / channel factories</a:t>
            </a:r>
            <a:endParaRPr/>
          </a:p>
        </p:txBody>
      </p:sp>
      <p:sp>
        <p:nvSpPr>
          <p:cNvPr id="2757" name="Google Shape;2757;p20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Have the funding tx sent to a m-n wallet </a:t>
            </a:r>
            <a:endParaRPr/>
          </a:p>
          <a:p>
            <a:pPr indent="-342900" lvl="0" marL="457200" rtl="0" algn="l">
              <a:spcBef>
                <a:spcPts val="0"/>
              </a:spcBef>
              <a:spcAft>
                <a:spcPts val="0"/>
              </a:spcAft>
              <a:buSzPts val="1800"/>
              <a:buChar char="●"/>
            </a:pPr>
            <a:r>
              <a:rPr lang="en"/>
              <a:t>More efficient with Schnorr and Eltoo</a:t>
            </a:r>
            <a:endParaRPr/>
          </a:p>
          <a:p>
            <a:pPr indent="-342900" lvl="0" marL="457200" rtl="0" algn="l">
              <a:spcBef>
                <a:spcPts val="0"/>
              </a:spcBef>
              <a:spcAft>
                <a:spcPts val="0"/>
              </a:spcAft>
              <a:buSzPts val="1800"/>
              <a:buChar char="●"/>
            </a:pPr>
            <a:r>
              <a:rPr lang="en"/>
              <a:t>Channel protocol has yet to be developed / specified</a:t>
            </a:r>
            <a:endParaRPr/>
          </a:p>
          <a:p>
            <a:pPr indent="-342900" lvl="0" marL="457200" rtl="0" algn="l">
              <a:spcBef>
                <a:spcPts val="0"/>
              </a:spcBef>
              <a:spcAft>
                <a:spcPts val="0"/>
              </a:spcAft>
              <a:buSzPts val="1800"/>
              <a:buChar char="●"/>
            </a:pPr>
            <a:r>
              <a:rPr lang="en"/>
              <a:t>Multiparty channel can create subchannels</a:t>
            </a:r>
            <a:endParaRPr/>
          </a:p>
          <a:p>
            <a:pPr indent="-317500" lvl="1" marL="914400" rtl="0" algn="l">
              <a:spcBef>
                <a:spcPts val="0"/>
              </a:spcBef>
              <a:spcAft>
                <a:spcPts val="0"/>
              </a:spcAft>
              <a:buSzPts val="1400"/>
              <a:buChar char="○"/>
            </a:pPr>
            <a:r>
              <a:rPr lang="en"/>
              <a:t>Private to rest of the multiparty</a:t>
            </a:r>
            <a:endParaRPr/>
          </a:p>
          <a:p>
            <a:pPr indent="-317500" lvl="1" marL="914400" rtl="0" algn="l">
              <a:spcBef>
                <a:spcPts val="0"/>
              </a:spcBef>
              <a:spcAft>
                <a:spcPts val="0"/>
              </a:spcAft>
              <a:buSzPts val="1400"/>
              <a:buChar char="○"/>
            </a:pPr>
            <a:r>
              <a:rPr lang="en"/>
              <a:t>Splicing within the party does not need to be onchain</a:t>
            </a:r>
            <a:endParaRPr/>
          </a:p>
          <a:p>
            <a:pPr indent="-317500" lvl="1" marL="914400" rtl="0" algn="l">
              <a:spcBef>
                <a:spcPts val="0"/>
              </a:spcBef>
              <a:spcAft>
                <a:spcPts val="0"/>
              </a:spcAft>
              <a:buSzPts val="1400"/>
              <a:buChar char="○"/>
            </a:pPr>
            <a:r>
              <a:rPr lang="en"/>
              <a:t>Sub channels can stay operational even if a node in the party becomes unresponsive</a:t>
            </a:r>
            <a:endParaRPr/>
          </a:p>
          <a:p>
            <a:pPr indent="-342900" lvl="0" marL="457200" rtl="0" algn="l">
              <a:spcBef>
                <a:spcPts val="0"/>
              </a:spcBef>
              <a:spcAft>
                <a:spcPts val="0"/>
              </a:spcAft>
              <a:buSzPts val="1800"/>
              <a:buChar char="●"/>
            </a:pPr>
            <a:r>
              <a:rPr lang="en"/>
              <a:t>Force close of the multiparty channel will serve as funding tx for subchannels</a:t>
            </a:r>
            <a:endParaRPr/>
          </a:p>
          <a:p>
            <a:pPr indent="-342900" lvl="0" marL="457200" rtl="0" algn="l">
              <a:spcBef>
                <a:spcPts val="0"/>
              </a:spcBef>
              <a:spcAft>
                <a:spcPts val="0"/>
              </a:spcAft>
              <a:buSzPts val="1800"/>
              <a:buChar char="●"/>
            </a:pPr>
            <a:r>
              <a:rPr lang="en" u="sng">
                <a:solidFill>
                  <a:schemeClr val="hlink"/>
                </a:solidFill>
                <a:hlinkClick r:id="rId3"/>
              </a:rPr>
              <a:t>https://www.tik.ee.ethz.ch/file/a20a865ce40d40c8f942cf206a7cba96/Scalable_Funding_Of_Blockchain_Micropayment_Networks%20(1).pdf</a:t>
            </a:r>
            <a:r>
              <a:rPr lang="en"/>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7">
                                            <p:txEl>
                                              <p:pRg end="0" st="0"/>
                                            </p:txEl>
                                          </p:spTgt>
                                        </p:tgtEl>
                                        <p:attrNameLst>
                                          <p:attrName>style.visibility</p:attrName>
                                        </p:attrNameLst>
                                      </p:cBhvr>
                                      <p:to>
                                        <p:strVal val="visible"/>
                                      </p:to>
                                    </p:set>
                                    <p:animEffect filter="fade" transition="in">
                                      <p:cBhvr>
                                        <p:cTn dur="1000"/>
                                        <p:tgtEl>
                                          <p:spTgt spid="27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7">
                                            <p:txEl>
                                              <p:pRg end="1" st="1"/>
                                            </p:txEl>
                                          </p:spTgt>
                                        </p:tgtEl>
                                        <p:attrNameLst>
                                          <p:attrName>style.visibility</p:attrName>
                                        </p:attrNameLst>
                                      </p:cBhvr>
                                      <p:to>
                                        <p:strVal val="visible"/>
                                      </p:to>
                                    </p:set>
                                    <p:animEffect filter="fade" transition="in">
                                      <p:cBhvr>
                                        <p:cTn dur="1000"/>
                                        <p:tgtEl>
                                          <p:spTgt spid="27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7">
                                            <p:txEl>
                                              <p:pRg end="2" st="2"/>
                                            </p:txEl>
                                          </p:spTgt>
                                        </p:tgtEl>
                                        <p:attrNameLst>
                                          <p:attrName>style.visibility</p:attrName>
                                        </p:attrNameLst>
                                      </p:cBhvr>
                                      <p:to>
                                        <p:strVal val="visible"/>
                                      </p:to>
                                    </p:set>
                                    <p:animEffect filter="fade" transition="in">
                                      <p:cBhvr>
                                        <p:cTn dur="1000"/>
                                        <p:tgtEl>
                                          <p:spTgt spid="275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7">
                                            <p:txEl>
                                              <p:pRg end="3" st="3"/>
                                            </p:txEl>
                                          </p:spTgt>
                                        </p:tgtEl>
                                        <p:attrNameLst>
                                          <p:attrName>style.visibility</p:attrName>
                                        </p:attrNameLst>
                                      </p:cBhvr>
                                      <p:to>
                                        <p:strVal val="visible"/>
                                      </p:to>
                                    </p:set>
                                    <p:animEffect filter="fade" transition="in">
                                      <p:cBhvr>
                                        <p:cTn dur="1000"/>
                                        <p:tgtEl>
                                          <p:spTgt spid="275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7">
                                            <p:txEl>
                                              <p:pRg end="4" st="4"/>
                                            </p:txEl>
                                          </p:spTgt>
                                        </p:tgtEl>
                                        <p:attrNameLst>
                                          <p:attrName>style.visibility</p:attrName>
                                        </p:attrNameLst>
                                      </p:cBhvr>
                                      <p:to>
                                        <p:strVal val="visible"/>
                                      </p:to>
                                    </p:set>
                                    <p:animEffect filter="fade" transition="in">
                                      <p:cBhvr>
                                        <p:cTn dur="1000"/>
                                        <p:tgtEl>
                                          <p:spTgt spid="275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7">
                                            <p:txEl>
                                              <p:pRg end="5" st="5"/>
                                            </p:txEl>
                                          </p:spTgt>
                                        </p:tgtEl>
                                        <p:attrNameLst>
                                          <p:attrName>style.visibility</p:attrName>
                                        </p:attrNameLst>
                                      </p:cBhvr>
                                      <p:to>
                                        <p:strVal val="visible"/>
                                      </p:to>
                                    </p:set>
                                    <p:animEffect filter="fade" transition="in">
                                      <p:cBhvr>
                                        <p:cTn dur="1000"/>
                                        <p:tgtEl>
                                          <p:spTgt spid="275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7">
                                            <p:txEl>
                                              <p:pRg end="6" st="6"/>
                                            </p:txEl>
                                          </p:spTgt>
                                        </p:tgtEl>
                                        <p:attrNameLst>
                                          <p:attrName>style.visibility</p:attrName>
                                        </p:attrNameLst>
                                      </p:cBhvr>
                                      <p:to>
                                        <p:strVal val="visible"/>
                                      </p:to>
                                    </p:set>
                                    <p:animEffect filter="fade" transition="in">
                                      <p:cBhvr>
                                        <p:cTn dur="1000"/>
                                        <p:tgtEl>
                                          <p:spTgt spid="275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7">
                                            <p:txEl>
                                              <p:pRg end="7" st="7"/>
                                            </p:txEl>
                                          </p:spTgt>
                                        </p:tgtEl>
                                        <p:attrNameLst>
                                          <p:attrName>style.visibility</p:attrName>
                                        </p:attrNameLst>
                                      </p:cBhvr>
                                      <p:to>
                                        <p:strVal val="visible"/>
                                      </p:to>
                                    </p:set>
                                    <p:animEffect filter="fade" transition="in">
                                      <p:cBhvr>
                                        <p:cTn dur="1000"/>
                                        <p:tgtEl>
                                          <p:spTgt spid="275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7">
                                            <p:txEl>
                                              <p:pRg end="8" st="8"/>
                                            </p:txEl>
                                          </p:spTgt>
                                        </p:tgtEl>
                                        <p:attrNameLst>
                                          <p:attrName>style.visibility</p:attrName>
                                        </p:attrNameLst>
                                      </p:cBhvr>
                                      <p:to>
                                        <p:strVal val="visible"/>
                                      </p:to>
                                    </p:set>
                                    <p:animEffect filter="fade" transition="in">
                                      <p:cBhvr>
                                        <p:cTn dur="1000"/>
                                        <p:tgtEl>
                                          <p:spTgt spid="2757">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1" name="Shape 2761"/>
        <p:cNvGrpSpPr/>
        <p:nvPr/>
      </p:nvGrpSpPr>
      <p:grpSpPr>
        <a:xfrm>
          <a:off x="0" y="0"/>
          <a:ext cx="0" cy="0"/>
          <a:chOff x="0" y="0"/>
          <a:chExt cx="0" cy="0"/>
        </a:xfrm>
      </p:grpSpPr>
      <p:sp>
        <p:nvSpPr>
          <p:cNvPr id="2762" name="Google Shape;2762;p2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Autopilots - Recommendation engines for channels</a:t>
            </a:r>
            <a:endParaRPr/>
          </a:p>
        </p:txBody>
      </p:sp>
      <p:sp>
        <p:nvSpPr>
          <p:cNvPr id="2763" name="Google Shape;2763;p20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Currently Barabasi Albert model</a:t>
            </a:r>
            <a:endParaRPr/>
          </a:p>
          <a:p>
            <a:pPr indent="-317500" lvl="1" marL="914400" rtl="0" algn="l">
              <a:spcBef>
                <a:spcPts val="0"/>
              </a:spcBef>
              <a:spcAft>
                <a:spcPts val="0"/>
              </a:spcAft>
              <a:buSzPts val="1400"/>
              <a:buChar char="○"/>
            </a:pPr>
            <a:r>
              <a:rPr lang="en"/>
              <a:t>Probability distribution proportional to the degree of nodes</a:t>
            </a:r>
            <a:endParaRPr/>
          </a:p>
          <a:p>
            <a:pPr indent="-342900" lvl="0" marL="457200" rtl="0" algn="l">
              <a:spcBef>
                <a:spcPts val="0"/>
              </a:spcBef>
              <a:spcAft>
                <a:spcPts val="0"/>
              </a:spcAft>
              <a:buSzPts val="1800"/>
              <a:buChar char="●"/>
            </a:pPr>
            <a:r>
              <a:rPr lang="en"/>
              <a:t>Other features could be taken into consideration</a:t>
            </a:r>
            <a:endParaRPr/>
          </a:p>
          <a:p>
            <a:pPr indent="-317500" lvl="1" marL="914400" rtl="0" algn="l">
              <a:spcBef>
                <a:spcPts val="0"/>
              </a:spcBef>
              <a:spcAft>
                <a:spcPts val="0"/>
              </a:spcAft>
              <a:buSzPts val="1400"/>
              <a:buChar char="○"/>
            </a:pPr>
            <a:r>
              <a:rPr lang="en"/>
              <a:t>Past routing statistics</a:t>
            </a:r>
            <a:endParaRPr/>
          </a:p>
          <a:p>
            <a:pPr indent="-317500" lvl="1" marL="914400" rtl="0" algn="l">
              <a:spcBef>
                <a:spcPts val="0"/>
              </a:spcBef>
              <a:spcAft>
                <a:spcPts val="0"/>
              </a:spcAft>
              <a:buSzPts val="1400"/>
              <a:buChar char="○"/>
            </a:pPr>
            <a:r>
              <a:rPr lang="en"/>
              <a:t>Channel balances</a:t>
            </a:r>
            <a:endParaRPr/>
          </a:p>
          <a:p>
            <a:pPr indent="-317500" lvl="1" marL="914400" rtl="0" algn="l">
              <a:spcBef>
                <a:spcPts val="0"/>
              </a:spcBef>
              <a:spcAft>
                <a:spcPts val="0"/>
              </a:spcAft>
              <a:buSzPts val="1400"/>
              <a:buChar char="○"/>
            </a:pPr>
            <a:r>
              <a:rPr lang="en"/>
              <a:t>The fee graph</a:t>
            </a:r>
            <a:endParaRPr/>
          </a:p>
          <a:p>
            <a:pPr indent="-342900" lvl="0" marL="457200" rtl="0" algn="l">
              <a:spcBef>
                <a:spcPts val="0"/>
              </a:spcBef>
              <a:spcAft>
                <a:spcPts val="0"/>
              </a:spcAft>
              <a:buSzPts val="1800"/>
              <a:buChar char="●"/>
            </a:pPr>
            <a:r>
              <a:rPr lang="en"/>
              <a:t>There might be a demand for collaborative autopilots to share information </a:t>
            </a:r>
            <a:endParaRPr/>
          </a:p>
          <a:p>
            <a:pPr indent="-317500" lvl="1" marL="914400" rtl="0" algn="l">
              <a:spcBef>
                <a:spcPts val="0"/>
              </a:spcBef>
              <a:spcAft>
                <a:spcPts val="0"/>
              </a:spcAft>
              <a:buSzPts val="1400"/>
              <a:buChar char="○"/>
            </a:pPr>
            <a:r>
              <a:rPr lang="en"/>
              <a:t>Most likely channel balances</a:t>
            </a:r>
            <a:endParaRPr/>
          </a:p>
          <a:p>
            <a:pPr indent="-342900" lvl="0" marL="457200" rtl="0" algn="l">
              <a:spcBef>
                <a:spcPts val="0"/>
              </a:spcBef>
              <a:spcAft>
                <a:spcPts val="0"/>
              </a:spcAft>
              <a:buSzPts val="1800"/>
              <a:buChar char="●"/>
            </a:pPr>
            <a:r>
              <a:rPr lang="en"/>
              <a:t>Will not be part of the protocol in BOLT 1.1</a:t>
            </a:r>
            <a:endParaRPr/>
          </a:p>
          <a:p>
            <a:pPr indent="-317500" lvl="1" marL="914400" rtl="0" algn="l">
              <a:spcBef>
                <a:spcPts val="0"/>
              </a:spcBef>
              <a:spcAft>
                <a:spcPts val="0"/>
              </a:spcAft>
              <a:buSzPts val="1400"/>
              <a:buChar char="○"/>
            </a:pPr>
            <a:r>
              <a:rPr lang="en"/>
              <a:t>Rather an implementation detail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3">
                                            <p:txEl>
                                              <p:pRg end="0" st="0"/>
                                            </p:txEl>
                                          </p:spTgt>
                                        </p:tgtEl>
                                        <p:attrNameLst>
                                          <p:attrName>style.visibility</p:attrName>
                                        </p:attrNameLst>
                                      </p:cBhvr>
                                      <p:to>
                                        <p:strVal val="visible"/>
                                      </p:to>
                                    </p:set>
                                    <p:animEffect filter="fade" transition="in">
                                      <p:cBhvr>
                                        <p:cTn dur="1000"/>
                                        <p:tgtEl>
                                          <p:spTgt spid="27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3">
                                            <p:txEl>
                                              <p:pRg end="1" st="1"/>
                                            </p:txEl>
                                          </p:spTgt>
                                        </p:tgtEl>
                                        <p:attrNameLst>
                                          <p:attrName>style.visibility</p:attrName>
                                        </p:attrNameLst>
                                      </p:cBhvr>
                                      <p:to>
                                        <p:strVal val="visible"/>
                                      </p:to>
                                    </p:set>
                                    <p:animEffect filter="fade" transition="in">
                                      <p:cBhvr>
                                        <p:cTn dur="1000"/>
                                        <p:tgtEl>
                                          <p:spTgt spid="27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3">
                                            <p:txEl>
                                              <p:pRg end="2" st="2"/>
                                            </p:txEl>
                                          </p:spTgt>
                                        </p:tgtEl>
                                        <p:attrNameLst>
                                          <p:attrName>style.visibility</p:attrName>
                                        </p:attrNameLst>
                                      </p:cBhvr>
                                      <p:to>
                                        <p:strVal val="visible"/>
                                      </p:to>
                                    </p:set>
                                    <p:animEffect filter="fade" transition="in">
                                      <p:cBhvr>
                                        <p:cTn dur="1000"/>
                                        <p:tgtEl>
                                          <p:spTgt spid="276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3">
                                            <p:txEl>
                                              <p:pRg end="3" st="3"/>
                                            </p:txEl>
                                          </p:spTgt>
                                        </p:tgtEl>
                                        <p:attrNameLst>
                                          <p:attrName>style.visibility</p:attrName>
                                        </p:attrNameLst>
                                      </p:cBhvr>
                                      <p:to>
                                        <p:strVal val="visible"/>
                                      </p:to>
                                    </p:set>
                                    <p:animEffect filter="fade" transition="in">
                                      <p:cBhvr>
                                        <p:cTn dur="1000"/>
                                        <p:tgtEl>
                                          <p:spTgt spid="276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3">
                                            <p:txEl>
                                              <p:pRg end="4" st="4"/>
                                            </p:txEl>
                                          </p:spTgt>
                                        </p:tgtEl>
                                        <p:attrNameLst>
                                          <p:attrName>style.visibility</p:attrName>
                                        </p:attrNameLst>
                                      </p:cBhvr>
                                      <p:to>
                                        <p:strVal val="visible"/>
                                      </p:to>
                                    </p:set>
                                    <p:animEffect filter="fade" transition="in">
                                      <p:cBhvr>
                                        <p:cTn dur="1000"/>
                                        <p:tgtEl>
                                          <p:spTgt spid="276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3">
                                            <p:txEl>
                                              <p:pRg end="5" st="5"/>
                                            </p:txEl>
                                          </p:spTgt>
                                        </p:tgtEl>
                                        <p:attrNameLst>
                                          <p:attrName>style.visibility</p:attrName>
                                        </p:attrNameLst>
                                      </p:cBhvr>
                                      <p:to>
                                        <p:strVal val="visible"/>
                                      </p:to>
                                    </p:set>
                                    <p:animEffect filter="fade" transition="in">
                                      <p:cBhvr>
                                        <p:cTn dur="1000"/>
                                        <p:tgtEl>
                                          <p:spTgt spid="276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3">
                                            <p:txEl>
                                              <p:pRg end="6" st="6"/>
                                            </p:txEl>
                                          </p:spTgt>
                                        </p:tgtEl>
                                        <p:attrNameLst>
                                          <p:attrName>style.visibility</p:attrName>
                                        </p:attrNameLst>
                                      </p:cBhvr>
                                      <p:to>
                                        <p:strVal val="visible"/>
                                      </p:to>
                                    </p:set>
                                    <p:animEffect filter="fade" transition="in">
                                      <p:cBhvr>
                                        <p:cTn dur="1000"/>
                                        <p:tgtEl>
                                          <p:spTgt spid="276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3">
                                            <p:txEl>
                                              <p:pRg end="7" st="7"/>
                                            </p:txEl>
                                          </p:spTgt>
                                        </p:tgtEl>
                                        <p:attrNameLst>
                                          <p:attrName>style.visibility</p:attrName>
                                        </p:attrNameLst>
                                      </p:cBhvr>
                                      <p:to>
                                        <p:strVal val="visible"/>
                                      </p:to>
                                    </p:set>
                                    <p:animEffect filter="fade" transition="in">
                                      <p:cBhvr>
                                        <p:cTn dur="1000"/>
                                        <p:tgtEl>
                                          <p:spTgt spid="276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3">
                                            <p:txEl>
                                              <p:pRg end="8" st="8"/>
                                            </p:txEl>
                                          </p:spTgt>
                                        </p:tgtEl>
                                        <p:attrNameLst>
                                          <p:attrName>style.visibility</p:attrName>
                                        </p:attrNameLst>
                                      </p:cBhvr>
                                      <p:to>
                                        <p:strVal val="visible"/>
                                      </p:to>
                                    </p:set>
                                    <p:animEffect filter="fade" transition="in">
                                      <p:cBhvr>
                                        <p:cTn dur="1000"/>
                                        <p:tgtEl>
                                          <p:spTgt spid="2763">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3">
                                            <p:txEl>
                                              <p:pRg end="9" st="9"/>
                                            </p:txEl>
                                          </p:spTgt>
                                        </p:tgtEl>
                                        <p:attrNameLst>
                                          <p:attrName>style.visibility</p:attrName>
                                        </p:attrNameLst>
                                      </p:cBhvr>
                                      <p:to>
                                        <p:strVal val="visible"/>
                                      </p:to>
                                    </p:set>
                                    <p:animEffect filter="fade" transition="in">
                                      <p:cBhvr>
                                        <p:cTn dur="1000"/>
                                        <p:tgtEl>
                                          <p:spTgt spid="2763">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7" name="Shape 2767"/>
        <p:cNvGrpSpPr/>
        <p:nvPr/>
      </p:nvGrpSpPr>
      <p:grpSpPr>
        <a:xfrm>
          <a:off x="0" y="0"/>
          <a:ext cx="0" cy="0"/>
          <a:chOff x="0" y="0"/>
          <a:chExt cx="0" cy="0"/>
        </a:xfrm>
      </p:grpSpPr>
      <p:sp>
        <p:nvSpPr>
          <p:cNvPr id="2768" name="Google Shape;2768;p208"/>
          <p:cNvSpPr txBox="1"/>
          <p:nvPr>
            <p:ph type="title"/>
          </p:nvPr>
        </p:nvSpPr>
        <p:spPr>
          <a:xfrm>
            <a:off x="311700" y="452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Watchtower solutions</a:t>
            </a:r>
            <a:endParaRPr/>
          </a:p>
        </p:txBody>
      </p:sp>
      <p:sp>
        <p:nvSpPr>
          <p:cNvPr id="2769" name="Google Shape;2769;p20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Have a third party pay attention for channel breach </a:t>
            </a:r>
            <a:endParaRPr/>
          </a:p>
          <a:p>
            <a:pPr indent="-342900" lvl="0" marL="457200" rtl="0" algn="l">
              <a:spcBef>
                <a:spcPts val="0"/>
              </a:spcBef>
              <a:spcAft>
                <a:spcPts val="0"/>
              </a:spcAft>
              <a:buSzPts val="1800"/>
              <a:buChar char="●"/>
            </a:pPr>
            <a:r>
              <a:rPr lang="en"/>
              <a:t>Economic incentive not clear</a:t>
            </a:r>
            <a:endParaRPr/>
          </a:p>
          <a:p>
            <a:pPr indent="-317500" lvl="1" marL="914400" rtl="0" algn="l">
              <a:spcBef>
                <a:spcPts val="0"/>
              </a:spcBef>
              <a:spcAft>
                <a:spcPts val="0"/>
              </a:spcAft>
              <a:buSzPts val="1400"/>
              <a:buChar char="○"/>
            </a:pPr>
            <a:r>
              <a:rPr lang="en"/>
              <a:t>Theoretically a watching services could be forced to store an arbitrary amount of data</a:t>
            </a:r>
            <a:endParaRPr/>
          </a:p>
          <a:p>
            <a:pPr indent="-342900" lvl="0" marL="457200" rtl="0" algn="l">
              <a:spcBef>
                <a:spcPts val="0"/>
              </a:spcBef>
              <a:spcAft>
                <a:spcPts val="0"/>
              </a:spcAft>
              <a:buSzPts val="1800"/>
              <a:buChar char="●"/>
            </a:pPr>
            <a:r>
              <a:rPr lang="en"/>
              <a:t>Electrum's lightning implementation is said to come with a subscription based trusted watching service</a:t>
            </a:r>
            <a:endParaRPr/>
          </a:p>
          <a:p>
            <a:pPr indent="-342900" lvl="0" marL="457200" rtl="0" algn="l">
              <a:spcBef>
                <a:spcPts val="0"/>
              </a:spcBef>
              <a:spcAft>
                <a:spcPts val="0"/>
              </a:spcAft>
              <a:buSzPts val="1800"/>
              <a:buChar char="●"/>
            </a:pPr>
            <a:r>
              <a:rPr lang="en"/>
              <a:t>Watching service needs revocation secret </a:t>
            </a:r>
            <a:endParaRPr/>
          </a:p>
          <a:p>
            <a:pPr indent="-342900" lvl="0" marL="457200" rtl="0" algn="l">
              <a:spcBef>
                <a:spcPts val="0"/>
              </a:spcBef>
              <a:spcAft>
                <a:spcPts val="0"/>
              </a:spcAft>
              <a:buSzPts val="1800"/>
              <a:buChar char="●"/>
            </a:pPr>
            <a:r>
              <a:rPr lang="en"/>
              <a:t>Watching service does not necessarily need to be aware of all channel balances</a:t>
            </a:r>
            <a:endParaRPr/>
          </a:p>
          <a:p>
            <a:pPr indent="-317500" lvl="1" marL="914400" rtl="0" algn="l">
              <a:spcBef>
                <a:spcPts val="0"/>
              </a:spcBef>
              <a:spcAft>
                <a:spcPts val="0"/>
              </a:spcAft>
              <a:buSzPts val="1400"/>
              <a:buChar char="○"/>
            </a:pPr>
            <a:r>
              <a:rPr lang="en"/>
              <a:t>Remember key derivation BOLT 03</a:t>
            </a:r>
            <a:endParaRPr/>
          </a:p>
          <a:p>
            <a:pPr indent="-342900" lvl="0" marL="457200" rtl="0" algn="l">
              <a:spcBef>
                <a:spcPts val="0"/>
              </a:spcBef>
              <a:spcAft>
                <a:spcPts val="0"/>
              </a:spcAft>
              <a:buSzPts val="1800"/>
              <a:buChar char="●"/>
            </a:pPr>
            <a:r>
              <a:rPr lang="en"/>
              <a:t>With eltoo channel way more privacy</a:t>
            </a:r>
            <a:endParaRPr/>
          </a:p>
          <a:p>
            <a:pPr indent="-342900" lvl="0" marL="457200" rtl="0" algn="l">
              <a:spcBef>
                <a:spcPts val="0"/>
              </a:spcBef>
              <a:spcAft>
                <a:spcPts val="0"/>
              </a:spcAft>
              <a:buSzPts val="1800"/>
              <a:buChar char="●"/>
            </a:pPr>
            <a:r>
              <a:rPr lang="en"/>
              <a:t>Will not be part of BOLT yet</a:t>
            </a:r>
            <a:endParaRPr/>
          </a:p>
          <a:p>
            <a:pPr indent="-317500" lvl="1" marL="914400" rtl="0" algn="l">
              <a:spcBef>
                <a:spcPts val="0"/>
              </a:spcBef>
              <a:spcAft>
                <a:spcPts val="0"/>
              </a:spcAft>
              <a:buSzPts val="1400"/>
              <a:buChar char="○"/>
            </a:pPr>
            <a:r>
              <a:rPr lang="en" u="sng">
                <a:solidFill>
                  <a:schemeClr val="hlink"/>
                </a:solidFill>
                <a:hlinkClick r:id="rId3"/>
              </a:rPr>
              <a:t>https://lists.linuxfoundation.org/pipermail/lightning-dev/2018-November/001562.html</a:t>
            </a:r>
            <a:r>
              <a:rPr lang="en"/>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9">
                                            <p:txEl>
                                              <p:pRg end="0" st="0"/>
                                            </p:txEl>
                                          </p:spTgt>
                                        </p:tgtEl>
                                        <p:attrNameLst>
                                          <p:attrName>style.visibility</p:attrName>
                                        </p:attrNameLst>
                                      </p:cBhvr>
                                      <p:to>
                                        <p:strVal val="visible"/>
                                      </p:to>
                                    </p:set>
                                    <p:animEffect filter="fade" transition="in">
                                      <p:cBhvr>
                                        <p:cTn dur="1000"/>
                                        <p:tgtEl>
                                          <p:spTgt spid="276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9">
                                            <p:txEl>
                                              <p:pRg end="1" st="1"/>
                                            </p:txEl>
                                          </p:spTgt>
                                        </p:tgtEl>
                                        <p:attrNameLst>
                                          <p:attrName>style.visibility</p:attrName>
                                        </p:attrNameLst>
                                      </p:cBhvr>
                                      <p:to>
                                        <p:strVal val="visible"/>
                                      </p:to>
                                    </p:set>
                                    <p:animEffect filter="fade" transition="in">
                                      <p:cBhvr>
                                        <p:cTn dur="1000"/>
                                        <p:tgtEl>
                                          <p:spTgt spid="276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9">
                                            <p:txEl>
                                              <p:pRg end="2" st="2"/>
                                            </p:txEl>
                                          </p:spTgt>
                                        </p:tgtEl>
                                        <p:attrNameLst>
                                          <p:attrName>style.visibility</p:attrName>
                                        </p:attrNameLst>
                                      </p:cBhvr>
                                      <p:to>
                                        <p:strVal val="visible"/>
                                      </p:to>
                                    </p:set>
                                    <p:animEffect filter="fade" transition="in">
                                      <p:cBhvr>
                                        <p:cTn dur="1000"/>
                                        <p:tgtEl>
                                          <p:spTgt spid="276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9">
                                            <p:txEl>
                                              <p:pRg end="3" st="3"/>
                                            </p:txEl>
                                          </p:spTgt>
                                        </p:tgtEl>
                                        <p:attrNameLst>
                                          <p:attrName>style.visibility</p:attrName>
                                        </p:attrNameLst>
                                      </p:cBhvr>
                                      <p:to>
                                        <p:strVal val="visible"/>
                                      </p:to>
                                    </p:set>
                                    <p:animEffect filter="fade" transition="in">
                                      <p:cBhvr>
                                        <p:cTn dur="1000"/>
                                        <p:tgtEl>
                                          <p:spTgt spid="276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9">
                                            <p:txEl>
                                              <p:pRg end="4" st="4"/>
                                            </p:txEl>
                                          </p:spTgt>
                                        </p:tgtEl>
                                        <p:attrNameLst>
                                          <p:attrName>style.visibility</p:attrName>
                                        </p:attrNameLst>
                                      </p:cBhvr>
                                      <p:to>
                                        <p:strVal val="visible"/>
                                      </p:to>
                                    </p:set>
                                    <p:animEffect filter="fade" transition="in">
                                      <p:cBhvr>
                                        <p:cTn dur="1000"/>
                                        <p:tgtEl>
                                          <p:spTgt spid="276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9">
                                            <p:txEl>
                                              <p:pRg end="5" st="5"/>
                                            </p:txEl>
                                          </p:spTgt>
                                        </p:tgtEl>
                                        <p:attrNameLst>
                                          <p:attrName>style.visibility</p:attrName>
                                        </p:attrNameLst>
                                      </p:cBhvr>
                                      <p:to>
                                        <p:strVal val="visible"/>
                                      </p:to>
                                    </p:set>
                                    <p:animEffect filter="fade" transition="in">
                                      <p:cBhvr>
                                        <p:cTn dur="1000"/>
                                        <p:tgtEl>
                                          <p:spTgt spid="276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9">
                                            <p:txEl>
                                              <p:pRg end="6" st="6"/>
                                            </p:txEl>
                                          </p:spTgt>
                                        </p:tgtEl>
                                        <p:attrNameLst>
                                          <p:attrName>style.visibility</p:attrName>
                                        </p:attrNameLst>
                                      </p:cBhvr>
                                      <p:to>
                                        <p:strVal val="visible"/>
                                      </p:to>
                                    </p:set>
                                    <p:animEffect filter="fade" transition="in">
                                      <p:cBhvr>
                                        <p:cTn dur="1000"/>
                                        <p:tgtEl>
                                          <p:spTgt spid="276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9">
                                            <p:txEl>
                                              <p:pRg end="7" st="7"/>
                                            </p:txEl>
                                          </p:spTgt>
                                        </p:tgtEl>
                                        <p:attrNameLst>
                                          <p:attrName>style.visibility</p:attrName>
                                        </p:attrNameLst>
                                      </p:cBhvr>
                                      <p:to>
                                        <p:strVal val="visible"/>
                                      </p:to>
                                    </p:set>
                                    <p:animEffect filter="fade" transition="in">
                                      <p:cBhvr>
                                        <p:cTn dur="1000"/>
                                        <p:tgtEl>
                                          <p:spTgt spid="276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9">
                                            <p:txEl>
                                              <p:pRg end="8" st="8"/>
                                            </p:txEl>
                                          </p:spTgt>
                                        </p:tgtEl>
                                        <p:attrNameLst>
                                          <p:attrName>style.visibility</p:attrName>
                                        </p:attrNameLst>
                                      </p:cBhvr>
                                      <p:to>
                                        <p:strVal val="visible"/>
                                      </p:to>
                                    </p:set>
                                    <p:animEffect filter="fade" transition="in">
                                      <p:cBhvr>
                                        <p:cTn dur="1000"/>
                                        <p:tgtEl>
                                          <p:spTgt spid="276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9">
                                            <p:txEl>
                                              <p:pRg end="9" st="9"/>
                                            </p:txEl>
                                          </p:spTgt>
                                        </p:tgtEl>
                                        <p:attrNameLst>
                                          <p:attrName>style.visibility</p:attrName>
                                        </p:attrNameLst>
                                      </p:cBhvr>
                                      <p:to>
                                        <p:strVal val="visible"/>
                                      </p:to>
                                    </p:set>
                                    <p:animEffect filter="fade" transition="in">
                                      <p:cBhvr>
                                        <p:cTn dur="1000"/>
                                        <p:tgtEl>
                                          <p:spTgt spid="2769">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3" name="Shape 2773"/>
        <p:cNvGrpSpPr/>
        <p:nvPr/>
      </p:nvGrpSpPr>
      <p:grpSpPr>
        <a:xfrm>
          <a:off x="0" y="0"/>
          <a:ext cx="0" cy="0"/>
          <a:chOff x="0" y="0"/>
          <a:chExt cx="0" cy="0"/>
        </a:xfrm>
      </p:grpSpPr>
      <p:sp>
        <p:nvSpPr>
          <p:cNvPr id="2774" name="Google Shape;2774;p2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Scriptless Scripts / 2 party ECDSA</a:t>
            </a:r>
            <a:endParaRPr/>
          </a:p>
        </p:txBody>
      </p:sp>
      <p:sp>
        <p:nvSpPr>
          <p:cNvPr id="2775" name="Google Shape;2775;p20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Create a 2-2 multisig wallet based solely on ECDSA P2PKH</a:t>
            </a:r>
            <a:endParaRPr/>
          </a:p>
          <a:p>
            <a:pPr indent="-342900" lvl="0" marL="457200" rtl="0" algn="l">
              <a:spcBef>
                <a:spcPts val="0"/>
              </a:spcBef>
              <a:spcAft>
                <a:spcPts val="0"/>
              </a:spcAft>
              <a:buSzPts val="1800"/>
              <a:buChar char="●"/>
            </a:pPr>
            <a:r>
              <a:rPr lang="en"/>
              <a:t>Makes use of homomorphic Paillier encryption</a:t>
            </a:r>
            <a:endParaRPr/>
          </a:p>
          <a:p>
            <a:pPr indent="-342900" lvl="0" marL="457200" rtl="0" algn="l">
              <a:spcBef>
                <a:spcPts val="0"/>
              </a:spcBef>
              <a:spcAft>
                <a:spcPts val="0"/>
              </a:spcAft>
              <a:buSzPts val="1800"/>
              <a:buChar char="●"/>
            </a:pPr>
            <a:r>
              <a:rPr lang="en"/>
              <a:t>Be able to have changing preimages along a route </a:t>
            </a:r>
            <a:endParaRPr/>
          </a:p>
          <a:p>
            <a:pPr indent="-317500" lvl="1" marL="914400" rtl="0" algn="l">
              <a:spcBef>
                <a:spcPts val="0"/>
              </a:spcBef>
              <a:spcAft>
                <a:spcPts val="0"/>
              </a:spcAft>
              <a:buSzPts val="1400"/>
              <a:buChar char="○"/>
            </a:pPr>
            <a:r>
              <a:rPr lang="en"/>
              <a:t>Payment decorrelation</a:t>
            </a:r>
            <a:endParaRPr/>
          </a:p>
          <a:p>
            <a:pPr indent="-317500" lvl="1" marL="914400" rtl="0" algn="l">
              <a:spcBef>
                <a:spcPts val="0"/>
              </a:spcBef>
              <a:spcAft>
                <a:spcPts val="0"/>
              </a:spcAft>
              <a:buSzPts val="1400"/>
              <a:buChar char="○"/>
            </a:pPr>
            <a:r>
              <a:rPr lang="en"/>
              <a:t>Switch to payment points instead of payment hashes</a:t>
            </a:r>
            <a:endParaRPr/>
          </a:p>
          <a:p>
            <a:pPr indent="-342900" lvl="0" marL="457200" rtl="0" algn="l">
              <a:spcBef>
                <a:spcPts val="0"/>
              </a:spcBef>
              <a:spcAft>
                <a:spcPts val="0"/>
              </a:spcAft>
              <a:buSzPts val="1800"/>
              <a:buChar char="●"/>
            </a:pPr>
            <a:r>
              <a:rPr lang="en"/>
              <a:t> Atomic swaps as a regular P2PKH on chain transaction</a:t>
            </a:r>
            <a:endParaRPr/>
          </a:p>
          <a:p>
            <a:pPr indent="-342900" lvl="0" marL="457200" rtl="0" algn="l">
              <a:spcBef>
                <a:spcPts val="0"/>
              </a:spcBef>
              <a:spcAft>
                <a:spcPts val="0"/>
              </a:spcAft>
              <a:buSzPts val="1800"/>
              <a:buChar char="●"/>
            </a:pPr>
            <a:r>
              <a:rPr lang="en"/>
              <a:t>Will probably not </a:t>
            </a:r>
            <a:r>
              <a:rPr lang="en"/>
              <a:t>be</a:t>
            </a:r>
            <a:r>
              <a:rPr lang="en"/>
              <a:t> implemented as Schnorr Signatures can do the same</a:t>
            </a:r>
            <a:endParaRPr/>
          </a:p>
          <a:p>
            <a:pPr indent="-342900" lvl="0" marL="457200" rtl="0" algn="l">
              <a:spcBef>
                <a:spcPts val="0"/>
              </a:spcBef>
              <a:spcAft>
                <a:spcPts val="0"/>
              </a:spcAft>
              <a:buSzPts val="1800"/>
              <a:buChar char="●"/>
            </a:pPr>
            <a:r>
              <a:rPr lang="en" u="sng">
                <a:solidFill>
                  <a:schemeClr val="hlink"/>
                </a:solidFill>
                <a:hlinkClick r:id="rId3"/>
              </a:rPr>
              <a:t>https://lists.linuxfoundation.org/pipermail/lightning-dev/2018-May/001244.html</a:t>
            </a:r>
            <a:r>
              <a:rPr lang="en"/>
              <a:t> </a:t>
            </a:r>
            <a:endParaRPr/>
          </a:p>
          <a:p>
            <a:pPr indent="0" lvl="0" marL="45720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5">
                                            <p:txEl>
                                              <p:pRg end="0" st="0"/>
                                            </p:txEl>
                                          </p:spTgt>
                                        </p:tgtEl>
                                        <p:attrNameLst>
                                          <p:attrName>style.visibility</p:attrName>
                                        </p:attrNameLst>
                                      </p:cBhvr>
                                      <p:to>
                                        <p:strVal val="visible"/>
                                      </p:to>
                                    </p:set>
                                    <p:animEffect filter="fade" transition="in">
                                      <p:cBhvr>
                                        <p:cTn dur="1000"/>
                                        <p:tgtEl>
                                          <p:spTgt spid="277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5">
                                            <p:txEl>
                                              <p:pRg end="1" st="1"/>
                                            </p:txEl>
                                          </p:spTgt>
                                        </p:tgtEl>
                                        <p:attrNameLst>
                                          <p:attrName>style.visibility</p:attrName>
                                        </p:attrNameLst>
                                      </p:cBhvr>
                                      <p:to>
                                        <p:strVal val="visible"/>
                                      </p:to>
                                    </p:set>
                                    <p:animEffect filter="fade" transition="in">
                                      <p:cBhvr>
                                        <p:cTn dur="1000"/>
                                        <p:tgtEl>
                                          <p:spTgt spid="277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5">
                                            <p:txEl>
                                              <p:pRg end="2" st="2"/>
                                            </p:txEl>
                                          </p:spTgt>
                                        </p:tgtEl>
                                        <p:attrNameLst>
                                          <p:attrName>style.visibility</p:attrName>
                                        </p:attrNameLst>
                                      </p:cBhvr>
                                      <p:to>
                                        <p:strVal val="visible"/>
                                      </p:to>
                                    </p:set>
                                    <p:animEffect filter="fade" transition="in">
                                      <p:cBhvr>
                                        <p:cTn dur="1000"/>
                                        <p:tgtEl>
                                          <p:spTgt spid="277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5">
                                            <p:txEl>
                                              <p:pRg end="3" st="3"/>
                                            </p:txEl>
                                          </p:spTgt>
                                        </p:tgtEl>
                                        <p:attrNameLst>
                                          <p:attrName>style.visibility</p:attrName>
                                        </p:attrNameLst>
                                      </p:cBhvr>
                                      <p:to>
                                        <p:strVal val="visible"/>
                                      </p:to>
                                    </p:set>
                                    <p:animEffect filter="fade" transition="in">
                                      <p:cBhvr>
                                        <p:cTn dur="1000"/>
                                        <p:tgtEl>
                                          <p:spTgt spid="277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5">
                                            <p:txEl>
                                              <p:pRg end="4" st="4"/>
                                            </p:txEl>
                                          </p:spTgt>
                                        </p:tgtEl>
                                        <p:attrNameLst>
                                          <p:attrName>style.visibility</p:attrName>
                                        </p:attrNameLst>
                                      </p:cBhvr>
                                      <p:to>
                                        <p:strVal val="visible"/>
                                      </p:to>
                                    </p:set>
                                    <p:animEffect filter="fade" transition="in">
                                      <p:cBhvr>
                                        <p:cTn dur="1000"/>
                                        <p:tgtEl>
                                          <p:spTgt spid="277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5">
                                            <p:txEl>
                                              <p:pRg end="5" st="5"/>
                                            </p:txEl>
                                          </p:spTgt>
                                        </p:tgtEl>
                                        <p:attrNameLst>
                                          <p:attrName>style.visibility</p:attrName>
                                        </p:attrNameLst>
                                      </p:cBhvr>
                                      <p:to>
                                        <p:strVal val="visible"/>
                                      </p:to>
                                    </p:set>
                                    <p:animEffect filter="fade" transition="in">
                                      <p:cBhvr>
                                        <p:cTn dur="1000"/>
                                        <p:tgtEl>
                                          <p:spTgt spid="277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5">
                                            <p:txEl>
                                              <p:pRg end="6" st="6"/>
                                            </p:txEl>
                                          </p:spTgt>
                                        </p:tgtEl>
                                        <p:attrNameLst>
                                          <p:attrName>style.visibility</p:attrName>
                                        </p:attrNameLst>
                                      </p:cBhvr>
                                      <p:to>
                                        <p:strVal val="visible"/>
                                      </p:to>
                                    </p:set>
                                    <p:animEffect filter="fade" transition="in">
                                      <p:cBhvr>
                                        <p:cTn dur="1000"/>
                                        <p:tgtEl>
                                          <p:spTgt spid="277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5">
                                            <p:txEl>
                                              <p:pRg end="7" st="7"/>
                                            </p:txEl>
                                          </p:spTgt>
                                        </p:tgtEl>
                                        <p:attrNameLst>
                                          <p:attrName>style.visibility</p:attrName>
                                        </p:attrNameLst>
                                      </p:cBhvr>
                                      <p:to>
                                        <p:strVal val="visible"/>
                                      </p:to>
                                    </p:set>
                                    <p:animEffect filter="fade" transition="in">
                                      <p:cBhvr>
                                        <p:cTn dur="1000"/>
                                        <p:tgtEl>
                                          <p:spTgt spid="277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5">
                                            <p:txEl>
                                              <p:pRg end="8" st="8"/>
                                            </p:txEl>
                                          </p:spTgt>
                                        </p:tgtEl>
                                        <p:attrNameLst>
                                          <p:attrName>style.visibility</p:attrName>
                                        </p:attrNameLst>
                                      </p:cBhvr>
                                      <p:to>
                                        <p:strVal val="visible"/>
                                      </p:to>
                                    </p:set>
                                    <p:animEffect filter="fade" transition="in">
                                      <p:cBhvr>
                                        <p:cTn dur="1000"/>
                                        <p:tgtEl>
                                          <p:spTgt spid="2775">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9" name="Shape 2779"/>
        <p:cNvGrpSpPr/>
        <p:nvPr/>
      </p:nvGrpSpPr>
      <p:grpSpPr>
        <a:xfrm>
          <a:off x="0" y="0"/>
          <a:ext cx="0" cy="0"/>
          <a:chOff x="0" y="0"/>
          <a:chExt cx="0" cy="0"/>
        </a:xfrm>
      </p:grpSpPr>
      <p:sp>
        <p:nvSpPr>
          <p:cNvPr id="2780" name="Google Shape;2780;p2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Schnorr Signatures / MuSig</a:t>
            </a:r>
            <a:endParaRPr/>
          </a:p>
        </p:txBody>
      </p:sp>
      <p:sp>
        <p:nvSpPr>
          <p:cNvPr id="2781" name="Google Shape;2781;p21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Linear signature Scheme</a:t>
            </a:r>
            <a:endParaRPr/>
          </a:p>
          <a:p>
            <a:pPr indent="-342900" lvl="0" marL="457200" rtl="0" algn="l">
              <a:spcBef>
                <a:spcPts val="0"/>
              </a:spcBef>
              <a:spcAft>
                <a:spcPts val="0"/>
              </a:spcAft>
              <a:buSzPts val="1800"/>
              <a:buChar char="●"/>
            </a:pPr>
            <a:r>
              <a:rPr lang="en"/>
              <a:t>Signatures can be added up → One verification</a:t>
            </a:r>
            <a:endParaRPr/>
          </a:p>
          <a:p>
            <a:pPr indent="-342900" lvl="0" marL="457200" rtl="0" algn="l">
              <a:spcBef>
                <a:spcPts val="0"/>
              </a:spcBef>
              <a:spcAft>
                <a:spcPts val="0"/>
              </a:spcAft>
              <a:buSzPts val="1800"/>
              <a:buChar char="●"/>
            </a:pPr>
            <a:r>
              <a:rPr lang="en"/>
              <a:t>Multisig wallets have just one signature</a:t>
            </a:r>
            <a:endParaRPr/>
          </a:p>
          <a:p>
            <a:pPr indent="-342900" lvl="0" marL="457200" rtl="0" algn="l">
              <a:spcBef>
                <a:spcPts val="0"/>
              </a:spcBef>
              <a:spcAft>
                <a:spcPts val="0"/>
              </a:spcAft>
              <a:buSzPts val="1800"/>
              <a:buChar char="●"/>
            </a:pPr>
            <a:r>
              <a:rPr lang="en"/>
              <a:t>Complex scripts / smart contracts can be hidden</a:t>
            </a:r>
            <a:endParaRPr/>
          </a:p>
          <a:p>
            <a:pPr indent="-342900" lvl="0" marL="457200" rtl="0" algn="l">
              <a:spcBef>
                <a:spcPts val="0"/>
              </a:spcBef>
              <a:spcAft>
                <a:spcPts val="0"/>
              </a:spcAft>
              <a:buSzPts val="1800"/>
              <a:buChar char="●"/>
            </a:pPr>
            <a:r>
              <a:rPr lang="en"/>
              <a:t>Can be computed from only knowing pubkeys and sigs.</a:t>
            </a:r>
            <a:endParaRPr/>
          </a:p>
          <a:p>
            <a:pPr indent="-317500" lvl="1" marL="914400" rtl="0" algn="l">
              <a:spcBef>
                <a:spcPts val="0"/>
              </a:spcBef>
              <a:spcAft>
                <a:spcPts val="0"/>
              </a:spcAft>
              <a:buSzPts val="1400"/>
              <a:buChar char="○"/>
            </a:pPr>
            <a:r>
              <a:rPr lang="en"/>
              <a:t>Little communication overhead / protocol required</a:t>
            </a:r>
            <a:endParaRPr/>
          </a:p>
          <a:p>
            <a:pPr indent="-342900" lvl="0" marL="457200" rtl="0" algn="l">
              <a:spcBef>
                <a:spcPts val="0"/>
              </a:spcBef>
              <a:spcAft>
                <a:spcPts val="0"/>
              </a:spcAft>
              <a:buSzPts val="1800"/>
              <a:buChar char="●"/>
            </a:pPr>
            <a:r>
              <a:rPr lang="en"/>
              <a:t>By now implemented in libsecp256k1</a:t>
            </a:r>
            <a:endParaRPr/>
          </a:p>
          <a:p>
            <a:pPr indent="-342900" lvl="0" marL="457200" rtl="0" algn="l">
              <a:spcBef>
                <a:spcPts val="0"/>
              </a:spcBef>
              <a:spcAft>
                <a:spcPts val="0"/>
              </a:spcAft>
              <a:buSzPts val="1800"/>
              <a:buChar char="●"/>
            </a:pPr>
            <a:r>
              <a:rPr lang="en"/>
              <a:t>Desire to push to bitcoin</a:t>
            </a:r>
            <a:endParaRPr/>
          </a:p>
          <a:p>
            <a:pPr indent="-342900" lvl="0" marL="457200" rtl="0" algn="l">
              <a:spcBef>
                <a:spcPts val="0"/>
              </a:spcBef>
              <a:spcAft>
                <a:spcPts val="0"/>
              </a:spcAft>
              <a:buSzPts val="1800"/>
              <a:buChar char="●"/>
            </a:pPr>
            <a:r>
              <a:rPr lang="en"/>
              <a:t>Ability to hide complex scripts / contracts</a:t>
            </a:r>
            <a:endParaRPr/>
          </a:p>
          <a:p>
            <a:pPr indent="-342900" lvl="0" marL="457200" rtl="0" algn="l">
              <a:spcBef>
                <a:spcPts val="0"/>
              </a:spcBef>
              <a:spcAft>
                <a:spcPts val="0"/>
              </a:spcAft>
              <a:buSzPts val="1800"/>
              <a:buChar char="●"/>
            </a:pPr>
            <a:r>
              <a:rPr lang="en" u="sng">
                <a:solidFill>
                  <a:schemeClr val="hlink"/>
                </a:solidFill>
                <a:hlinkClick r:id="rId3"/>
              </a:rPr>
              <a:t>https://blockstream.com/2019/02/18/musig-a-new-multisignature-standard/</a:t>
            </a:r>
            <a:r>
              <a:rPr lang="en"/>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1">
                                            <p:txEl>
                                              <p:pRg end="0" st="0"/>
                                            </p:txEl>
                                          </p:spTgt>
                                        </p:tgtEl>
                                        <p:attrNameLst>
                                          <p:attrName>style.visibility</p:attrName>
                                        </p:attrNameLst>
                                      </p:cBhvr>
                                      <p:to>
                                        <p:strVal val="visible"/>
                                      </p:to>
                                    </p:set>
                                    <p:animEffect filter="fade" transition="in">
                                      <p:cBhvr>
                                        <p:cTn dur="1000"/>
                                        <p:tgtEl>
                                          <p:spTgt spid="278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1">
                                            <p:txEl>
                                              <p:pRg end="1" st="1"/>
                                            </p:txEl>
                                          </p:spTgt>
                                        </p:tgtEl>
                                        <p:attrNameLst>
                                          <p:attrName>style.visibility</p:attrName>
                                        </p:attrNameLst>
                                      </p:cBhvr>
                                      <p:to>
                                        <p:strVal val="visible"/>
                                      </p:to>
                                    </p:set>
                                    <p:animEffect filter="fade" transition="in">
                                      <p:cBhvr>
                                        <p:cTn dur="1000"/>
                                        <p:tgtEl>
                                          <p:spTgt spid="278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1">
                                            <p:txEl>
                                              <p:pRg end="2" st="2"/>
                                            </p:txEl>
                                          </p:spTgt>
                                        </p:tgtEl>
                                        <p:attrNameLst>
                                          <p:attrName>style.visibility</p:attrName>
                                        </p:attrNameLst>
                                      </p:cBhvr>
                                      <p:to>
                                        <p:strVal val="visible"/>
                                      </p:to>
                                    </p:set>
                                    <p:animEffect filter="fade" transition="in">
                                      <p:cBhvr>
                                        <p:cTn dur="1000"/>
                                        <p:tgtEl>
                                          <p:spTgt spid="278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1">
                                            <p:txEl>
                                              <p:pRg end="3" st="3"/>
                                            </p:txEl>
                                          </p:spTgt>
                                        </p:tgtEl>
                                        <p:attrNameLst>
                                          <p:attrName>style.visibility</p:attrName>
                                        </p:attrNameLst>
                                      </p:cBhvr>
                                      <p:to>
                                        <p:strVal val="visible"/>
                                      </p:to>
                                    </p:set>
                                    <p:animEffect filter="fade" transition="in">
                                      <p:cBhvr>
                                        <p:cTn dur="1000"/>
                                        <p:tgtEl>
                                          <p:spTgt spid="278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1">
                                            <p:txEl>
                                              <p:pRg end="4" st="4"/>
                                            </p:txEl>
                                          </p:spTgt>
                                        </p:tgtEl>
                                        <p:attrNameLst>
                                          <p:attrName>style.visibility</p:attrName>
                                        </p:attrNameLst>
                                      </p:cBhvr>
                                      <p:to>
                                        <p:strVal val="visible"/>
                                      </p:to>
                                    </p:set>
                                    <p:animEffect filter="fade" transition="in">
                                      <p:cBhvr>
                                        <p:cTn dur="1000"/>
                                        <p:tgtEl>
                                          <p:spTgt spid="278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1">
                                            <p:txEl>
                                              <p:pRg end="5" st="5"/>
                                            </p:txEl>
                                          </p:spTgt>
                                        </p:tgtEl>
                                        <p:attrNameLst>
                                          <p:attrName>style.visibility</p:attrName>
                                        </p:attrNameLst>
                                      </p:cBhvr>
                                      <p:to>
                                        <p:strVal val="visible"/>
                                      </p:to>
                                    </p:set>
                                    <p:animEffect filter="fade" transition="in">
                                      <p:cBhvr>
                                        <p:cTn dur="1000"/>
                                        <p:tgtEl>
                                          <p:spTgt spid="278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1">
                                            <p:txEl>
                                              <p:pRg end="6" st="6"/>
                                            </p:txEl>
                                          </p:spTgt>
                                        </p:tgtEl>
                                        <p:attrNameLst>
                                          <p:attrName>style.visibility</p:attrName>
                                        </p:attrNameLst>
                                      </p:cBhvr>
                                      <p:to>
                                        <p:strVal val="visible"/>
                                      </p:to>
                                    </p:set>
                                    <p:animEffect filter="fade" transition="in">
                                      <p:cBhvr>
                                        <p:cTn dur="1000"/>
                                        <p:tgtEl>
                                          <p:spTgt spid="278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1">
                                            <p:txEl>
                                              <p:pRg end="7" st="7"/>
                                            </p:txEl>
                                          </p:spTgt>
                                        </p:tgtEl>
                                        <p:attrNameLst>
                                          <p:attrName>style.visibility</p:attrName>
                                        </p:attrNameLst>
                                      </p:cBhvr>
                                      <p:to>
                                        <p:strVal val="visible"/>
                                      </p:to>
                                    </p:set>
                                    <p:animEffect filter="fade" transition="in">
                                      <p:cBhvr>
                                        <p:cTn dur="1000"/>
                                        <p:tgtEl>
                                          <p:spTgt spid="278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1">
                                            <p:txEl>
                                              <p:pRg end="8" st="8"/>
                                            </p:txEl>
                                          </p:spTgt>
                                        </p:tgtEl>
                                        <p:attrNameLst>
                                          <p:attrName>style.visibility</p:attrName>
                                        </p:attrNameLst>
                                      </p:cBhvr>
                                      <p:to>
                                        <p:strVal val="visible"/>
                                      </p:to>
                                    </p:set>
                                    <p:animEffect filter="fade" transition="in">
                                      <p:cBhvr>
                                        <p:cTn dur="1000"/>
                                        <p:tgtEl>
                                          <p:spTgt spid="278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1">
                                            <p:txEl>
                                              <p:pRg end="9" st="9"/>
                                            </p:txEl>
                                          </p:spTgt>
                                        </p:tgtEl>
                                        <p:attrNameLst>
                                          <p:attrName>style.visibility</p:attrName>
                                        </p:attrNameLst>
                                      </p:cBhvr>
                                      <p:to>
                                        <p:strVal val="visible"/>
                                      </p:to>
                                    </p:set>
                                    <p:animEffect filter="fade" transition="in">
                                      <p:cBhvr>
                                        <p:cTn dur="1000"/>
                                        <p:tgtEl>
                                          <p:spTgt spid="2781">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5" name="Shape 2785"/>
        <p:cNvGrpSpPr/>
        <p:nvPr/>
      </p:nvGrpSpPr>
      <p:grpSpPr>
        <a:xfrm>
          <a:off x="0" y="0"/>
          <a:ext cx="0" cy="0"/>
          <a:chOff x="0" y="0"/>
          <a:chExt cx="0" cy="0"/>
        </a:xfrm>
      </p:grpSpPr>
      <p:sp>
        <p:nvSpPr>
          <p:cNvPr id="2786" name="Google Shape;2786;p2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Chross chain atomic swaps / American Call options</a:t>
            </a:r>
            <a:endParaRPr/>
          </a:p>
        </p:txBody>
      </p:sp>
      <p:sp>
        <p:nvSpPr>
          <p:cNvPr id="2787" name="Google Shape;2787;p21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Potentially atomic swaps are possible</a:t>
            </a:r>
            <a:endParaRPr/>
          </a:p>
          <a:p>
            <a:pPr indent="-317500" lvl="1" marL="914400" rtl="0" algn="l">
              <a:spcBef>
                <a:spcPts val="0"/>
              </a:spcBef>
              <a:spcAft>
                <a:spcPts val="0"/>
              </a:spcAft>
              <a:buSzPts val="1400"/>
              <a:buChar char="○"/>
            </a:pPr>
            <a:r>
              <a:rPr lang="en"/>
              <a:t>Sending an onion through multiple chains</a:t>
            </a:r>
            <a:endParaRPr/>
          </a:p>
          <a:p>
            <a:pPr indent="-317500" lvl="1" marL="914400" rtl="0" algn="l">
              <a:spcBef>
                <a:spcPts val="0"/>
              </a:spcBef>
              <a:spcAft>
                <a:spcPts val="0"/>
              </a:spcAft>
              <a:buSzPts val="1400"/>
              <a:buChar char="○"/>
            </a:pPr>
            <a:r>
              <a:rPr lang="en"/>
              <a:t>Recall hash of genesis block was part of channel announcements</a:t>
            </a:r>
            <a:endParaRPr/>
          </a:p>
          <a:p>
            <a:pPr indent="-342900" lvl="0" marL="457200" rtl="0" algn="l">
              <a:spcBef>
                <a:spcPts val="0"/>
              </a:spcBef>
              <a:spcAft>
                <a:spcPts val="0"/>
              </a:spcAft>
              <a:buSzPts val="1800"/>
              <a:buChar char="●"/>
            </a:pPr>
            <a:r>
              <a:rPr lang="en"/>
              <a:t>Atomic swaps on the Lightning Network are in practise probably unusable</a:t>
            </a:r>
            <a:endParaRPr/>
          </a:p>
          <a:p>
            <a:pPr indent="-317500" lvl="1" marL="914400" rtl="0" algn="l">
              <a:spcBef>
                <a:spcPts val="0"/>
              </a:spcBef>
              <a:spcAft>
                <a:spcPts val="0"/>
              </a:spcAft>
              <a:buSzPts val="1400"/>
              <a:buChar char="○"/>
            </a:pPr>
            <a:r>
              <a:rPr lang="en"/>
              <a:t>Atomic swaps together with HTLCs lead to american style call options without fee</a:t>
            </a:r>
            <a:endParaRPr/>
          </a:p>
          <a:p>
            <a:pPr indent="-317500" lvl="1" marL="914400" rtl="0" algn="l">
              <a:spcBef>
                <a:spcPts val="0"/>
              </a:spcBef>
              <a:spcAft>
                <a:spcPts val="0"/>
              </a:spcAft>
              <a:buSzPts val="1400"/>
              <a:buChar char="○"/>
            </a:pPr>
            <a:r>
              <a:rPr lang="en"/>
              <a:t>Pointed out by ZmnSCPxj and CJP</a:t>
            </a:r>
            <a:endParaRPr/>
          </a:p>
          <a:p>
            <a:pPr indent="-342900" lvl="0" marL="457200" rtl="0" algn="l">
              <a:spcBef>
                <a:spcPts val="0"/>
              </a:spcBef>
              <a:spcAft>
                <a:spcPts val="0"/>
              </a:spcAft>
              <a:buSzPts val="1800"/>
              <a:buChar char="●"/>
            </a:pPr>
            <a:r>
              <a:rPr lang="en"/>
              <a:t>Only channels can be traced and linked to nodes</a:t>
            </a:r>
            <a:endParaRPr/>
          </a:p>
          <a:p>
            <a:pPr indent="-317500" lvl="1" marL="914400" rtl="0" algn="l">
              <a:spcBef>
                <a:spcPts val="0"/>
              </a:spcBef>
              <a:spcAft>
                <a:spcPts val="0"/>
              </a:spcAft>
              <a:buSzPts val="1400"/>
              <a:buChar char="○"/>
            </a:pPr>
            <a:r>
              <a:rPr lang="en"/>
              <a:t>Rember private nodes exist and are not announced via gossip </a:t>
            </a:r>
            <a:endParaRPr/>
          </a:p>
          <a:p>
            <a:pPr indent="-342900" lvl="0" marL="457200" rtl="0" algn="l">
              <a:spcBef>
                <a:spcPts val="0"/>
              </a:spcBef>
              <a:spcAft>
                <a:spcPts val="0"/>
              </a:spcAft>
              <a:buSzPts val="1800"/>
              <a:buChar char="●"/>
            </a:pPr>
            <a:r>
              <a:rPr lang="en"/>
              <a:t>Connects addresses of various chains</a:t>
            </a:r>
            <a:endParaRPr/>
          </a:p>
          <a:p>
            <a:pPr indent="-317500" lvl="1" marL="914400" rtl="0" algn="l">
              <a:spcBef>
                <a:spcPts val="0"/>
              </a:spcBef>
              <a:spcAft>
                <a:spcPts val="0"/>
              </a:spcAft>
              <a:buSzPts val="1400"/>
              <a:buChar char="○"/>
            </a:pPr>
            <a:r>
              <a:rPr lang="en"/>
              <a:t>Via the gossip protocol </a:t>
            </a:r>
            <a:endParaRPr/>
          </a:p>
          <a:p>
            <a:pPr indent="-342900" lvl="0" marL="457200" rtl="0" algn="l">
              <a:spcBef>
                <a:spcPts val="0"/>
              </a:spcBef>
              <a:spcAft>
                <a:spcPts val="0"/>
              </a:spcAft>
              <a:buSzPts val="1800"/>
              <a:buChar char="●"/>
            </a:pPr>
            <a:r>
              <a:rPr lang="en" u="sng">
                <a:solidFill>
                  <a:schemeClr val="hlink"/>
                </a:solidFill>
                <a:hlinkClick r:id="rId3"/>
              </a:rPr>
              <a:t>https://lists.linuxfoundation.org/pipermail/lightning-dev/2018-December/001752.html</a:t>
            </a:r>
            <a:r>
              <a:rPr lang="en"/>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7">
                                            <p:txEl>
                                              <p:pRg end="0" st="0"/>
                                            </p:txEl>
                                          </p:spTgt>
                                        </p:tgtEl>
                                        <p:attrNameLst>
                                          <p:attrName>style.visibility</p:attrName>
                                        </p:attrNameLst>
                                      </p:cBhvr>
                                      <p:to>
                                        <p:strVal val="visible"/>
                                      </p:to>
                                    </p:set>
                                    <p:animEffect filter="fade" transition="in">
                                      <p:cBhvr>
                                        <p:cTn dur="1000"/>
                                        <p:tgtEl>
                                          <p:spTgt spid="278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7">
                                            <p:txEl>
                                              <p:pRg end="1" st="1"/>
                                            </p:txEl>
                                          </p:spTgt>
                                        </p:tgtEl>
                                        <p:attrNameLst>
                                          <p:attrName>style.visibility</p:attrName>
                                        </p:attrNameLst>
                                      </p:cBhvr>
                                      <p:to>
                                        <p:strVal val="visible"/>
                                      </p:to>
                                    </p:set>
                                    <p:animEffect filter="fade" transition="in">
                                      <p:cBhvr>
                                        <p:cTn dur="1000"/>
                                        <p:tgtEl>
                                          <p:spTgt spid="278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7">
                                            <p:txEl>
                                              <p:pRg end="2" st="2"/>
                                            </p:txEl>
                                          </p:spTgt>
                                        </p:tgtEl>
                                        <p:attrNameLst>
                                          <p:attrName>style.visibility</p:attrName>
                                        </p:attrNameLst>
                                      </p:cBhvr>
                                      <p:to>
                                        <p:strVal val="visible"/>
                                      </p:to>
                                    </p:set>
                                    <p:animEffect filter="fade" transition="in">
                                      <p:cBhvr>
                                        <p:cTn dur="1000"/>
                                        <p:tgtEl>
                                          <p:spTgt spid="278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7">
                                            <p:txEl>
                                              <p:pRg end="3" st="3"/>
                                            </p:txEl>
                                          </p:spTgt>
                                        </p:tgtEl>
                                        <p:attrNameLst>
                                          <p:attrName>style.visibility</p:attrName>
                                        </p:attrNameLst>
                                      </p:cBhvr>
                                      <p:to>
                                        <p:strVal val="visible"/>
                                      </p:to>
                                    </p:set>
                                    <p:animEffect filter="fade" transition="in">
                                      <p:cBhvr>
                                        <p:cTn dur="1000"/>
                                        <p:tgtEl>
                                          <p:spTgt spid="278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7">
                                            <p:txEl>
                                              <p:pRg end="4" st="4"/>
                                            </p:txEl>
                                          </p:spTgt>
                                        </p:tgtEl>
                                        <p:attrNameLst>
                                          <p:attrName>style.visibility</p:attrName>
                                        </p:attrNameLst>
                                      </p:cBhvr>
                                      <p:to>
                                        <p:strVal val="visible"/>
                                      </p:to>
                                    </p:set>
                                    <p:animEffect filter="fade" transition="in">
                                      <p:cBhvr>
                                        <p:cTn dur="1000"/>
                                        <p:tgtEl>
                                          <p:spTgt spid="278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7">
                                            <p:txEl>
                                              <p:pRg end="5" st="5"/>
                                            </p:txEl>
                                          </p:spTgt>
                                        </p:tgtEl>
                                        <p:attrNameLst>
                                          <p:attrName>style.visibility</p:attrName>
                                        </p:attrNameLst>
                                      </p:cBhvr>
                                      <p:to>
                                        <p:strVal val="visible"/>
                                      </p:to>
                                    </p:set>
                                    <p:animEffect filter="fade" transition="in">
                                      <p:cBhvr>
                                        <p:cTn dur="1000"/>
                                        <p:tgtEl>
                                          <p:spTgt spid="278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7">
                                            <p:txEl>
                                              <p:pRg end="6" st="6"/>
                                            </p:txEl>
                                          </p:spTgt>
                                        </p:tgtEl>
                                        <p:attrNameLst>
                                          <p:attrName>style.visibility</p:attrName>
                                        </p:attrNameLst>
                                      </p:cBhvr>
                                      <p:to>
                                        <p:strVal val="visible"/>
                                      </p:to>
                                    </p:set>
                                    <p:animEffect filter="fade" transition="in">
                                      <p:cBhvr>
                                        <p:cTn dur="1000"/>
                                        <p:tgtEl>
                                          <p:spTgt spid="278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7">
                                            <p:txEl>
                                              <p:pRg end="7" st="7"/>
                                            </p:txEl>
                                          </p:spTgt>
                                        </p:tgtEl>
                                        <p:attrNameLst>
                                          <p:attrName>style.visibility</p:attrName>
                                        </p:attrNameLst>
                                      </p:cBhvr>
                                      <p:to>
                                        <p:strVal val="visible"/>
                                      </p:to>
                                    </p:set>
                                    <p:animEffect filter="fade" transition="in">
                                      <p:cBhvr>
                                        <p:cTn dur="1000"/>
                                        <p:tgtEl>
                                          <p:spTgt spid="278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7">
                                            <p:txEl>
                                              <p:pRg end="8" st="8"/>
                                            </p:txEl>
                                          </p:spTgt>
                                        </p:tgtEl>
                                        <p:attrNameLst>
                                          <p:attrName>style.visibility</p:attrName>
                                        </p:attrNameLst>
                                      </p:cBhvr>
                                      <p:to>
                                        <p:strVal val="visible"/>
                                      </p:to>
                                    </p:set>
                                    <p:animEffect filter="fade" transition="in">
                                      <p:cBhvr>
                                        <p:cTn dur="1000"/>
                                        <p:tgtEl>
                                          <p:spTgt spid="278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7">
                                            <p:txEl>
                                              <p:pRg end="9" st="9"/>
                                            </p:txEl>
                                          </p:spTgt>
                                        </p:tgtEl>
                                        <p:attrNameLst>
                                          <p:attrName>style.visibility</p:attrName>
                                        </p:attrNameLst>
                                      </p:cBhvr>
                                      <p:to>
                                        <p:strVal val="visible"/>
                                      </p:to>
                                    </p:set>
                                    <p:animEffect filter="fade" transition="in">
                                      <p:cBhvr>
                                        <p:cTn dur="1000"/>
                                        <p:tgtEl>
                                          <p:spTgt spid="2787">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7">
                                            <p:txEl>
                                              <p:pRg end="10" st="10"/>
                                            </p:txEl>
                                          </p:spTgt>
                                        </p:tgtEl>
                                        <p:attrNameLst>
                                          <p:attrName>style.visibility</p:attrName>
                                        </p:attrNameLst>
                                      </p:cBhvr>
                                      <p:to>
                                        <p:strVal val="visible"/>
                                      </p:to>
                                    </p:set>
                                    <p:animEffect filter="fade" transition="in">
                                      <p:cBhvr>
                                        <p:cTn dur="1000"/>
                                        <p:tgtEl>
                                          <p:spTgt spid="2787">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1" name="Shape 2791"/>
        <p:cNvGrpSpPr/>
        <p:nvPr/>
      </p:nvGrpSpPr>
      <p:grpSpPr>
        <a:xfrm>
          <a:off x="0" y="0"/>
          <a:ext cx="0" cy="0"/>
          <a:chOff x="0" y="0"/>
          <a:chExt cx="0" cy="0"/>
        </a:xfrm>
      </p:grpSpPr>
      <p:sp>
        <p:nvSpPr>
          <p:cNvPr id="2792" name="Google Shape;2792;p2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Possible DoS Attack Vectors &amp; spamming attacks</a:t>
            </a:r>
            <a:endParaRPr/>
          </a:p>
        </p:txBody>
      </p:sp>
      <p:sp>
        <p:nvSpPr>
          <p:cNvPr id="2793" name="Google Shape;2793;p21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Spamming HTLCs on Lightning</a:t>
            </a:r>
            <a:endParaRPr/>
          </a:p>
          <a:p>
            <a:pPr indent="-317500" lvl="1" marL="914400" rtl="0" algn="l">
              <a:spcBef>
                <a:spcPts val="0"/>
              </a:spcBef>
              <a:spcAft>
                <a:spcPts val="0"/>
              </a:spcAft>
              <a:buSzPts val="1400"/>
              <a:buChar char="○"/>
            </a:pPr>
            <a:r>
              <a:rPr lang="en"/>
              <a:t>A channel can only support 483 htlcs in flight</a:t>
            </a:r>
            <a:endParaRPr/>
          </a:p>
          <a:p>
            <a:pPr indent="-317500" lvl="1" marL="914400" rtl="0" algn="l">
              <a:spcBef>
                <a:spcPts val="0"/>
              </a:spcBef>
              <a:spcAft>
                <a:spcPts val="0"/>
              </a:spcAft>
              <a:buSzPts val="1400"/>
              <a:buChar char="○"/>
            </a:pPr>
            <a:r>
              <a:rPr lang="en"/>
              <a:t>Attacker can create onions without preimages</a:t>
            </a:r>
            <a:endParaRPr/>
          </a:p>
          <a:p>
            <a:pPr indent="-317500" lvl="1" marL="914400" rtl="0" algn="l">
              <a:spcBef>
                <a:spcPts val="0"/>
              </a:spcBef>
              <a:spcAft>
                <a:spcPts val="0"/>
              </a:spcAft>
              <a:buSzPts val="1400"/>
              <a:buChar char="○"/>
            </a:pPr>
            <a:r>
              <a:rPr lang="en"/>
              <a:t>Few satoshis sufficient to do this attack</a:t>
            </a:r>
            <a:endParaRPr/>
          </a:p>
          <a:p>
            <a:pPr indent="-342900" lvl="0" marL="457200" rtl="0" algn="l">
              <a:spcBef>
                <a:spcPts val="0"/>
              </a:spcBef>
              <a:spcAft>
                <a:spcPts val="0"/>
              </a:spcAft>
              <a:buSzPts val="1800"/>
              <a:buChar char="●"/>
            </a:pPr>
            <a:r>
              <a:rPr lang="en"/>
              <a:t>Spamming HTLCs to Bitcoin</a:t>
            </a:r>
            <a:endParaRPr/>
          </a:p>
          <a:p>
            <a:pPr indent="-317500" lvl="1" marL="914400" rtl="0" algn="l">
              <a:spcBef>
                <a:spcPts val="0"/>
              </a:spcBef>
              <a:spcAft>
                <a:spcPts val="0"/>
              </a:spcAft>
              <a:buSzPts val="1400"/>
              <a:buChar char="○"/>
            </a:pPr>
            <a:r>
              <a:rPr lang="en"/>
              <a:t>Create many circulare routes through inbound channels</a:t>
            </a:r>
            <a:endParaRPr/>
          </a:p>
          <a:p>
            <a:pPr indent="-317500" lvl="2" marL="1371600" rtl="0" algn="l">
              <a:spcBef>
                <a:spcPts val="0"/>
              </a:spcBef>
              <a:spcAft>
                <a:spcPts val="0"/>
              </a:spcAft>
              <a:buSzPts val="1400"/>
              <a:buChar char="■"/>
            </a:pPr>
            <a:r>
              <a:rPr lang="en"/>
              <a:t>Goal to have large commitment transactions</a:t>
            </a:r>
            <a:endParaRPr/>
          </a:p>
          <a:p>
            <a:pPr indent="-317500" lvl="1" marL="914400" rtl="0" algn="l">
              <a:spcBef>
                <a:spcPts val="0"/>
              </a:spcBef>
              <a:spcAft>
                <a:spcPts val="0"/>
              </a:spcAft>
              <a:buSzPts val="1400"/>
              <a:buChar char="○"/>
            </a:pPr>
            <a:r>
              <a:rPr lang="en"/>
              <a:t>Force channel close before releasing the transaction</a:t>
            </a:r>
            <a:endParaRPr/>
          </a:p>
          <a:p>
            <a:pPr indent="-317500" lvl="2" marL="1371600" rtl="0" algn="l">
              <a:spcBef>
                <a:spcPts val="0"/>
              </a:spcBef>
              <a:spcAft>
                <a:spcPts val="0"/>
              </a:spcAft>
              <a:buSzPts val="1400"/>
              <a:buChar char="■"/>
            </a:pPr>
            <a:r>
              <a:rPr lang="en"/>
              <a:t>Costs almost nothing for attacker but channel partner (if they funded) the channel pays fees</a:t>
            </a:r>
            <a:endParaRPr/>
          </a:p>
          <a:p>
            <a:pPr indent="-342900" lvl="0" marL="457200" rtl="0" algn="l">
              <a:spcBef>
                <a:spcPts val="0"/>
              </a:spcBef>
              <a:spcAft>
                <a:spcPts val="0"/>
              </a:spcAft>
              <a:buSzPts val="1800"/>
              <a:buChar char="●"/>
            </a:pPr>
            <a:r>
              <a:rPr lang="en"/>
              <a:t>Spam the gossip protocol</a:t>
            </a:r>
            <a:endParaRPr/>
          </a:p>
          <a:p>
            <a:pPr indent="-317500" lvl="1" marL="914400" rtl="0" algn="l">
              <a:spcBef>
                <a:spcPts val="0"/>
              </a:spcBef>
              <a:spcAft>
                <a:spcPts val="0"/>
              </a:spcAft>
              <a:buSzPts val="1400"/>
              <a:buChar char="○"/>
            </a:pPr>
            <a:r>
              <a:rPr lang="en"/>
              <a:t>Mainly update messages for fees / channel policies. Comes technically at no cost </a:t>
            </a:r>
            <a:endParaRPr/>
          </a:p>
          <a:p>
            <a:pPr indent="0" lvl="0" marL="137160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3">
                                            <p:txEl>
                                              <p:pRg end="0" st="0"/>
                                            </p:txEl>
                                          </p:spTgt>
                                        </p:tgtEl>
                                        <p:attrNameLst>
                                          <p:attrName>style.visibility</p:attrName>
                                        </p:attrNameLst>
                                      </p:cBhvr>
                                      <p:to>
                                        <p:strVal val="visible"/>
                                      </p:to>
                                    </p:set>
                                    <p:animEffect filter="fade" transition="in">
                                      <p:cBhvr>
                                        <p:cTn dur="1000"/>
                                        <p:tgtEl>
                                          <p:spTgt spid="279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3">
                                            <p:txEl>
                                              <p:pRg end="1" st="1"/>
                                            </p:txEl>
                                          </p:spTgt>
                                        </p:tgtEl>
                                        <p:attrNameLst>
                                          <p:attrName>style.visibility</p:attrName>
                                        </p:attrNameLst>
                                      </p:cBhvr>
                                      <p:to>
                                        <p:strVal val="visible"/>
                                      </p:to>
                                    </p:set>
                                    <p:animEffect filter="fade" transition="in">
                                      <p:cBhvr>
                                        <p:cTn dur="1000"/>
                                        <p:tgtEl>
                                          <p:spTgt spid="279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3">
                                            <p:txEl>
                                              <p:pRg end="2" st="2"/>
                                            </p:txEl>
                                          </p:spTgt>
                                        </p:tgtEl>
                                        <p:attrNameLst>
                                          <p:attrName>style.visibility</p:attrName>
                                        </p:attrNameLst>
                                      </p:cBhvr>
                                      <p:to>
                                        <p:strVal val="visible"/>
                                      </p:to>
                                    </p:set>
                                    <p:animEffect filter="fade" transition="in">
                                      <p:cBhvr>
                                        <p:cTn dur="1000"/>
                                        <p:tgtEl>
                                          <p:spTgt spid="279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3">
                                            <p:txEl>
                                              <p:pRg end="3" st="3"/>
                                            </p:txEl>
                                          </p:spTgt>
                                        </p:tgtEl>
                                        <p:attrNameLst>
                                          <p:attrName>style.visibility</p:attrName>
                                        </p:attrNameLst>
                                      </p:cBhvr>
                                      <p:to>
                                        <p:strVal val="visible"/>
                                      </p:to>
                                    </p:set>
                                    <p:animEffect filter="fade" transition="in">
                                      <p:cBhvr>
                                        <p:cTn dur="1000"/>
                                        <p:tgtEl>
                                          <p:spTgt spid="279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3">
                                            <p:txEl>
                                              <p:pRg end="4" st="4"/>
                                            </p:txEl>
                                          </p:spTgt>
                                        </p:tgtEl>
                                        <p:attrNameLst>
                                          <p:attrName>style.visibility</p:attrName>
                                        </p:attrNameLst>
                                      </p:cBhvr>
                                      <p:to>
                                        <p:strVal val="visible"/>
                                      </p:to>
                                    </p:set>
                                    <p:animEffect filter="fade" transition="in">
                                      <p:cBhvr>
                                        <p:cTn dur="1000"/>
                                        <p:tgtEl>
                                          <p:spTgt spid="279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3">
                                            <p:txEl>
                                              <p:pRg end="5" st="5"/>
                                            </p:txEl>
                                          </p:spTgt>
                                        </p:tgtEl>
                                        <p:attrNameLst>
                                          <p:attrName>style.visibility</p:attrName>
                                        </p:attrNameLst>
                                      </p:cBhvr>
                                      <p:to>
                                        <p:strVal val="visible"/>
                                      </p:to>
                                    </p:set>
                                    <p:animEffect filter="fade" transition="in">
                                      <p:cBhvr>
                                        <p:cTn dur="1000"/>
                                        <p:tgtEl>
                                          <p:spTgt spid="279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3">
                                            <p:txEl>
                                              <p:pRg end="6" st="6"/>
                                            </p:txEl>
                                          </p:spTgt>
                                        </p:tgtEl>
                                        <p:attrNameLst>
                                          <p:attrName>style.visibility</p:attrName>
                                        </p:attrNameLst>
                                      </p:cBhvr>
                                      <p:to>
                                        <p:strVal val="visible"/>
                                      </p:to>
                                    </p:set>
                                    <p:animEffect filter="fade" transition="in">
                                      <p:cBhvr>
                                        <p:cTn dur="1000"/>
                                        <p:tgtEl>
                                          <p:spTgt spid="279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3">
                                            <p:txEl>
                                              <p:pRg end="7" st="7"/>
                                            </p:txEl>
                                          </p:spTgt>
                                        </p:tgtEl>
                                        <p:attrNameLst>
                                          <p:attrName>style.visibility</p:attrName>
                                        </p:attrNameLst>
                                      </p:cBhvr>
                                      <p:to>
                                        <p:strVal val="visible"/>
                                      </p:to>
                                    </p:set>
                                    <p:animEffect filter="fade" transition="in">
                                      <p:cBhvr>
                                        <p:cTn dur="1000"/>
                                        <p:tgtEl>
                                          <p:spTgt spid="279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3">
                                            <p:txEl>
                                              <p:pRg end="8" st="8"/>
                                            </p:txEl>
                                          </p:spTgt>
                                        </p:tgtEl>
                                        <p:attrNameLst>
                                          <p:attrName>style.visibility</p:attrName>
                                        </p:attrNameLst>
                                      </p:cBhvr>
                                      <p:to>
                                        <p:strVal val="visible"/>
                                      </p:to>
                                    </p:set>
                                    <p:animEffect filter="fade" transition="in">
                                      <p:cBhvr>
                                        <p:cTn dur="1000"/>
                                        <p:tgtEl>
                                          <p:spTgt spid="2793">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3">
                                            <p:txEl>
                                              <p:pRg end="9" st="9"/>
                                            </p:txEl>
                                          </p:spTgt>
                                        </p:tgtEl>
                                        <p:attrNameLst>
                                          <p:attrName>style.visibility</p:attrName>
                                        </p:attrNameLst>
                                      </p:cBhvr>
                                      <p:to>
                                        <p:strVal val="visible"/>
                                      </p:to>
                                    </p:set>
                                    <p:animEffect filter="fade" transition="in">
                                      <p:cBhvr>
                                        <p:cTn dur="1000"/>
                                        <p:tgtEl>
                                          <p:spTgt spid="2793">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3">
                                            <p:txEl>
                                              <p:pRg end="10" st="10"/>
                                            </p:txEl>
                                          </p:spTgt>
                                        </p:tgtEl>
                                        <p:attrNameLst>
                                          <p:attrName>style.visibility</p:attrName>
                                        </p:attrNameLst>
                                      </p:cBhvr>
                                      <p:to>
                                        <p:strVal val="visible"/>
                                      </p:to>
                                    </p:set>
                                    <p:animEffect filter="fade" transition="in">
                                      <p:cBhvr>
                                        <p:cTn dur="1000"/>
                                        <p:tgtEl>
                                          <p:spTgt spid="2793">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3">
                                            <p:txEl>
                                              <p:pRg end="11" st="11"/>
                                            </p:txEl>
                                          </p:spTgt>
                                        </p:tgtEl>
                                        <p:attrNameLst>
                                          <p:attrName>style.visibility</p:attrName>
                                        </p:attrNameLst>
                                      </p:cBhvr>
                                      <p:to>
                                        <p:strVal val="visible"/>
                                      </p:to>
                                    </p:set>
                                    <p:animEffect filter="fade" transition="in">
                                      <p:cBhvr>
                                        <p:cTn dur="1000"/>
                                        <p:tgtEl>
                                          <p:spTgt spid="2793">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7" name="Shape 2797"/>
        <p:cNvGrpSpPr/>
        <p:nvPr/>
      </p:nvGrpSpPr>
      <p:grpSpPr>
        <a:xfrm>
          <a:off x="0" y="0"/>
          <a:ext cx="0" cy="0"/>
          <a:chOff x="0" y="0"/>
          <a:chExt cx="0" cy="0"/>
        </a:xfrm>
      </p:grpSpPr>
      <p:sp>
        <p:nvSpPr>
          <p:cNvPr id="2798" name="Google Shape;2798;p2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Privacy Considerations</a:t>
            </a:r>
            <a:endParaRPr/>
          </a:p>
        </p:txBody>
      </p:sp>
      <p:sp>
        <p:nvSpPr>
          <p:cNvPr id="2799" name="Google Shape;2799;p2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(Chapter 8b)</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43"/>
          <p:cNvSpPr txBox="1"/>
          <p:nvPr/>
        </p:nvSpPr>
        <p:spPr>
          <a:xfrm>
            <a:off x="180750" y="684952"/>
            <a:ext cx="2574000" cy="20607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Funding Transaction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60" name="Google Shape;360;p43"/>
          <p:cNvSpPr txBox="1"/>
          <p:nvPr/>
        </p:nvSpPr>
        <p:spPr>
          <a:xfrm>
            <a:off x="288888" y="1107659"/>
            <a:ext cx="2385600" cy="47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Input (100 mBTC)</a:t>
            </a:r>
            <a:endParaRPr/>
          </a:p>
        </p:txBody>
      </p:sp>
      <p:sp>
        <p:nvSpPr>
          <p:cNvPr id="361" name="Google Shape;361;p43"/>
          <p:cNvSpPr txBox="1"/>
          <p:nvPr/>
        </p:nvSpPr>
        <p:spPr>
          <a:xfrm>
            <a:off x="288901" y="1846475"/>
            <a:ext cx="1854900" cy="7512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0</a:t>
            </a:r>
            <a:endParaRPr/>
          </a:p>
          <a:p>
            <a:pPr indent="0" lvl="0" marL="0" rtl="0" algn="l">
              <a:spcBef>
                <a:spcPts val="0"/>
              </a:spcBef>
              <a:spcAft>
                <a:spcPts val="0"/>
              </a:spcAft>
              <a:buNone/>
            </a:pPr>
            <a:r>
              <a:rPr lang="en"/>
              <a:t>(100 mBTC)</a:t>
            </a:r>
            <a:endParaRPr/>
          </a:p>
          <a:p>
            <a:pPr indent="0" lvl="0" marL="0" rtl="0" algn="l">
              <a:spcBef>
                <a:spcPts val="0"/>
              </a:spcBef>
              <a:spcAft>
                <a:spcPts val="0"/>
              </a:spcAft>
              <a:buNone/>
            </a:pPr>
            <a:r>
              <a:rPr lang="en"/>
              <a:t>Alice's &amp; Bob's Key</a:t>
            </a:r>
            <a:endParaRPr/>
          </a:p>
        </p:txBody>
      </p:sp>
      <p:sp>
        <p:nvSpPr>
          <p:cNvPr id="362" name="Google Shape;362;p43"/>
          <p:cNvSpPr txBox="1"/>
          <p:nvPr/>
        </p:nvSpPr>
        <p:spPr>
          <a:xfrm>
            <a:off x="3744838" y="684952"/>
            <a:ext cx="2574000" cy="20607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Commitment Transaction 1</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63" name="Google Shape;363;p43"/>
          <p:cNvSpPr/>
          <p:nvPr/>
        </p:nvSpPr>
        <p:spPr>
          <a:xfrm>
            <a:off x="397388" y="621625"/>
            <a:ext cx="485052" cy="475472"/>
          </a:xfrm>
          <a:custGeom>
            <a:rect b="b" l="l" r="r" t="t"/>
            <a:pathLst>
              <a:path extrusionOk="0" h="24102" w="20158">
                <a:moveTo>
                  <a:pt x="20158" y="24102"/>
                </a:moveTo>
                <a:cubicBezTo>
                  <a:pt x="13977" y="20625"/>
                  <a:pt x="7208" y="17720"/>
                  <a:pt x="2191" y="12708"/>
                </a:cubicBezTo>
                <a:cubicBezTo>
                  <a:pt x="-850" y="9670"/>
                  <a:pt x="1043" y="4170"/>
                  <a:pt x="0" y="0"/>
                </a:cubicBezTo>
              </a:path>
            </a:pathLst>
          </a:custGeom>
          <a:noFill/>
          <a:ln cap="flat" cmpd="sng" w="9525">
            <a:solidFill>
              <a:schemeClr val="dk2"/>
            </a:solidFill>
            <a:prstDash val="dot"/>
            <a:round/>
            <a:headEnd len="med" w="med" type="none"/>
            <a:tailEnd len="med" w="med" type="none"/>
          </a:ln>
        </p:spPr>
      </p:sp>
      <p:sp>
        <p:nvSpPr>
          <p:cNvPr id="364" name="Google Shape;364;p43"/>
          <p:cNvSpPr/>
          <p:nvPr/>
        </p:nvSpPr>
        <p:spPr>
          <a:xfrm>
            <a:off x="713260" y="1583203"/>
            <a:ext cx="495591" cy="258923"/>
          </a:xfrm>
          <a:custGeom>
            <a:rect b="b" l="l" r="r" t="t"/>
            <a:pathLst>
              <a:path extrusionOk="0" h="10737" w="20596">
                <a:moveTo>
                  <a:pt x="20596" y="0"/>
                </a:moveTo>
                <a:cubicBezTo>
                  <a:pt x="17135" y="6925"/>
                  <a:pt x="7510" y="8853"/>
                  <a:pt x="0" y="10737"/>
                </a:cubicBezTo>
              </a:path>
            </a:pathLst>
          </a:custGeom>
          <a:noFill/>
          <a:ln cap="flat" cmpd="sng" w="9525">
            <a:solidFill>
              <a:schemeClr val="dk2"/>
            </a:solidFill>
            <a:prstDash val="solid"/>
            <a:round/>
            <a:headEnd len="med" w="med" type="none"/>
            <a:tailEnd len="med" w="med" type="none"/>
          </a:ln>
        </p:spPr>
      </p:sp>
      <p:sp>
        <p:nvSpPr>
          <p:cNvPr id="365" name="Google Shape;365;p43"/>
          <p:cNvSpPr txBox="1"/>
          <p:nvPr/>
        </p:nvSpPr>
        <p:spPr>
          <a:xfrm>
            <a:off x="3838971" y="1107659"/>
            <a:ext cx="2385600" cy="47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Input (100 mBTC)</a:t>
            </a:r>
            <a:endParaRPr/>
          </a:p>
        </p:txBody>
      </p:sp>
      <p:sp>
        <p:nvSpPr>
          <p:cNvPr id="366" name="Google Shape;366;p43"/>
          <p:cNvSpPr/>
          <p:nvPr/>
        </p:nvSpPr>
        <p:spPr>
          <a:xfrm>
            <a:off x="2143800" y="1417550"/>
            <a:ext cx="1695019" cy="777058"/>
          </a:xfrm>
          <a:custGeom>
            <a:rect b="b" l="l" r="r" t="t"/>
            <a:pathLst>
              <a:path extrusionOk="0" h="32223" w="100789">
                <a:moveTo>
                  <a:pt x="0" y="28264"/>
                </a:moveTo>
                <a:cubicBezTo>
                  <a:pt x="13388" y="31918"/>
                  <a:pt x="29110" y="34689"/>
                  <a:pt x="41630" y="28702"/>
                </a:cubicBezTo>
                <a:cubicBezTo>
                  <a:pt x="48943" y="25205"/>
                  <a:pt x="56228" y="21228"/>
                  <a:pt x="62226" y="15775"/>
                </a:cubicBezTo>
                <a:cubicBezTo>
                  <a:pt x="66011" y="12334"/>
                  <a:pt x="67994" y="6500"/>
                  <a:pt x="72743" y="4601"/>
                </a:cubicBezTo>
                <a:cubicBezTo>
                  <a:pt x="81540" y="1084"/>
                  <a:pt x="91598" y="2295"/>
                  <a:pt x="100789" y="0"/>
                </a:cubicBezTo>
              </a:path>
            </a:pathLst>
          </a:custGeom>
          <a:noFill/>
          <a:ln cap="flat" cmpd="sng" w="9525">
            <a:solidFill>
              <a:schemeClr val="dk2"/>
            </a:solidFill>
            <a:prstDash val="solid"/>
            <a:round/>
            <a:headEnd len="med" w="med" type="none"/>
            <a:tailEnd len="med" w="med" type="none"/>
          </a:ln>
        </p:spPr>
      </p:sp>
      <p:sp>
        <p:nvSpPr>
          <p:cNvPr id="367" name="Google Shape;367;p43"/>
          <p:cNvSpPr txBox="1"/>
          <p:nvPr/>
        </p:nvSpPr>
        <p:spPr>
          <a:xfrm rot="-3005615">
            <a:off x="2845376" y="1377506"/>
            <a:ext cx="654679" cy="30149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Reference</a:t>
            </a:r>
            <a:endParaRPr sz="800"/>
          </a:p>
        </p:txBody>
      </p:sp>
      <p:sp>
        <p:nvSpPr>
          <p:cNvPr id="368" name="Google Shape;368;p43"/>
          <p:cNvSpPr txBox="1"/>
          <p:nvPr/>
        </p:nvSpPr>
        <p:spPr>
          <a:xfrm>
            <a:off x="3844241" y="1846479"/>
            <a:ext cx="1130700" cy="7770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0</a:t>
            </a:r>
            <a:endParaRPr/>
          </a:p>
          <a:p>
            <a:pPr indent="0" lvl="0" marL="0" rtl="0" algn="l">
              <a:spcBef>
                <a:spcPts val="0"/>
              </a:spcBef>
              <a:spcAft>
                <a:spcPts val="0"/>
              </a:spcAft>
              <a:buNone/>
            </a:pPr>
            <a:r>
              <a:rPr lang="en"/>
              <a:t>(70 mBTC)</a:t>
            </a:r>
            <a:endParaRPr/>
          </a:p>
          <a:p>
            <a:pPr indent="0" lvl="0" marL="0" rtl="0" algn="l">
              <a:spcBef>
                <a:spcPts val="0"/>
              </a:spcBef>
              <a:spcAft>
                <a:spcPts val="0"/>
              </a:spcAft>
              <a:buNone/>
            </a:pPr>
            <a:r>
              <a:rPr lang="en"/>
              <a:t>Alice's Key</a:t>
            </a:r>
            <a:endParaRPr/>
          </a:p>
        </p:txBody>
      </p:sp>
      <p:sp>
        <p:nvSpPr>
          <p:cNvPr id="369" name="Google Shape;369;p43"/>
          <p:cNvSpPr txBox="1"/>
          <p:nvPr/>
        </p:nvSpPr>
        <p:spPr>
          <a:xfrm>
            <a:off x="5093895" y="1846479"/>
            <a:ext cx="1130700" cy="7770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1</a:t>
            </a:r>
            <a:endParaRPr/>
          </a:p>
          <a:p>
            <a:pPr indent="0" lvl="0" marL="0" rtl="0" algn="l">
              <a:spcBef>
                <a:spcPts val="0"/>
              </a:spcBef>
              <a:spcAft>
                <a:spcPts val="0"/>
              </a:spcAft>
              <a:buNone/>
            </a:pPr>
            <a:r>
              <a:rPr lang="en"/>
              <a:t>(30 mBTC)</a:t>
            </a:r>
            <a:endParaRPr/>
          </a:p>
          <a:p>
            <a:pPr indent="0" lvl="0" marL="0" rtl="0" algn="l">
              <a:spcBef>
                <a:spcPts val="0"/>
              </a:spcBef>
              <a:spcAft>
                <a:spcPts val="0"/>
              </a:spcAft>
              <a:buNone/>
            </a:pPr>
            <a:r>
              <a:rPr lang="en"/>
              <a:t>Bob's Key</a:t>
            </a:r>
            <a:endParaRPr/>
          </a:p>
        </p:txBody>
      </p:sp>
      <p:sp>
        <p:nvSpPr>
          <p:cNvPr id="370" name="Google Shape;370;p43"/>
          <p:cNvSpPr/>
          <p:nvPr/>
        </p:nvSpPr>
        <p:spPr>
          <a:xfrm>
            <a:off x="4281655" y="1583203"/>
            <a:ext cx="495591" cy="258923"/>
          </a:xfrm>
          <a:custGeom>
            <a:rect b="b" l="l" r="r" t="t"/>
            <a:pathLst>
              <a:path extrusionOk="0" h="10737" w="20596">
                <a:moveTo>
                  <a:pt x="20596" y="0"/>
                </a:moveTo>
                <a:cubicBezTo>
                  <a:pt x="17135" y="6925"/>
                  <a:pt x="7510" y="8853"/>
                  <a:pt x="0" y="10737"/>
                </a:cubicBezTo>
              </a:path>
            </a:pathLst>
          </a:custGeom>
          <a:noFill/>
          <a:ln cap="flat" cmpd="sng" w="9525">
            <a:solidFill>
              <a:schemeClr val="dk2"/>
            </a:solidFill>
            <a:prstDash val="solid"/>
            <a:round/>
            <a:headEnd len="med" w="med" type="none"/>
            <a:tailEnd len="med" w="med" type="none"/>
          </a:ln>
        </p:spPr>
      </p:sp>
      <p:sp>
        <p:nvSpPr>
          <p:cNvPr id="371" name="Google Shape;371;p43"/>
          <p:cNvSpPr/>
          <p:nvPr/>
        </p:nvSpPr>
        <p:spPr>
          <a:xfrm>
            <a:off x="4699121" y="1673036"/>
            <a:ext cx="901550" cy="169094"/>
          </a:xfrm>
          <a:custGeom>
            <a:rect b="b" l="l" r="r" t="t"/>
            <a:pathLst>
              <a:path extrusionOk="0" h="7012" w="37467">
                <a:moveTo>
                  <a:pt x="0" y="0"/>
                </a:moveTo>
                <a:cubicBezTo>
                  <a:pt x="9553" y="3586"/>
                  <a:pt x="20776" y="-157"/>
                  <a:pt x="30456" y="3068"/>
                </a:cubicBezTo>
                <a:cubicBezTo>
                  <a:pt x="33000" y="3916"/>
                  <a:pt x="36817" y="4410"/>
                  <a:pt x="37467" y="7012"/>
                </a:cubicBezTo>
              </a:path>
            </a:pathLst>
          </a:custGeom>
          <a:noFill/>
          <a:ln cap="flat" cmpd="sng" w="9525">
            <a:solidFill>
              <a:schemeClr val="dk2"/>
            </a:solidFill>
            <a:prstDash val="solid"/>
            <a:round/>
            <a:headEnd len="med" w="med" type="none"/>
            <a:tailEnd len="med" w="med" type="none"/>
          </a:ln>
        </p:spPr>
      </p:sp>
      <p:sp>
        <p:nvSpPr>
          <p:cNvPr id="372" name="Google Shape;372;p43"/>
          <p:cNvSpPr txBox="1"/>
          <p:nvPr/>
        </p:nvSpPr>
        <p:spPr>
          <a:xfrm>
            <a:off x="3744838" y="2865358"/>
            <a:ext cx="2574000" cy="20607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Commitment Transaction 2</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73" name="Google Shape;373;p43"/>
          <p:cNvSpPr txBox="1"/>
          <p:nvPr/>
        </p:nvSpPr>
        <p:spPr>
          <a:xfrm>
            <a:off x="3838971" y="3288065"/>
            <a:ext cx="2385600" cy="47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Input (100 mBTC)</a:t>
            </a:r>
            <a:endParaRPr/>
          </a:p>
        </p:txBody>
      </p:sp>
      <p:sp>
        <p:nvSpPr>
          <p:cNvPr id="374" name="Google Shape;374;p43"/>
          <p:cNvSpPr txBox="1"/>
          <p:nvPr/>
        </p:nvSpPr>
        <p:spPr>
          <a:xfrm rot="1743429">
            <a:off x="3039393" y="2156038"/>
            <a:ext cx="654132" cy="30173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Reference</a:t>
            </a:r>
            <a:endParaRPr sz="800"/>
          </a:p>
        </p:txBody>
      </p:sp>
      <p:sp>
        <p:nvSpPr>
          <p:cNvPr id="375" name="Google Shape;375;p43"/>
          <p:cNvSpPr txBox="1"/>
          <p:nvPr/>
        </p:nvSpPr>
        <p:spPr>
          <a:xfrm>
            <a:off x="3844241" y="4026885"/>
            <a:ext cx="1130700" cy="7770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0</a:t>
            </a:r>
            <a:endParaRPr/>
          </a:p>
          <a:p>
            <a:pPr indent="0" lvl="0" marL="0" rtl="0" algn="l">
              <a:spcBef>
                <a:spcPts val="0"/>
              </a:spcBef>
              <a:spcAft>
                <a:spcPts val="0"/>
              </a:spcAft>
              <a:buNone/>
            </a:pPr>
            <a:r>
              <a:rPr lang="en"/>
              <a:t>(80 mBTC)</a:t>
            </a:r>
            <a:endParaRPr/>
          </a:p>
          <a:p>
            <a:pPr indent="0" lvl="0" marL="0" rtl="0" algn="l">
              <a:spcBef>
                <a:spcPts val="0"/>
              </a:spcBef>
              <a:spcAft>
                <a:spcPts val="0"/>
              </a:spcAft>
              <a:buNone/>
            </a:pPr>
            <a:r>
              <a:rPr lang="en"/>
              <a:t>Alice's Key</a:t>
            </a:r>
            <a:endParaRPr/>
          </a:p>
        </p:txBody>
      </p:sp>
      <p:sp>
        <p:nvSpPr>
          <p:cNvPr id="376" name="Google Shape;376;p43"/>
          <p:cNvSpPr txBox="1"/>
          <p:nvPr/>
        </p:nvSpPr>
        <p:spPr>
          <a:xfrm>
            <a:off x="5093895" y="4026885"/>
            <a:ext cx="1130700" cy="7770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1</a:t>
            </a:r>
            <a:endParaRPr/>
          </a:p>
          <a:p>
            <a:pPr indent="0" lvl="0" marL="0" rtl="0" algn="l">
              <a:spcBef>
                <a:spcPts val="0"/>
              </a:spcBef>
              <a:spcAft>
                <a:spcPts val="0"/>
              </a:spcAft>
              <a:buNone/>
            </a:pPr>
            <a:r>
              <a:rPr lang="en"/>
              <a:t>(20 mBTC)</a:t>
            </a:r>
            <a:endParaRPr/>
          </a:p>
          <a:p>
            <a:pPr indent="0" lvl="0" marL="0" rtl="0" algn="l">
              <a:spcBef>
                <a:spcPts val="0"/>
              </a:spcBef>
              <a:spcAft>
                <a:spcPts val="0"/>
              </a:spcAft>
              <a:buNone/>
            </a:pPr>
            <a:r>
              <a:rPr lang="en"/>
              <a:t>Bob's Key</a:t>
            </a:r>
            <a:endParaRPr/>
          </a:p>
        </p:txBody>
      </p:sp>
      <p:sp>
        <p:nvSpPr>
          <p:cNvPr id="377" name="Google Shape;377;p43"/>
          <p:cNvSpPr/>
          <p:nvPr/>
        </p:nvSpPr>
        <p:spPr>
          <a:xfrm>
            <a:off x="4281655" y="3763610"/>
            <a:ext cx="495591" cy="258923"/>
          </a:xfrm>
          <a:custGeom>
            <a:rect b="b" l="l" r="r" t="t"/>
            <a:pathLst>
              <a:path extrusionOk="0" h="10737" w="20596">
                <a:moveTo>
                  <a:pt x="20596" y="0"/>
                </a:moveTo>
                <a:cubicBezTo>
                  <a:pt x="17135" y="6925"/>
                  <a:pt x="7510" y="8853"/>
                  <a:pt x="0" y="10737"/>
                </a:cubicBezTo>
              </a:path>
            </a:pathLst>
          </a:custGeom>
          <a:noFill/>
          <a:ln cap="flat" cmpd="sng" w="9525">
            <a:solidFill>
              <a:schemeClr val="dk2"/>
            </a:solidFill>
            <a:prstDash val="solid"/>
            <a:round/>
            <a:headEnd len="med" w="med" type="none"/>
            <a:tailEnd len="med" w="med" type="none"/>
          </a:ln>
        </p:spPr>
      </p:sp>
      <p:sp>
        <p:nvSpPr>
          <p:cNvPr id="378" name="Google Shape;378;p43"/>
          <p:cNvSpPr/>
          <p:nvPr/>
        </p:nvSpPr>
        <p:spPr>
          <a:xfrm>
            <a:off x="4699121" y="3853442"/>
            <a:ext cx="901550" cy="169094"/>
          </a:xfrm>
          <a:custGeom>
            <a:rect b="b" l="l" r="r" t="t"/>
            <a:pathLst>
              <a:path extrusionOk="0" h="7012" w="37467">
                <a:moveTo>
                  <a:pt x="0" y="0"/>
                </a:moveTo>
                <a:cubicBezTo>
                  <a:pt x="9553" y="3586"/>
                  <a:pt x="20776" y="-157"/>
                  <a:pt x="30456" y="3068"/>
                </a:cubicBezTo>
                <a:cubicBezTo>
                  <a:pt x="33000" y="3916"/>
                  <a:pt x="36817" y="4410"/>
                  <a:pt x="37467" y="7012"/>
                </a:cubicBezTo>
              </a:path>
            </a:pathLst>
          </a:custGeom>
          <a:noFill/>
          <a:ln cap="flat" cmpd="sng" w="9525">
            <a:solidFill>
              <a:schemeClr val="dk2"/>
            </a:solidFill>
            <a:prstDash val="solid"/>
            <a:round/>
            <a:headEnd len="med" w="med" type="none"/>
            <a:tailEnd len="med" w="med" type="none"/>
          </a:ln>
        </p:spPr>
      </p:sp>
      <p:sp>
        <p:nvSpPr>
          <p:cNvPr id="379" name="Google Shape;379;p43"/>
          <p:cNvSpPr/>
          <p:nvPr/>
        </p:nvSpPr>
        <p:spPr>
          <a:xfrm>
            <a:off x="2389861" y="2177833"/>
            <a:ext cx="1671285" cy="1109579"/>
          </a:xfrm>
          <a:custGeom>
            <a:rect b="b" l="l" r="r" t="t"/>
            <a:pathLst>
              <a:path extrusionOk="0" h="46012" w="69456">
                <a:moveTo>
                  <a:pt x="0" y="0"/>
                </a:moveTo>
                <a:cubicBezTo>
                  <a:pt x="15845" y="2112"/>
                  <a:pt x="33421" y="4119"/>
                  <a:pt x="45793" y="14242"/>
                </a:cubicBezTo>
                <a:cubicBezTo>
                  <a:pt x="52018" y="19336"/>
                  <a:pt x="48233" y="31573"/>
                  <a:pt x="54338" y="36810"/>
                </a:cubicBezTo>
                <a:cubicBezTo>
                  <a:pt x="58816" y="40651"/>
                  <a:pt x="66184" y="41103"/>
                  <a:pt x="69456" y="46012"/>
                </a:cubicBezTo>
              </a:path>
            </a:pathLst>
          </a:custGeom>
          <a:noFill/>
          <a:ln cap="flat" cmpd="sng" w="9525">
            <a:solidFill>
              <a:schemeClr val="dk2"/>
            </a:solidFill>
            <a:prstDash val="solid"/>
            <a:round/>
            <a:headEnd len="med" w="med" type="none"/>
            <a:tailEnd len="med" w="med" type="none"/>
          </a:ln>
        </p:spPr>
      </p:sp>
      <p:sp>
        <p:nvSpPr>
          <p:cNvPr id="380" name="Google Shape;380;p43"/>
          <p:cNvSpPr/>
          <p:nvPr/>
        </p:nvSpPr>
        <p:spPr>
          <a:xfrm>
            <a:off x="2187300" y="2076305"/>
            <a:ext cx="616800" cy="212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3"/>
          <p:cNvSpPr txBox="1"/>
          <p:nvPr/>
        </p:nvSpPr>
        <p:spPr>
          <a:xfrm>
            <a:off x="1878381" y="2812520"/>
            <a:ext cx="1449900" cy="6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0000"/>
                </a:solidFill>
              </a:rPr>
              <a:t>potential</a:t>
            </a:r>
            <a:endParaRPr sz="1800">
              <a:solidFill>
                <a:srgbClr val="FF0000"/>
              </a:solidFill>
            </a:endParaRPr>
          </a:p>
          <a:p>
            <a:pPr indent="0" lvl="0" marL="0" rtl="0" algn="ctr">
              <a:spcBef>
                <a:spcPts val="0"/>
              </a:spcBef>
              <a:spcAft>
                <a:spcPts val="0"/>
              </a:spcAft>
              <a:buNone/>
            </a:pPr>
            <a:r>
              <a:rPr lang="en" sz="1800">
                <a:solidFill>
                  <a:srgbClr val="FF0000"/>
                </a:solidFill>
              </a:rPr>
              <a:t>double </a:t>
            </a:r>
            <a:br>
              <a:rPr lang="en" sz="1800">
                <a:solidFill>
                  <a:srgbClr val="FF0000"/>
                </a:solidFill>
              </a:rPr>
            </a:br>
            <a:r>
              <a:rPr lang="en" sz="1800">
                <a:solidFill>
                  <a:srgbClr val="FF0000"/>
                </a:solidFill>
              </a:rPr>
              <a:t>spending?</a:t>
            </a:r>
            <a:endParaRPr sz="1800">
              <a:solidFill>
                <a:srgbClr val="FF0000"/>
              </a:solidFill>
            </a:endParaRPr>
          </a:p>
        </p:txBody>
      </p:sp>
      <p:sp>
        <p:nvSpPr>
          <p:cNvPr id="382" name="Google Shape;382;p43"/>
          <p:cNvSpPr/>
          <p:nvPr/>
        </p:nvSpPr>
        <p:spPr>
          <a:xfrm>
            <a:off x="2392893" y="2320504"/>
            <a:ext cx="205500" cy="581700"/>
          </a:xfrm>
          <a:prstGeom prst="up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3"/>
          <p:cNvSpPr txBox="1"/>
          <p:nvPr>
            <p:ph type="title"/>
          </p:nvPr>
        </p:nvSpPr>
        <p:spPr>
          <a:xfrm>
            <a:off x="311700" y="45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CTX2 Bob </a:t>
            </a:r>
            <a:r>
              <a:rPr lang="en"/>
              <a:t>updates</a:t>
            </a:r>
            <a:r>
              <a:rPr lang="en"/>
              <a:t> the channel Balance</a:t>
            </a:r>
            <a:endParaRPr/>
          </a:p>
        </p:txBody>
      </p:sp>
      <p:sp>
        <p:nvSpPr>
          <p:cNvPr id="384" name="Google Shape;384;p43"/>
          <p:cNvSpPr/>
          <p:nvPr/>
        </p:nvSpPr>
        <p:spPr>
          <a:xfrm>
            <a:off x="6354089" y="1544340"/>
            <a:ext cx="652503" cy="2224440"/>
          </a:xfrm>
          <a:custGeom>
            <a:rect b="b" l="l" r="r" t="t"/>
            <a:pathLst>
              <a:path extrusionOk="0" h="92243" w="27117">
                <a:moveTo>
                  <a:pt x="0" y="0"/>
                </a:moveTo>
                <a:cubicBezTo>
                  <a:pt x="18647" y="9323"/>
                  <a:pt x="30379" y="36305"/>
                  <a:pt x="26292" y="56748"/>
                </a:cubicBezTo>
                <a:cubicBezTo>
                  <a:pt x="23414" y="71144"/>
                  <a:pt x="12434" y="84100"/>
                  <a:pt x="219" y="92243"/>
                </a:cubicBezTo>
              </a:path>
            </a:pathLst>
          </a:custGeom>
          <a:noFill/>
          <a:ln cap="flat" cmpd="sng" w="9525">
            <a:solidFill>
              <a:schemeClr val="dk2"/>
            </a:solidFill>
            <a:prstDash val="solid"/>
            <a:round/>
            <a:headEnd len="med" w="med" type="none"/>
            <a:tailEnd len="med" w="med" type="none"/>
          </a:ln>
        </p:spPr>
      </p:sp>
      <p:cxnSp>
        <p:nvCxnSpPr>
          <p:cNvPr id="385" name="Google Shape;385;p43"/>
          <p:cNvCxnSpPr/>
          <p:nvPr/>
        </p:nvCxnSpPr>
        <p:spPr>
          <a:xfrm flipH="1">
            <a:off x="6313666" y="3742460"/>
            <a:ext cx="88500" cy="47700"/>
          </a:xfrm>
          <a:prstGeom prst="straightConnector1">
            <a:avLst/>
          </a:prstGeom>
          <a:noFill/>
          <a:ln cap="flat" cmpd="sng" w="9525">
            <a:solidFill>
              <a:schemeClr val="dk2"/>
            </a:solidFill>
            <a:prstDash val="solid"/>
            <a:round/>
            <a:headEnd len="med" w="med" type="none"/>
            <a:tailEnd len="med" w="med" type="triangle"/>
          </a:ln>
        </p:spPr>
      </p:cxnSp>
      <p:sp>
        <p:nvSpPr>
          <p:cNvPr id="386" name="Google Shape;386;p43"/>
          <p:cNvSpPr txBox="1"/>
          <p:nvPr/>
        </p:nvSpPr>
        <p:spPr>
          <a:xfrm>
            <a:off x="7309125" y="2349825"/>
            <a:ext cx="16707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Bob effectively sends 10 mBTC</a:t>
            </a:r>
            <a:endParaRPr/>
          </a:p>
          <a:p>
            <a:pPr indent="0" lvl="0" marL="0" rtl="0" algn="l">
              <a:spcBef>
                <a:spcPts val="0"/>
              </a:spcBef>
              <a:spcAft>
                <a:spcPts val="0"/>
              </a:spcAft>
              <a:buNone/>
            </a:pPr>
            <a:r>
              <a:rPr lang="en"/>
              <a:t>to Alice</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3" name="Shape 2803"/>
        <p:cNvGrpSpPr/>
        <p:nvPr/>
      </p:nvGrpSpPr>
      <p:grpSpPr>
        <a:xfrm>
          <a:off x="0" y="0"/>
          <a:ext cx="0" cy="0"/>
          <a:chOff x="0" y="0"/>
          <a:chExt cx="0" cy="0"/>
        </a:xfrm>
      </p:grpSpPr>
      <p:sp>
        <p:nvSpPr>
          <p:cNvPr id="2804" name="Google Shape;2804;p214"/>
          <p:cNvSpPr txBox="1"/>
          <p:nvPr>
            <p:ph type="title"/>
          </p:nvPr>
        </p:nvSpPr>
        <p:spPr>
          <a:xfrm>
            <a:off x="311700" y="480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Lightning Network as spying tool? </a:t>
            </a:r>
            <a:endParaRPr/>
          </a:p>
        </p:txBody>
      </p:sp>
      <p:sp>
        <p:nvSpPr>
          <p:cNvPr id="2805" name="Google Shape;2805;p214"/>
          <p:cNvSpPr txBox="1"/>
          <p:nvPr>
            <p:ph idx="1" type="body"/>
          </p:nvPr>
        </p:nvSpPr>
        <p:spPr>
          <a:xfrm>
            <a:off x="311700" y="1246442"/>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a:t>The Gossip protocol takes away a great deal of privacy</a:t>
            </a:r>
            <a:endParaRPr/>
          </a:p>
          <a:p>
            <a:pPr indent="-317500" lvl="1" marL="914400" marR="0" rtl="0" algn="l">
              <a:lnSpc>
                <a:spcPct val="115000"/>
              </a:lnSpc>
              <a:spcBef>
                <a:spcPts val="0"/>
              </a:spcBef>
              <a:spcAft>
                <a:spcPts val="0"/>
              </a:spcAft>
              <a:buSzPts val="1400"/>
              <a:buChar char="○"/>
            </a:pPr>
            <a:r>
              <a:rPr lang="en"/>
              <a:t>Channel announcements </a:t>
            </a:r>
            <a:endParaRPr/>
          </a:p>
          <a:p>
            <a:pPr indent="-317500" lvl="2" marL="1371600" marR="0" rtl="0" algn="l">
              <a:lnSpc>
                <a:spcPct val="115000"/>
              </a:lnSpc>
              <a:spcBef>
                <a:spcPts val="0"/>
              </a:spcBef>
              <a:spcAft>
                <a:spcPts val="0"/>
              </a:spcAft>
              <a:buSzPts val="1400"/>
              <a:buChar char="■"/>
            </a:pPr>
            <a:r>
              <a:rPr lang="en"/>
              <a:t>Blockchain transactions that create a payment channel are referenced </a:t>
            </a:r>
            <a:endParaRPr/>
          </a:p>
          <a:p>
            <a:pPr indent="-317500" lvl="2" marL="1371600" marR="0" rtl="0" algn="l">
              <a:lnSpc>
                <a:spcPct val="115000"/>
              </a:lnSpc>
              <a:spcBef>
                <a:spcPts val="0"/>
              </a:spcBef>
              <a:spcAft>
                <a:spcPts val="0"/>
              </a:spcAft>
              <a:buSzPts val="1400"/>
              <a:buChar char="■"/>
            </a:pPr>
            <a:r>
              <a:rPr lang="en"/>
              <a:t>Node_id's of channel partners are referenced</a:t>
            </a:r>
            <a:endParaRPr/>
          </a:p>
          <a:p>
            <a:pPr indent="-317500" lvl="1" marL="914400" marR="0" rtl="0" algn="l">
              <a:lnSpc>
                <a:spcPct val="115000"/>
              </a:lnSpc>
              <a:spcBef>
                <a:spcPts val="0"/>
              </a:spcBef>
              <a:spcAft>
                <a:spcPts val="0"/>
              </a:spcAft>
              <a:buSzPts val="1400"/>
              <a:buChar char="○"/>
            </a:pPr>
            <a:r>
              <a:rPr lang="en"/>
              <a:t>Node announcements </a:t>
            </a:r>
            <a:endParaRPr/>
          </a:p>
          <a:p>
            <a:pPr indent="-317500" lvl="2" marL="1371600" marR="0" rtl="0" algn="l">
              <a:lnSpc>
                <a:spcPct val="115000"/>
              </a:lnSpc>
              <a:spcBef>
                <a:spcPts val="0"/>
              </a:spcBef>
              <a:spcAft>
                <a:spcPts val="0"/>
              </a:spcAft>
              <a:buSzPts val="1400"/>
              <a:buChar char="■"/>
            </a:pPr>
            <a:r>
              <a:rPr lang="en"/>
              <a:t>IP addresses of nodes are announced</a:t>
            </a:r>
            <a:endParaRPr/>
          </a:p>
          <a:p>
            <a:pPr indent="-317500" lvl="2" marL="1371600" marR="0" rtl="0" algn="l">
              <a:lnSpc>
                <a:spcPct val="115000"/>
              </a:lnSpc>
              <a:spcBef>
                <a:spcPts val="0"/>
              </a:spcBef>
              <a:spcAft>
                <a:spcPts val="0"/>
              </a:spcAft>
              <a:buSzPts val="1400"/>
              <a:buChar char="■"/>
            </a:pPr>
            <a:r>
              <a:rPr lang="en"/>
              <a:t>Closing channels links blockchain transactions and ownership of coins with the ownership of a server</a:t>
            </a:r>
            <a:endParaRPr/>
          </a:p>
          <a:p>
            <a:pPr indent="-342900" lvl="0" marL="457200" marR="0" rtl="0" algn="l">
              <a:lnSpc>
                <a:spcPct val="115000"/>
              </a:lnSpc>
              <a:spcBef>
                <a:spcPts val="0"/>
              </a:spcBef>
              <a:spcAft>
                <a:spcPts val="0"/>
              </a:spcAft>
              <a:buSzPts val="1800"/>
              <a:buChar char="●"/>
            </a:pPr>
            <a:r>
              <a:rPr lang="en"/>
              <a:t>Private Nodes / channels can be compromised by BOLT 11 strings</a:t>
            </a:r>
            <a:endParaRPr/>
          </a:p>
          <a:p>
            <a:pPr indent="-342900" lvl="0" marL="457200" marR="0" rtl="0" algn="l">
              <a:lnSpc>
                <a:spcPct val="115000"/>
              </a:lnSpc>
              <a:spcBef>
                <a:spcPts val="0"/>
              </a:spcBef>
              <a:spcAft>
                <a:spcPts val="0"/>
              </a:spcAft>
              <a:buSzPts val="1800"/>
              <a:buChar char="●"/>
            </a:pPr>
            <a:r>
              <a:rPr lang="en"/>
              <a:t>Probing channels for balance via corrupted onions</a:t>
            </a:r>
            <a:endParaRPr/>
          </a:p>
          <a:p>
            <a:pPr indent="-342900" lvl="0" marL="457200" marR="0" rtl="0" algn="l">
              <a:lnSpc>
                <a:spcPct val="115000"/>
              </a:lnSpc>
              <a:spcBef>
                <a:spcPts val="0"/>
              </a:spcBef>
              <a:spcAft>
                <a:spcPts val="0"/>
              </a:spcAft>
              <a:buSzPts val="1800"/>
              <a:buChar char="●"/>
            </a:pPr>
            <a:r>
              <a:rPr lang="en"/>
              <a:t>Invoices link payments to IP addresses</a:t>
            </a:r>
            <a:endParaRPr/>
          </a:p>
          <a:p>
            <a:pPr indent="-342900" lvl="0" marL="457200" marR="0" rtl="0" algn="l">
              <a:lnSpc>
                <a:spcPct val="115000"/>
              </a:lnSpc>
              <a:spcBef>
                <a:spcPts val="0"/>
              </a:spcBef>
              <a:spcAft>
                <a:spcPts val="0"/>
              </a:spcAft>
              <a:buSzPts val="1800"/>
              <a:buChar char="●"/>
            </a:pPr>
            <a:r>
              <a:rPr lang="en"/>
              <a:t>Payment_hash links onions across different hops</a:t>
            </a:r>
            <a:endParaRPr/>
          </a:p>
          <a:p>
            <a:pPr indent="0" lvl="0" marL="0" rtl="0" algn="l">
              <a:spcBef>
                <a:spcPts val="1600"/>
              </a:spcBef>
              <a:spcAft>
                <a:spcPts val="1600"/>
              </a:spcAft>
              <a:buNone/>
            </a:pPr>
            <a:r>
              <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9" name="Shape 2809"/>
        <p:cNvGrpSpPr/>
        <p:nvPr/>
      </p:nvGrpSpPr>
      <p:grpSpPr>
        <a:xfrm>
          <a:off x="0" y="0"/>
          <a:ext cx="0" cy="0"/>
          <a:chOff x="0" y="0"/>
          <a:chExt cx="0" cy="0"/>
        </a:xfrm>
      </p:grpSpPr>
      <p:pic>
        <p:nvPicPr>
          <p:cNvPr id="2810" name="Google Shape;2810;p215"/>
          <p:cNvPicPr preferRelativeResize="0"/>
          <p:nvPr/>
        </p:nvPicPr>
        <p:blipFill>
          <a:blip r:embed="rId3">
            <a:alphaModFix/>
          </a:blip>
          <a:stretch>
            <a:fillRect/>
          </a:stretch>
        </p:blipFill>
        <p:spPr>
          <a:xfrm>
            <a:off x="0" y="411851"/>
            <a:ext cx="9144003" cy="4167400"/>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4" name="Shape 2814"/>
        <p:cNvGrpSpPr/>
        <p:nvPr/>
      </p:nvGrpSpPr>
      <p:grpSpPr>
        <a:xfrm>
          <a:off x="0" y="0"/>
          <a:ext cx="0" cy="0"/>
          <a:chOff x="0" y="0"/>
          <a:chExt cx="0" cy="0"/>
        </a:xfrm>
      </p:grpSpPr>
      <p:sp>
        <p:nvSpPr>
          <p:cNvPr id="2815" name="Google Shape;2815;p216"/>
          <p:cNvSpPr txBox="1"/>
          <p:nvPr>
            <p:ph type="title"/>
          </p:nvPr>
        </p:nvSpPr>
        <p:spPr>
          <a:xfrm>
            <a:off x="311700" y="480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Demonstrating private Channels</a:t>
            </a:r>
            <a:endParaRPr/>
          </a:p>
        </p:txBody>
      </p:sp>
      <p:sp>
        <p:nvSpPr>
          <p:cNvPr id="2816" name="Google Shape;2816;p216"/>
          <p:cNvSpPr txBox="1"/>
          <p:nvPr>
            <p:ph idx="1" type="body"/>
          </p:nvPr>
        </p:nvSpPr>
        <p:spPr>
          <a:xfrm>
            <a:off x="311700" y="1246442"/>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t>
            </a:r>
            <a:endParaRPr/>
          </a:p>
          <a:p>
            <a:pPr indent="0" lvl="0" marL="0" rtl="0" algn="l">
              <a:spcBef>
                <a:spcPts val="1600"/>
              </a:spcBef>
              <a:spcAft>
                <a:spcPts val="1600"/>
              </a:spcAft>
              <a:buNone/>
            </a:pPr>
            <a:r>
              <a:t/>
            </a:r>
            <a:endParaRPr/>
          </a:p>
        </p:txBody>
      </p:sp>
      <p:pic>
        <p:nvPicPr>
          <p:cNvPr id="2817" name="Google Shape;2817;p216"/>
          <p:cNvPicPr preferRelativeResize="0"/>
          <p:nvPr/>
        </p:nvPicPr>
        <p:blipFill>
          <a:blip r:embed="rId3">
            <a:alphaModFix/>
          </a:blip>
          <a:stretch>
            <a:fillRect/>
          </a:stretch>
        </p:blipFill>
        <p:spPr>
          <a:xfrm>
            <a:off x="0" y="411851"/>
            <a:ext cx="9144003" cy="4167400"/>
          </a:xfrm>
          <a:prstGeom prst="rect">
            <a:avLst/>
          </a:prstGeom>
          <a:noFill/>
          <a:ln>
            <a:noFill/>
          </a:ln>
        </p:spPr>
      </p:pic>
      <p:pic>
        <p:nvPicPr>
          <p:cNvPr id="2818" name="Google Shape;2818;p216"/>
          <p:cNvPicPr preferRelativeResize="0"/>
          <p:nvPr/>
        </p:nvPicPr>
        <p:blipFill>
          <a:blip r:embed="rId4">
            <a:alphaModFix/>
          </a:blip>
          <a:stretch>
            <a:fillRect/>
          </a:stretch>
        </p:blipFill>
        <p:spPr>
          <a:xfrm>
            <a:off x="2811375" y="670475"/>
            <a:ext cx="6300699" cy="4261975"/>
          </a:xfrm>
          <a:prstGeom prst="rect">
            <a:avLst/>
          </a:prstGeom>
          <a:noFill/>
          <a:ln>
            <a:noFill/>
          </a:ln>
        </p:spPr>
      </p:pic>
      <p:sp>
        <p:nvSpPr>
          <p:cNvPr id="2819" name="Google Shape;2819;p216"/>
          <p:cNvSpPr/>
          <p:nvPr/>
        </p:nvSpPr>
        <p:spPr>
          <a:xfrm rot="10800000">
            <a:off x="772675" y="2570800"/>
            <a:ext cx="1302600" cy="5043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216"/>
          <p:cNvSpPr/>
          <p:nvPr/>
        </p:nvSpPr>
        <p:spPr>
          <a:xfrm rot="10800000">
            <a:off x="2585225" y="2652975"/>
            <a:ext cx="2376300" cy="5043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4" name="Shape 2824"/>
        <p:cNvGrpSpPr/>
        <p:nvPr/>
      </p:nvGrpSpPr>
      <p:grpSpPr>
        <a:xfrm>
          <a:off x="0" y="0"/>
          <a:ext cx="0" cy="0"/>
          <a:chOff x="0" y="0"/>
          <a:chExt cx="0" cy="0"/>
        </a:xfrm>
      </p:grpSpPr>
      <p:sp>
        <p:nvSpPr>
          <p:cNvPr id="2825" name="Google Shape;2825;p2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Transaction related to a Lightning network channel?</a:t>
            </a:r>
            <a:endParaRPr/>
          </a:p>
        </p:txBody>
      </p:sp>
      <p:sp>
        <p:nvSpPr>
          <p:cNvPr id="2826" name="Google Shape;2826;p2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27" name="Google Shape;2827;p217"/>
          <p:cNvPicPr preferRelativeResize="0"/>
          <p:nvPr/>
        </p:nvPicPr>
        <p:blipFill rotWithShape="1">
          <a:blip r:embed="rId3">
            <a:alphaModFix/>
          </a:blip>
          <a:srcRect b="0" l="0" r="0" t="13852"/>
          <a:stretch/>
        </p:blipFill>
        <p:spPr>
          <a:xfrm>
            <a:off x="218738" y="1071100"/>
            <a:ext cx="8706524" cy="3687625"/>
          </a:xfrm>
          <a:prstGeom prst="rect">
            <a:avLst/>
          </a:prstGeom>
          <a:noFill/>
          <a:ln>
            <a:noFill/>
          </a:ln>
        </p:spPr>
      </p:pic>
      <p:sp>
        <p:nvSpPr>
          <p:cNvPr id="2828" name="Google Shape;2828;p217"/>
          <p:cNvSpPr/>
          <p:nvPr/>
        </p:nvSpPr>
        <p:spPr>
          <a:xfrm>
            <a:off x="311700" y="1020925"/>
            <a:ext cx="539100" cy="473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217"/>
          <p:cNvSpPr/>
          <p:nvPr/>
        </p:nvSpPr>
        <p:spPr>
          <a:xfrm>
            <a:off x="4126150" y="1020925"/>
            <a:ext cx="539100" cy="473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217"/>
          <p:cNvSpPr/>
          <p:nvPr/>
        </p:nvSpPr>
        <p:spPr>
          <a:xfrm rot="-9713492">
            <a:off x="667694" y="2145041"/>
            <a:ext cx="4545121" cy="133768"/>
          </a:xfrm>
          <a:prstGeom prst="rightArrow">
            <a:avLst>
              <a:gd fmla="val 50000" name="adj1"/>
              <a:gd fmla="val 103908"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217"/>
          <p:cNvSpPr/>
          <p:nvPr/>
        </p:nvSpPr>
        <p:spPr>
          <a:xfrm rot="-6749807">
            <a:off x="4018564" y="2093590"/>
            <a:ext cx="1579065" cy="135716"/>
          </a:xfrm>
          <a:prstGeom prst="rightArrow">
            <a:avLst>
              <a:gd fmla="val 50000" name="adj1"/>
              <a:gd fmla="val 65904"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217"/>
          <p:cNvSpPr txBox="1"/>
          <p:nvPr/>
        </p:nvSpPr>
        <p:spPr>
          <a:xfrm>
            <a:off x="5526350" y="2951825"/>
            <a:ext cx="2730000" cy="42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Tx-hash: </a:t>
            </a:r>
            <a:r>
              <a:rPr lang="en"/>
              <a:t>1d5b....e432 </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6" name="Shape 2836"/>
        <p:cNvGrpSpPr/>
        <p:nvPr/>
      </p:nvGrpSpPr>
      <p:grpSpPr>
        <a:xfrm>
          <a:off x="0" y="0"/>
          <a:ext cx="0" cy="0"/>
          <a:chOff x="0" y="0"/>
          <a:chExt cx="0" cy="0"/>
        </a:xfrm>
      </p:grpSpPr>
      <p:sp>
        <p:nvSpPr>
          <p:cNvPr id="2837" name="Google Shape;2837;p2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Spent by</a:t>
            </a:r>
            <a:endParaRPr/>
          </a:p>
        </p:txBody>
      </p:sp>
      <p:sp>
        <p:nvSpPr>
          <p:cNvPr id="2838" name="Google Shape;2838;p2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39" name="Google Shape;2839;p218"/>
          <p:cNvPicPr preferRelativeResize="0"/>
          <p:nvPr/>
        </p:nvPicPr>
        <p:blipFill>
          <a:blip r:embed="rId3">
            <a:alphaModFix/>
          </a:blip>
          <a:stretch>
            <a:fillRect/>
          </a:stretch>
        </p:blipFill>
        <p:spPr>
          <a:xfrm>
            <a:off x="2940825" y="66575"/>
            <a:ext cx="6203178" cy="4830925"/>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3" name="Shape 2843"/>
        <p:cNvGrpSpPr/>
        <p:nvPr/>
      </p:nvGrpSpPr>
      <p:grpSpPr>
        <a:xfrm>
          <a:off x="0" y="0"/>
          <a:ext cx="0" cy="0"/>
          <a:chOff x="0" y="0"/>
          <a:chExt cx="0" cy="0"/>
        </a:xfrm>
      </p:grpSpPr>
      <p:sp>
        <p:nvSpPr>
          <p:cNvPr id="2844" name="Google Shape;2844;p2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Spent by</a:t>
            </a:r>
            <a:endParaRPr/>
          </a:p>
        </p:txBody>
      </p:sp>
      <p:sp>
        <p:nvSpPr>
          <p:cNvPr id="2845" name="Google Shape;2845;p2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46" name="Google Shape;2846;p219"/>
          <p:cNvPicPr preferRelativeResize="0"/>
          <p:nvPr/>
        </p:nvPicPr>
        <p:blipFill rotWithShape="1">
          <a:blip r:embed="rId3">
            <a:alphaModFix/>
          </a:blip>
          <a:srcRect b="4634" l="0" r="0" t="0"/>
          <a:stretch/>
        </p:blipFill>
        <p:spPr>
          <a:xfrm>
            <a:off x="456300" y="0"/>
            <a:ext cx="8231400" cy="4904924"/>
          </a:xfrm>
          <a:prstGeom prst="rect">
            <a:avLst/>
          </a:prstGeom>
          <a:noFill/>
          <a:ln>
            <a:noFill/>
          </a:ln>
        </p:spPr>
      </p:pic>
      <p:sp>
        <p:nvSpPr>
          <p:cNvPr id="2847" name="Google Shape;2847;p219"/>
          <p:cNvSpPr txBox="1"/>
          <p:nvPr/>
        </p:nvSpPr>
        <p:spPr>
          <a:xfrm>
            <a:off x="4076350" y="0"/>
            <a:ext cx="2730000" cy="42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Tx-hash: </a:t>
            </a:r>
            <a:r>
              <a:rPr lang="en"/>
              <a:t>1d5b....e432 </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1" name="Shape 2851"/>
        <p:cNvGrpSpPr/>
        <p:nvPr/>
      </p:nvGrpSpPr>
      <p:grpSpPr>
        <a:xfrm>
          <a:off x="0" y="0"/>
          <a:ext cx="0" cy="0"/>
          <a:chOff x="0" y="0"/>
          <a:chExt cx="0" cy="0"/>
        </a:xfrm>
      </p:grpSpPr>
      <p:sp>
        <p:nvSpPr>
          <p:cNvPr id="2852" name="Google Shape;2852;p2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Spent by</a:t>
            </a:r>
            <a:endParaRPr/>
          </a:p>
        </p:txBody>
      </p:sp>
      <p:sp>
        <p:nvSpPr>
          <p:cNvPr id="2853" name="Google Shape;2853;p2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54" name="Google Shape;2854;p220"/>
          <p:cNvPicPr preferRelativeResize="0"/>
          <p:nvPr/>
        </p:nvPicPr>
        <p:blipFill rotWithShape="1">
          <a:blip r:embed="rId3">
            <a:alphaModFix/>
          </a:blip>
          <a:srcRect b="4634" l="0" r="0" t="0"/>
          <a:stretch/>
        </p:blipFill>
        <p:spPr>
          <a:xfrm>
            <a:off x="456300" y="0"/>
            <a:ext cx="8231400" cy="4904924"/>
          </a:xfrm>
          <a:prstGeom prst="rect">
            <a:avLst/>
          </a:prstGeom>
          <a:noFill/>
          <a:ln>
            <a:noFill/>
          </a:ln>
        </p:spPr>
      </p:pic>
      <p:sp>
        <p:nvSpPr>
          <p:cNvPr id="2855" name="Google Shape;2855;p220"/>
          <p:cNvSpPr txBox="1"/>
          <p:nvPr/>
        </p:nvSpPr>
        <p:spPr>
          <a:xfrm>
            <a:off x="4076350" y="0"/>
            <a:ext cx="2730000" cy="42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Tx-hash: </a:t>
            </a:r>
            <a:r>
              <a:rPr lang="en"/>
              <a:t>1d5b....e432 </a:t>
            </a:r>
            <a:endParaRPr/>
          </a:p>
        </p:txBody>
      </p:sp>
      <p:sp>
        <p:nvSpPr>
          <p:cNvPr id="2856" name="Google Shape;2856;p220"/>
          <p:cNvSpPr/>
          <p:nvPr/>
        </p:nvSpPr>
        <p:spPr>
          <a:xfrm>
            <a:off x="1510200" y="679075"/>
            <a:ext cx="539100" cy="473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220"/>
          <p:cNvSpPr/>
          <p:nvPr/>
        </p:nvSpPr>
        <p:spPr>
          <a:xfrm>
            <a:off x="5332050" y="679075"/>
            <a:ext cx="539100" cy="473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220"/>
          <p:cNvSpPr/>
          <p:nvPr/>
        </p:nvSpPr>
        <p:spPr>
          <a:xfrm rot="-9365480">
            <a:off x="4528824" y="518129"/>
            <a:ext cx="810551" cy="135793"/>
          </a:xfrm>
          <a:prstGeom prst="rightArrow">
            <a:avLst>
              <a:gd fmla="val 50000" name="adj1"/>
              <a:gd fmla="val 65904"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220"/>
          <p:cNvSpPr/>
          <p:nvPr/>
        </p:nvSpPr>
        <p:spPr>
          <a:xfrm rot="-669076">
            <a:off x="2080973" y="592227"/>
            <a:ext cx="2167013" cy="135791"/>
          </a:xfrm>
          <a:prstGeom prst="rightArrow">
            <a:avLst>
              <a:gd fmla="val 50000" name="adj1"/>
              <a:gd fmla="val 65904"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3" name="Shape 2863"/>
        <p:cNvGrpSpPr/>
        <p:nvPr/>
      </p:nvGrpSpPr>
      <p:grpSpPr>
        <a:xfrm>
          <a:off x="0" y="0"/>
          <a:ext cx="0" cy="0"/>
          <a:chOff x="0" y="0"/>
          <a:chExt cx="0" cy="0"/>
        </a:xfrm>
      </p:grpSpPr>
      <p:sp>
        <p:nvSpPr>
          <p:cNvPr id="2864" name="Google Shape;2864;p2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Lightning node on chain wallets</a:t>
            </a:r>
            <a:endParaRPr/>
          </a:p>
        </p:txBody>
      </p:sp>
      <p:sp>
        <p:nvSpPr>
          <p:cNvPr id="2865" name="Google Shape;2865;p2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Currently don't seem to provide privacy features</a:t>
            </a:r>
            <a:endParaRPr/>
          </a:p>
          <a:p>
            <a:pPr indent="-342900" lvl="0" marL="457200" rtl="0" algn="l">
              <a:spcBef>
                <a:spcPts val="0"/>
              </a:spcBef>
              <a:spcAft>
                <a:spcPts val="0"/>
              </a:spcAft>
              <a:buSzPts val="1800"/>
              <a:buChar char="●"/>
            </a:pPr>
            <a:r>
              <a:rPr lang="en"/>
              <a:t>Funding tx has</a:t>
            </a:r>
            <a:endParaRPr/>
          </a:p>
          <a:p>
            <a:pPr indent="-317500" lvl="1" marL="914400" rtl="0" algn="l">
              <a:spcBef>
                <a:spcPts val="0"/>
              </a:spcBef>
              <a:spcAft>
                <a:spcPts val="0"/>
              </a:spcAft>
              <a:buSzPts val="1400"/>
              <a:buChar char="○"/>
            </a:pPr>
            <a:r>
              <a:rPr lang="en"/>
              <a:t>2-2 multisig output</a:t>
            </a:r>
            <a:endParaRPr/>
          </a:p>
          <a:p>
            <a:pPr indent="-317500" lvl="1" marL="914400" rtl="0" algn="l">
              <a:spcBef>
                <a:spcPts val="0"/>
              </a:spcBef>
              <a:spcAft>
                <a:spcPts val="0"/>
              </a:spcAft>
              <a:buSzPts val="1400"/>
              <a:buChar char="○"/>
            </a:pPr>
            <a:r>
              <a:rPr lang="en"/>
              <a:t>Optionally a regular change output</a:t>
            </a:r>
            <a:endParaRPr/>
          </a:p>
          <a:p>
            <a:pPr indent="-317500" lvl="1" marL="914400" rtl="0" algn="l">
              <a:spcBef>
                <a:spcPts val="0"/>
              </a:spcBef>
              <a:spcAft>
                <a:spcPts val="0"/>
              </a:spcAft>
              <a:buSzPts val="1400"/>
              <a:buChar char="○"/>
            </a:pPr>
            <a:r>
              <a:rPr lang="en"/>
              <a:t>Such tx do not have to be funding tx</a:t>
            </a:r>
            <a:endParaRPr/>
          </a:p>
          <a:p>
            <a:pPr indent="-342900" lvl="0" marL="457200" rtl="0" algn="l">
              <a:spcBef>
                <a:spcPts val="0"/>
              </a:spcBef>
              <a:spcAft>
                <a:spcPts val="0"/>
              </a:spcAft>
              <a:buSzPts val="1800"/>
              <a:buChar char="●"/>
            </a:pPr>
            <a:r>
              <a:rPr lang="en"/>
              <a:t>Mutual close will be hard to connect to a channel</a:t>
            </a:r>
            <a:endParaRPr/>
          </a:p>
          <a:p>
            <a:pPr indent="-342900" lvl="0" marL="457200" rtl="0" algn="l">
              <a:spcBef>
                <a:spcPts val="0"/>
              </a:spcBef>
              <a:spcAft>
                <a:spcPts val="0"/>
              </a:spcAft>
              <a:buSzPts val="1800"/>
              <a:buChar char="●"/>
            </a:pPr>
            <a:r>
              <a:rPr lang="en"/>
              <a:t>Unilateral / breach close could more easily be identified</a:t>
            </a:r>
            <a:endParaRPr/>
          </a:p>
          <a:p>
            <a:pPr indent="-342900" lvl="0" marL="457200" rtl="0" algn="l">
              <a:spcBef>
                <a:spcPts val="0"/>
              </a:spcBef>
              <a:spcAft>
                <a:spcPts val="0"/>
              </a:spcAft>
              <a:buSzPts val="1800"/>
              <a:buChar char="●"/>
            </a:pPr>
            <a:r>
              <a:rPr lang="en"/>
              <a:t>Lightning nodes wallets could include privacy features in future </a:t>
            </a:r>
            <a:endParaRPr/>
          </a:p>
          <a:p>
            <a:pPr indent="-317500" lvl="1" marL="914400" rtl="0" algn="l">
              <a:spcBef>
                <a:spcPts val="0"/>
              </a:spcBef>
              <a:spcAft>
                <a:spcPts val="0"/>
              </a:spcAft>
              <a:buSzPts val="1400"/>
              <a:buChar char="○"/>
            </a:pPr>
            <a:r>
              <a:rPr lang="en"/>
              <a:t>like coin join</a:t>
            </a:r>
            <a:endParaRPr/>
          </a:p>
          <a:p>
            <a:pPr indent="-317500" lvl="1" marL="914400" rtl="0" algn="l">
              <a:spcBef>
                <a:spcPts val="0"/>
              </a:spcBef>
              <a:spcAft>
                <a:spcPts val="0"/>
              </a:spcAft>
              <a:buSzPts val="1400"/>
              <a:buChar char="○"/>
            </a:pPr>
            <a:r>
              <a:rPr lang="en"/>
              <a:t>Other measures from </a:t>
            </a:r>
            <a:r>
              <a:rPr lang="en" u="sng">
                <a:solidFill>
                  <a:schemeClr val="hlink"/>
                </a:solidFill>
                <a:hlinkClick r:id="rId3"/>
              </a:rPr>
              <a:t>https://en.bitcoin.it/wiki/Privacy</a:t>
            </a:r>
            <a:r>
              <a:rPr lang="en"/>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5">
                                            <p:txEl>
                                              <p:pRg end="0" st="0"/>
                                            </p:txEl>
                                          </p:spTgt>
                                        </p:tgtEl>
                                        <p:attrNameLst>
                                          <p:attrName>style.visibility</p:attrName>
                                        </p:attrNameLst>
                                      </p:cBhvr>
                                      <p:to>
                                        <p:strVal val="visible"/>
                                      </p:to>
                                    </p:set>
                                    <p:animEffect filter="fade" transition="in">
                                      <p:cBhvr>
                                        <p:cTn dur="1000"/>
                                        <p:tgtEl>
                                          <p:spTgt spid="286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5">
                                            <p:txEl>
                                              <p:pRg end="1" st="1"/>
                                            </p:txEl>
                                          </p:spTgt>
                                        </p:tgtEl>
                                        <p:attrNameLst>
                                          <p:attrName>style.visibility</p:attrName>
                                        </p:attrNameLst>
                                      </p:cBhvr>
                                      <p:to>
                                        <p:strVal val="visible"/>
                                      </p:to>
                                    </p:set>
                                    <p:animEffect filter="fade" transition="in">
                                      <p:cBhvr>
                                        <p:cTn dur="1000"/>
                                        <p:tgtEl>
                                          <p:spTgt spid="286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5">
                                            <p:txEl>
                                              <p:pRg end="2" st="2"/>
                                            </p:txEl>
                                          </p:spTgt>
                                        </p:tgtEl>
                                        <p:attrNameLst>
                                          <p:attrName>style.visibility</p:attrName>
                                        </p:attrNameLst>
                                      </p:cBhvr>
                                      <p:to>
                                        <p:strVal val="visible"/>
                                      </p:to>
                                    </p:set>
                                    <p:animEffect filter="fade" transition="in">
                                      <p:cBhvr>
                                        <p:cTn dur="1000"/>
                                        <p:tgtEl>
                                          <p:spTgt spid="286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5">
                                            <p:txEl>
                                              <p:pRg end="3" st="3"/>
                                            </p:txEl>
                                          </p:spTgt>
                                        </p:tgtEl>
                                        <p:attrNameLst>
                                          <p:attrName>style.visibility</p:attrName>
                                        </p:attrNameLst>
                                      </p:cBhvr>
                                      <p:to>
                                        <p:strVal val="visible"/>
                                      </p:to>
                                    </p:set>
                                    <p:animEffect filter="fade" transition="in">
                                      <p:cBhvr>
                                        <p:cTn dur="1000"/>
                                        <p:tgtEl>
                                          <p:spTgt spid="286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5">
                                            <p:txEl>
                                              <p:pRg end="4" st="4"/>
                                            </p:txEl>
                                          </p:spTgt>
                                        </p:tgtEl>
                                        <p:attrNameLst>
                                          <p:attrName>style.visibility</p:attrName>
                                        </p:attrNameLst>
                                      </p:cBhvr>
                                      <p:to>
                                        <p:strVal val="visible"/>
                                      </p:to>
                                    </p:set>
                                    <p:animEffect filter="fade" transition="in">
                                      <p:cBhvr>
                                        <p:cTn dur="1000"/>
                                        <p:tgtEl>
                                          <p:spTgt spid="286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5">
                                            <p:txEl>
                                              <p:pRg end="5" st="5"/>
                                            </p:txEl>
                                          </p:spTgt>
                                        </p:tgtEl>
                                        <p:attrNameLst>
                                          <p:attrName>style.visibility</p:attrName>
                                        </p:attrNameLst>
                                      </p:cBhvr>
                                      <p:to>
                                        <p:strVal val="visible"/>
                                      </p:to>
                                    </p:set>
                                    <p:animEffect filter="fade" transition="in">
                                      <p:cBhvr>
                                        <p:cTn dur="1000"/>
                                        <p:tgtEl>
                                          <p:spTgt spid="286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5">
                                            <p:txEl>
                                              <p:pRg end="6" st="6"/>
                                            </p:txEl>
                                          </p:spTgt>
                                        </p:tgtEl>
                                        <p:attrNameLst>
                                          <p:attrName>style.visibility</p:attrName>
                                        </p:attrNameLst>
                                      </p:cBhvr>
                                      <p:to>
                                        <p:strVal val="visible"/>
                                      </p:to>
                                    </p:set>
                                    <p:animEffect filter="fade" transition="in">
                                      <p:cBhvr>
                                        <p:cTn dur="1000"/>
                                        <p:tgtEl>
                                          <p:spTgt spid="286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5">
                                            <p:txEl>
                                              <p:pRg end="7" st="7"/>
                                            </p:txEl>
                                          </p:spTgt>
                                        </p:tgtEl>
                                        <p:attrNameLst>
                                          <p:attrName>style.visibility</p:attrName>
                                        </p:attrNameLst>
                                      </p:cBhvr>
                                      <p:to>
                                        <p:strVal val="visible"/>
                                      </p:to>
                                    </p:set>
                                    <p:animEffect filter="fade" transition="in">
                                      <p:cBhvr>
                                        <p:cTn dur="1000"/>
                                        <p:tgtEl>
                                          <p:spTgt spid="286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5">
                                            <p:txEl>
                                              <p:pRg end="8" st="8"/>
                                            </p:txEl>
                                          </p:spTgt>
                                        </p:tgtEl>
                                        <p:attrNameLst>
                                          <p:attrName>style.visibility</p:attrName>
                                        </p:attrNameLst>
                                      </p:cBhvr>
                                      <p:to>
                                        <p:strVal val="visible"/>
                                      </p:to>
                                    </p:set>
                                    <p:animEffect filter="fade" transition="in">
                                      <p:cBhvr>
                                        <p:cTn dur="1000"/>
                                        <p:tgtEl>
                                          <p:spTgt spid="286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5">
                                            <p:txEl>
                                              <p:pRg end="9" st="9"/>
                                            </p:txEl>
                                          </p:spTgt>
                                        </p:tgtEl>
                                        <p:attrNameLst>
                                          <p:attrName>style.visibility</p:attrName>
                                        </p:attrNameLst>
                                      </p:cBhvr>
                                      <p:to>
                                        <p:strVal val="visible"/>
                                      </p:to>
                                    </p:set>
                                    <p:animEffect filter="fade" transition="in">
                                      <p:cBhvr>
                                        <p:cTn dur="1000"/>
                                        <p:tgtEl>
                                          <p:spTgt spid="2865">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9" name="Shape 2869"/>
        <p:cNvGrpSpPr/>
        <p:nvPr/>
      </p:nvGrpSpPr>
      <p:grpSpPr>
        <a:xfrm>
          <a:off x="0" y="0"/>
          <a:ext cx="0" cy="0"/>
          <a:chOff x="0" y="0"/>
          <a:chExt cx="0" cy="0"/>
        </a:xfrm>
      </p:grpSpPr>
      <p:sp>
        <p:nvSpPr>
          <p:cNvPr id="2870" name="Google Shape;2870;p2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Channel probing attack for channel balance </a:t>
            </a:r>
            <a:endParaRPr/>
          </a:p>
        </p:txBody>
      </p:sp>
      <p:sp>
        <p:nvSpPr>
          <p:cNvPr id="2871" name="Google Shape;2871;p2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Source based routing was a requirement</a:t>
            </a:r>
            <a:endParaRPr/>
          </a:p>
          <a:p>
            <a:pPr indent="-342900" lvl="0" marL="457200" rtl="0" algn="l">
              <a:spcBef>
                <a:spcPts val="0"/>
              </a:spcBef>
              <a:spcAft>
                <a:spcPts val="0"/>
              </a:spcAft>
              <a:buSzPts val="1800"/>
              <a:buChar char="●"/>
            </a:pPr>
            <a:r>
              <a:rPr lang="en"/>
              <a:t>An attacker can request routing a cycle route to herself</a:t>
            </a:r>
            <a:endParaRPr/>
          </a:p>
          <a:p>
            <a:pPr indent="-317500" lvl="1" marL="914400" rtl="0" algn="l">
              <a:spcBef>
                <a:spcPts val="0"/>
              </a:spcBef>
              <a:spcAft>
                <a:spcPts val="0"/>
              </a:spcAft>
              <a:buSzPts val="1400"/>
              <a:buChar char="○"/>
            </a:pPr>
            <a:r>
              <a:rPr lang="en"/>
              <a:t>And never release the preimage</a:t>
            </a:r>
            <a:endParaRPr/>
          </a:p>
          <a:p>
            <a:pPr indent="-342900" lvl="0" marL="457200" rtl="0" algn="l">
              <a:spcBef>
                <a:spcPts val="0"/>
              </a:spcBef>
              <a:spcAft>
                <a:spcPts val="0"/>
              </a:spcAft>
              <a:buSzPts val="1800"/>
              <a:buChar char="●"/>
            </a:pPr>
            <a:r>
              <a:rPr lang="en"/>
              <a:t>If route is successfully set up information about channel balance is revealed</a:t>
            </a:r>
            <a:endParaRPr/>
          </a:p>
          <a:p>
            <a:pPr indent="-342900" lvl="0" marL="457200" rtl="0" algn="l">
              <a:spcBef>
                <a:spcPts val="0"/>
              </a:spcBef>
              <a:spcAft>
                <a:spcPts val="0"/>
              </a:spcAft>
              <a:buSzPts val="1800"/>
              <a:buChar char="●"/>
            </a:pPr>
            <a:r>
              <a:rPr lang="en"/>
              <a:t>This attack is free as </a:t>
            </a:r>
            <a:endParaRPr/>
          </a:p>
          <a:p>
            <a:pPr indent="-317500" lvl="1" marL="914400" rtl="0" algn="l">
              <a:spcBef>
                <a:spcPts val="0"/>
              </a:spcBef>
              <a:spcAft>
                <a:spcPts val="0"/>
              </a:spcAft>
              <a:buSzPts val="1400"/>
              <a:buChar char="○"/>
            </a:pPr>
            <a:r>
              <a:rPr lang="en"/>
              <a:t>setting up htlcs comes at literally no cost.</a:t>
            </a:r>
            <a:endParaRPr/>
          </a:p>
          <a:p>
            <a:pPr indent="-317500" lvl="2" marL="1371600" rtl="0" algn="l">
              <a:spcBef>
                <a:spcPts val="0"/>
              </a:spcBef>
              <a:spcAft>
                <a:spcPts val="0"/>
              </a:spcAft>
              <a:buSzPts val="1400"/>
              <a:buChar char="■"/>
            </a:pPr>
            <a:r>
              <a:rPr lang="en"/>
              <a:t>Only networking &amp; small computational overhead</a:t>
            </a:r>
            <a:endParaRPr/>
          </a:p>
          <a:p>
            <a:pPr indent="-342900" lvl="0" marL="457200" rtl="0" algn="l">
              <a:spcBef>
                <a:spcPts val="0"/>
              </a:spcBef>
              <a:spcAft>
                <a:spcPts val="0"/>
              </a:spcAft>
              <a:buSzPts val="1800"/>
              <a:buChar char="●"/>
            </a:pPr>
            <a:r>
              <a:rPr lang="en"/>
              <a:t>This gives a lower / upper estimate about channel balances…</a:t>
            </a:r>
            <a:endParaRPr/>
          </a:p>
          <a:p>
            <a:pPr indent="-317500" lvl="1" marL="914400" rtl="0" algn="l">
              <a:spcBef>
                <a:spcPts val="0"/>
              </a:spcBef>
              <a:spcAft>
                <a:spcPts val="0"/>
              </a:spcAft>
              <a:buSzPts val="1400"/>
              <a:buChar char="○"/>
            </a:pPr>
            <a:r>
              <a:rPr lang="en"/>
              <a:t>As long as JIT Routing is not implemented</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rPr lang="en"/>
              <a:t>Users might share channel balance for services like route / path finder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1">
                                            <p:txEl>
                                              <p:pRg end="0" st="0"/>
                                            </p:txEl>
                                          </p:spTgt>
                                        </p:tgtEl>
                                        <p:attrNameLst>
                                          <p:attrName>style.visibility</p:attrName>
                                        </p:attrNameLst>
                                      </p:cBhvr>
                                      <p:to>
                                        <p:strVal val="visible"/>
                                      </p:to>
                                    </p:set>
                                    <p:animEffect filter="fade" transition="in">
                                      <p:cBhvr>
                                        <p:cTn dur="1000"/>
                                        <p:tgtEl>
                                          <p:spTgt spid="287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1">
                                            <p:txEl>
                                              <p:pRg end="1" st="1"/>
                                            </p:txEl>
                                          </p:spTgt>
                                        </p:tgtEl>
                                        <p:attrNameLst>
                                          <p:attrName>style.visibility</p:attrName>
                                        </p:attrNameLst>
                                      </p:cBhvr>
                                      <p:to>
                                        <p:strVal val="visible"/>
                                      </p:to>
                                    </p:set>
                                    <p:animEffect filter="fade" transition="in">
                                      <p:cBhvr>
                                        <p:cTn dur="1000"/>
                                        <p:tgtEl>
                                          <p:spTgt spid="287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1">
                                            <p:txEl>
                                              <p:pRg end="2" st="2"/>
                                            </p:txEl>
                                          </p:spTgt>
                                        </p:tgtEl>
                                        <p:attrNameLst>
                                          <p:attrName>style.visibility</p:attrName>
                                        </p:attrNameLst>
                                      </p:cBhvr>
                                      <p:to>
                                        <p:strVal val="visible"/>
                                      </p:to>
                                    </p:set>
                                    <p:animEffect filter="fade" transition="in">
                                      <p:cBhvr>
                                        <p:cTn dur="1000"/>
                                        <p:tgtEl>
                                          <p:spTgt spid="287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1">
                                            <p:txEl>
                                              <p:pRg end="3" st="3"/>
                                            </p:txEl>
                                          </p:spTgt>
                                        </p:tgtEl>
                                        <p:attrNameLst>
                                          <p:attrName>style.visibility</p:attrName>
                                        </p:attrNameLst>
                                      </p:cBhvr>
                                      <p:to>
                                        <p:strVal val="visible"/>
                                      </p:to>
                                    </p:set>
                                    <p:animEffect filter="fade" transition="in">
                                      <p:cBhvr>
                                        <p:cTn dur="1000"/>
                                        <p:tgtEl>
                                          <p:spTgt spid="287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1">
                                            <p:txEl>
                                              <p:pRg end="4" st="4"/>
                                            </p:txEl>
                                          </p:spTgt>
                                        </p:tgtEl>
                                        <p:attrNameLst>
                                          <p:attrName>style.visibility</p:attrName>
                                        </p:attrNameLst>
                                      </p:cBhvr>
                                      <p:to>
                                        <p:strVal val="visible"/>
                                      </p:to>
                                    </p:set>
                                    <p:animEffect filter="fade" transition="in">
                                      <p:cBhvr>
                                        <p:cTn dur="1000"/>
                                        <p:tgtEl>
                                          <p:spTgt spid="287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1">
                                            <p:txEl>
                                              <p:pRg end="5" st="5"/>
                                            </p:txEl>
                                          </p:spTgt>
                                        </p:tgtEl>
                                        <p:attrNameLst>
                                          <p:attrName>style.visibility</p:attrName>
                                        </p:attrNameLst>
                                      </p:cBhvr>
                                      <p:to>
                                        <p:strVal val="visible"/>
                                      </p:to>
                                    </p:set>
                                    <p:animEffect filter="fade" transition="in">
                                      <p:cBhvr>
                                        <p:cTn dur="1000"/>
                                        <p:tgtEl>
                                          <p:spTgt spid="287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1">
                                            <p:txEl>
                                              <p:pRg end="6" st="6"/>
                                            </p:txEl>
                                          </p:spTgt>
                                        </p:tgtEl>
                                        <p:attrNameLst>
                                          <p:attrName>style.visibility</p:attrName>
                                        </p:attrNameLst>
                                      </p:cBhvr>
                                      <p:to>
                                        <p:strVal val="visible"/>
                                      </p:to>
                                    </p:set>
                                    <p:animEffect filter="fade" transition="in">
                                      <p:cBhvr>
                                        <p:cTn dur="1000"/>
                                        <p:tgtEl>
                                          <p:spTgt spid="287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1">
                                            <p:txEl>
                                              <p:pRg end="7" st="7"/>
                                            </p:txEl>
                                          </p:spTgt>
                                        </p:tgtEl>
                                        <p:attrNameLst>
                                          <p:attrName>style.visibility</p:attrName>
                                        </p:attrNameLst>
                                      </p:cBhvr>
                                      <p:to>
                                        <p:strVal val="visible"/>
                                      </p:to>
                                    </p:set>
                                    <p:animEffect filter="fade" transition="in">
                                      <p:cBhvr>
                                        <p:cTn dur="1000"/>
                                        <p:tgtEl>
                                          <p:spTgt spid="287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1">
                                            <p:txEl>
                                              <p:pRg end="8" st="8"/>
                                            </p:txEl>
                                          </p:spTgt>
                                        </p:tgtEl>
                                        <p:attrNameLst>
                                          <p:attrName>style.visibility</p:attrName>
                                        </p:attrNameLst>
                                      </p:cBhvr>
                                      <p:to>
                                        <p:strVal val="visible"/>
                                      </p:to>
                                    </p:set>
                                    <p:animEffect filter="fade" transition="in">
                                      <p:cBhvr>
                                        <p:cTn dur="1000"/>
                                        <p:tgtEl>
                                          <p:spTgt spid="287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1">
                                            <p:txEl>
                                              <p:pRg end="9" st="9"/>
                                            </p:txEl>
                                          </p:spTgt>
                                        </p:tgtEl>
                                        <p:attrNameLst>
                                          <p:attrName>style.visibility</p:attrName>
                                        </p:attrNameLst>
                                      </p:cBhvr>
                                      <p:to>
                                        <p:strVal val="visible"/>
                                      </p:to>
                                    </p:set>
                                    <p:animEffect filter="fade" transition="in">
                                      <p:cBhvr>
                                        <p:cTn dur="1000"/>
                                        <p:tgtEl>
                                          <p:spTgt spid="2871">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1">
                                            <p:txEl>
                                              <p:pRg end="10" st="10"/>
                                            </p:txEl>
                                          </p:spTgt>
                                        </p:tgtEl>
                                        <p:attrNameLst>
                                          <p:attrName>style.visibility</p:attrName>
                                        </p:attrNameLst>
                                      </p:cBhvr>
                                      <p:to>
                                        <p:strVal val="visible"/>
                                      </p:to>
                                    </p:set>
                                    <p:animEffect filter="fade" transition="in">
                                      <p:cBhvr>
                                        <p:cTn dur="1000"/>
                                        <p:tgtEl>
                                          <p:spTgt spid="2871">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5" name="Shape 2875"/>
        <p:cNvGrpSpPr/>
        <p:nvPr/>
      </p:nvGrpSpPr>
      <p:grpSpPr>
        <a:xfrm>
          <a:off x="0" y="0"/>
          <a:ext cx="0" cy="0"/>
          <a:chOff x="0" y="0"/>
          <a:chExt cx="0" cy="0"/>
        </a:xfrm>
      </p:grpSpPr>
      <p:sp>
        <p:nvSpPr>
          <p:cNvPr id="2876" name="Google Shape;2876;p223"/>
          <p:cNvSpPr txBox="1"/>
          <p:nvPr>
            <p:ph type="title"/>
          </p:nvPr>
        </p:nvSpPr>
        <p:spPr>
          <a:xfrm>
            <a:off x="311700" y="480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Lightning Network a tool to increase privacy?</a:t>
            </a:r>
            <a:endParaRPr/>
          </a:p>
        </p:txBody>
      </p:sp>
      <p:sp>
        <p:nvSpPr>
          <p:cNvPr id="2877" name="Google Shape;2877;p223"/>
          <p:cNvSpPr txBox="1"/>
          <p:nvPr>
            <p:ph idx="1" type="body"/>
          </p:nvPr>
        </p:nvSpPr>
        <p:spPr>
          <a:xfrm>
            <a:off x="311700" y="1246442"/>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a:t>Single payments can be hidden and are not stored to the blockchain</a:t>
            </a:r>
            <a:endParaRPr/>
          </a:p>
          <a:p>
            <a:pPr indent="-342900" lvl="0" marL="457200" marR="0" rtl="0" algn="l">
              <a:lnSpc>
                <a:spcPct val="115000"/>
              </a:lnSpc>
              <a:spcBef>
                <a:spcPts val="0"/>
              </a:spcBef>
              <a:spcAft>
                <a:spcPts val="0"/>
              </a:spcAft>
              <a:buSzPts val="1800"/>
              <a:buChar char="●"/>
            </a:pPr>
            <a:r>
              <a:rPr lang="en"/>
              <a:t>Nodes can run on tor onions</a:t>
            </a:r>
            <a:endParaRPr/>
          </a:p>
          <a:p>
            <a:pPr indent="-342900" lvl="0" marL="457200" marR="0" rtl="0" algn="l">
              <a:lnSpc>
                <a:spcPct val="115000"/>
              </a:lnSpc>
              <a:spcBef>
                <a:spcPts val="0"/>
              </a:spcBef>
              <a:spcAft>
                <a:spcPts val="0"/>
              </a:spcAft>
              <a:buSzPts val="1800"/>
              <a:buChar char="●"/>
            </a:pPr>
            <a:r>
              <a:rPr lang="en"/>
              <a:t>Running nodes without announcing them or channel partners is possible</a:t>
            </a:r>
            <a:endParaRPr/>
          </a:p>
          <a:p>
            <a:pPr indent="-317500" lvl="1" marL="914400" marR="0" rtl="0" algn="l">
              <a:lnSpc>
                <a:spcPct val="115000"/>
              </a:lnSpc>
              <a:spcBef>
                <a:spcPts val="0"/>
              </a:spcBef>
              <a:spcAft>
                <a:spcPts val="0"/>
              </a:spcAft>
              <a:buSzPts val="1400"/>
              <a:buChar char="○"/>
            </a:pPr>
            <a:r>
              <a:rPr lang="en"/>
              <a:t>Rendez vous routing will increase such an operation by a lot</a:t>
            </a:r>
            <a:endParaRPr/>
          </a:p>
          <a:p>
            <a:pPr indent="-342900" lvl="0" marL="457200" marR="0" rtl="0" algn="l">
              <a:lnSpc>
                <a:spcPct val="115000"/>
              </a:lnSpc>
              <a:spcBef>
                <a:spcPts val="0"/>
              </a:spcBef>
              <a:spcAft>
                <a:spcPts val="0"/>
              </a:spcAft>
              <a:buSzPts val="1800"/>
              <a:buChar char="●"/>
            </a:pPr>
            <a:r>
              <a:rPr lang="en"/>
              <a:t>Payments are sent via onions and hard to trace, correlate</a:t>
            </a:r>
            <a:endParaRPr/>
          </a:p>
          <a:p>
            <a:pPr indent="-317500" lvl="1" marL="914400" marR="0" rtl="0" algn="l">
              <a:lnSpc>
                <a:spcPct val="115000"/>
              </a:lnSpc>
              <a:spcBef>
                <a:spcPts val="0"/>
              </a:spcBef>
              <a:spcAft>
                <a:spcPts val="0"/>
              </a:spcAft>
              <a:buSzPts val="1400"/>
              <a:buChar char="○"/>
            </a:pPr>
            <a:r>
              <a:rPr lang="en"/>
              <a:t>Scriptless scripts will allow for per hop preimages</a:t>
            </a:r>
            <a:endParaRPr/>
          </a:p>
          <a:p>
            <a:pPr indent="-342900" lvl="0" marL="457200" marR="0" rtl="0" algn="l">
              <a:lnSpc>
                <a:spcPct val="115000"/>
              </a:lnSpc>
              <a:spcBef>
                <a:spcPts val="0"/>
              </a:spcBef>
              <a:spcAft>
                <a:spcPts val="0"/>
              </a:spcAft>
              <a:buSzPts val="1800"/>
              <a:buChar char="●"/>
            </a:pPr>
            <a:r>
              <a:rPr lang="en"/>
              <a:t>No routing tables or public information about channel balances</a:t>
            </a:r>
            <a:endParaRPr/>
          </a:p>
          <a:p>
            <a:pPr indent="-342900" lvl="0" marL="457200" marR="0" rtl="0" algn="l">
              <a:lnSpc>
                <a:spcPct val="115000"/>
              </a:lnSpc>
              <a:spcBef>
                <a:spcPts val="0"/>
              </a:spcBef>
              <a:spcAft>
                <a:spcPts val="0"/>
              </a:spcAft>
              <a:buSzPts val="1800"/>
              <a:buChar char="●"/>
            </a:pPr>
            <a:r>
              <a:rPr lang="en"/>
              <a:t>Future AMP-Routing might create standard sized payments </a:t>
            </a:r>
            <a:endParaRPr/>
          </a:p>
          <a:p>
            <a:pPr indent="-317500" lvl="1" marL="914400" marR="0" rtl="0" algn="l">
              <a:lnSpc>
                <a:spcPct val="115000"/>
              </a:lnSpc>
              <a:spcBef>
                <a:spcPts val="0"/>
              </a:spcBef>
              <a:spcAft>
                <a:spcPts val="0"/>
              </a:spcAft>
              <a:buSzPts val="1400"/>
              <a:buChar char="○"/>
            </a:pPr>
            <a:r>
              <a:rPr lang="en"/>
              <a:t>making traffic analysis even more difficult as onions cannot be correlated</a:t>
            </a:r>
            <a:endParaRPr/>
          </a:p>
          <a:p>
            <a:pPr indent="-342900" lvl="0" marL="457200" marR="0" rtl="0" algn="l">
              <a:lnSpc>
                <a:spcPct val="115000"/>
              </a:lnSpc>
              <a:spcBef>
                <a:spcPts val="0"/>
              </a:spcBef>
              <a:spcAft>
                <a:spcPts val="0"/>
              </a:spcAft>
              <a:buSzPts val="1800"/>
              <a:buChar char="●"/>
            </a:pPr>
            <a:r>
              <a:rPr lang="en"/>
              <a:t>Random overpayment allowed by protocol to obfuscate onions</a:t>
            </a:r>
            <a:endParaRPr/>
          </a:p>
          <a:p>
            <a:pPr indent="-317500" lvl="1" marL="914400" rtl="0" algn="l">
              <a:spcBef>
                <a:spcPts val="0"/>
              </a:spcBef>
              <a:spcAft>
                <a:spcPts val="0"/>
              </a:spcAft>
              <a:buSzPts val="1400"/>
              <a:buChar char="○"/>
            </a:pPr>
            <a:r>
              <a:rPr lang="en"/>
              <a:t>C-lightning has a configurable max fee rate that nodes are willing to pay</a:t>
            </a:r>
            <a:endParaRPr/>
          </a:p>
          <a:p>
            <a:pPr indent="-317500" lvl="1" marL="914400" rtl="0" algn="l">
              <a:spcBef>
                <a:spcPts val="0"/>
              </a:spcBef>
              <a:spcAft>
                <a:spcPts val="0"/>
              </a:spcAft>
              <a:buSzPts val="1400"/>
              <a:buChar char="○"/>
            </a:pPr>
            <a:r>
              <a:rPr lang="en"/>
              <a:t>Overpayment will be between max accepted fee and the actual fee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7">
                                            <p:txEl>
                                              <p:pRg end="0" st="0"/>
                                            </p:txEl>
                                          </p:spTgt>
                                        </p:tgtEl>
                                        <p:attrNameLst>
                                          <p:attrName>style.visibility</p:attrName>
                                        </p:attrNameLst>
                                      </p:cBhvr>
                                      <p:to>
                                        <p:strVal val="visible"/>
                                      </p:to>
                                    </p:set>
                                    <p:animEffect filter="fade" transition="in">
                                      <p:cBhvr>
                                        <p:cTn dur="1000"/>
                                        <p:tgtEl>
                                          <p:spTgt spid="28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7">
                                            <p:txEl>
                                              <p:pRg end="1" st="1"/>
                                            </p:txEl>
                                          </p:spTgt>
                                        </p:tgtEl>
                                        <p:attrNameLst>
                                          <p:attrName>style.visibility</p:attrName>
                                        </p:attrNameLst>
                                      </p:cBhvr>
                                      <p:to>
                                        <p:strVal val="visible"/>
                                      </p:to>
                                    </p:set>
                                    <p:animEffect filter="fade" transition="in">
                                      <p:cBhvr>
                                        <p:cTn dur="1000"/>
                                        <p:tgtEl>
                                          <p:spTgt spid="287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7">
                                            <p:txEl>
                                              <p:pRg end="2" st="2"/>
                                            </p:txEl>
                                          </p:spTgt>
                                        </p:tgtEl>
                                        <p:attrNameLst>
                                          <p:attrName>style.visibility</p:attrName>
                                        </p:attrNameLst>
                                      </p:cBhvr>
                                      <p:to>
                                        <p:strVal val="visible"/>
                                      </p:to>
                                    </p:set>
                                    <p:animEffect filter="fade" transition="in">
                                      <p:cBhvr>
                                        <p:cTn dur="1000"/>
                                        <p:tgtEl>
                                          <p:spTgt spid="287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7">
                                            <p:txEl>
                                              <p:pRg end="3" st="3"/>
                                            </p:txEl>
                                          </p:spTgt>
                                        </p:tgtEl>
                                        <p:attrNameLst>
                                          <p:attrName>style.visibility</p:attrName>
                                        </p:attrNameLst>
                                      </p:cBhvr>
                                      <p:to>
                                        <p:strVal val="visible"/>
                                      </p:to>
                                    </p:set>
                                    <p:animEffect filter="fade" transition="in">
                                      <p:cBhvr>
                                        <p:cTn dur="1000"/>
                                        <p:tgtEl>
                                          <p:spTgt spid="287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7">
                                            <p:txEl>
                                              <p:pRg end="4" st="4"/>
                                            </p:txEl>
                                          </p:spTgt>
                                        </p:tgtEl>
                                        <p:attrNameLst>
                                          <p:attrName>style.visibility</p:attrName>
                                        </p:attrNameLst>
                                      </p:cBhvr>
                                      <p:to>
                                        <p:strVal val="visible"/>
                                      </p:to>
                                    </p:set>
                                    <p:animEffect filter="fade" transition="in">
                                      <p:cBhvr>
                                        <p:cTn dur="1000"/>
                                        <p:tgtEl>
                                          <p:spTgt spid="287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7">
                                            <p:txEl>
                                              <p:pRg end="5" st="5"/>
                                            </p:txEl>
                                          </p:spTgt>
                                        </p:tgtEl>
                                        <p:attrNameLst>
                                          <p:attrName>style.visibility</p:attrName>
                                        </p:attrNameLst>
                                      </p:cBhvr>
                                      <p:to>
                                        <p:strVal val="visible"/>
                                      </p:to>
                                    </p:set>
                                    <p:animEffect filter="fade" transition="in">
                                      <p:cBhvr>
                                        <p:cTn dur="1000"/>
                                        <p:tgtEl>
                                          <p:spTgt spid="287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7">
                                            <p:txEl>
                                              <p:pRg end="6" st="6"/>
                                            </p:txEl>
                                          </p:spTgt>
                                        </p:tgtEl>
                                        <p:attrNameLst>
                                          <p:attrName>style.visibility</p:attrName>
                                        </p:attrNameLst>
                                      </p:cBhvr>
                                      <p:to>
                                        <p:strVal val="visible"/>
                                      </p:to>
                                    </p:set>
                                    <p:animEffect filter="fade" transition="in">
                                      <p:cBhvr>
                                        <p:cTn dur="1000"/>
                                        <p:tgtEl>
                                          <p:spTgt spid="287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7">
                                            <p:txEl>
                                              <p:pRg end="7" st="7"/>
                                            </p:txEl>
                                          </p:spTgt>
                                        </p:tgtEl>
                                        <p:attrNameLst>
                                          <p:attrName>style.visibility</p:attrName>
                                        </p:attrNameLst>
                                      </p:cBhvr>
                                      <p:to>
                                        <p:strVal val="visible"/>
                                      </p:to>
                                    </p:set>
                                    <p:animEffect filter="fade" transition="in">
                                      <p:cBhvr>
                                        <p:cTn dur="1000"/>
                                        <p:tgtEl>
                                          <p:spTgt spid="287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7">
                                            <p:txEl>
                                              <p:pRg end="8" st="8"/>
                                            </p:txEl>
                                          </p:spTgt>
                                        </p:tgtEl>
                                        <p:attrNameLst>
                                          <p:attrName>style.visibility</p:attrName>
                                        </p:attrNameLst>
                                      </p:cBhvr>
                                      <p:to>
                                        <p:strVal val="visible"/>
                                      </p:to>
                                    </p:set>
                                    <p:animEffect filter="fade" transition="in">
                                      <p:cBhvr>
                                        <p:cTn dur="1000"/>
                                        <p:tgtEl>
                                          <p:spTgt spid="287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7">
                                            <p:txEl>
                                              <p:pRg end="9" st="9"/>
                                            </p:txEl>
                                          </p:spTgt>
                                        </p:tgtEl>
                                        <p:attrNameLst>
                                          <p:attrName>style.visibility</p:attrName>
                                        </p:attrNameLst>
                                      </p:cBhvr>
                                      <p:to>
                                        <p:strVal val="visible"/>
                                      </p:to>
                                    </p:set>
                                    <p:animEffect filter="fade" transition="in">
                                      <p:cBhvr>
                                        <p:cTn dur="1000"/>
                                        <p:tgtEl>
                                          <p:spTgt spid="2877">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7">
                                            <p:txEl>
                                              <p:pRg end="10" st="10"/>
                                            </p:txEl>
                                          </p:spTgt>
                                        </p:tgtEl>
                                        <p:attrNameLst>
                                          <p:attrName>style.visibility</p:attrName>
                                        </p:attrNameLst>
                                      </p:cBhvr>
                                      <p:to>
                                        <p:strVal val="visible"/>
                                      </p:to>
                                    </p:set>
                                    <p:animEffect filter="fade" transition="in">
                                      <p:cBhvr>
                                        <p:cTn dur="1000"/>
                                        <p:tgtEl>
                                          <p:spTgt spid="2877">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7">
                                            <p:txEl>
                                              <p:pRg end="11" st="11"/>
                                            </p:txEl>
                                          </p:spTgt>
                                        </p:tgtEl>
                                        <p:attrNameLst>
                                          <p:attrName>style.visibility</p:attrName>
                                        </p:attrNameLst>
                                      </p:cBhvr>
                                      <p:to>
                                        <p:strVal val="visible"/>
                                      </p:to>
                                    </p:set>
                                    <p:animEffect filter="fade" transition="in">
                                      <p:cBhvr>
                                        <p:cTn dur="1000"/>
                                        <p:tgtEl>
                                          <p:spTgt spid="2877">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Disclaimer</a:t>
            </a:r>
            <a:endParaRPr/>
          </a:p>
        </p:txBody>
      </p:sp>
      <p:sp>
        <p:nvSpPr>
          <p:cNvPr id="112" name="Google Shape;112;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Please note the copyright notice at the end of the slide deck</a:t>
            </a:r>
            <a:endParaRPr/>
          </a:p>
          <a:p>
            <a:pPr indent="-342900" lvl="0" marL="457200" rtl="0" algn="l">
              <a:spcBef>
                <a:spcPts val="0"/>
              </a:spcBef>
              <a:spcAft>
                <a:spcPts val="0"/>
              </a:spcAft>
              <a:buSzPts val="1800"/>
              <a:buChar char="●"/>
            </a:pPr>
            <a:r>
              <a:rPr lang="en"/>
              <a:t>The pdf version - which you probably read has some weird formatting problems. </a:t>
            </a:r>
            <a:endParaRPr/>
          </a:p>
          <a:p>
            <a:pPr indent="-317500" lvl="1" marL="914400" rtl="0" algn="l">
              <a:spcBef>
                <a:spcPts val="0"/>
              </a:spcBef>
              <a:spcAft>
                <a:spcPts val="0"/>
              </a:spcAft>
              <a:buSzPts val="1400"/>
              <a:buChar char="○"/>
            </a:pPr>
            <a:r>
              <a:rPr lang="en" u="sng">
                <a:solidFill>
                  <a:schemeClr val="hlink"/>
                </a:solidFill>
                <a:hlinkClick r:id="rId3"/>
              </a:rPr>
              <a:t>https://docs.google.com/presentation/d/1-eyceLlSmcLpbPJLzj6_CnVYQdo1AUP3y5XD716U-Lg</a:t>
            </a:r>
            <a:r>
              <a:rPr lang="en"/>
              <a:t> has the source files without formatting problems and with animations</a:t>
            </a:r>
            <a:endParaRPr/>
          </a:p>
          <a:p>
            <a:pPr indent="-342900" lvl="0" marL="457200" rtl="0" algn="l">
              <a:spcBef>
                <a:spcPts val="0"/>
              </a:spcBef>
              <a:spcAft>
                <a:spcPts val="0"/>
              </a:spcAft>
              <a:buSzPts val="1800"/>
              <a:buChar char="●"/>
            </a:pPr>
            <a:r>
              <a:rPr lang="en"/>
              <a:t>This slidedeck is crowd funded (see last slide) if you wish to learn more or contribute</a:t>
            </a:r>
            <a:endParaRPr/>
          </a:p>
          <a:p>
            <a:pPr indent="-342900" lvl="0" marL="457200" rtl="0" algn="l">
              <a:spcBef>
                <a:spcPts val="0"/>
              </a:spcBef>
              <a:spcAft>
                <a:spcPts val="0"/>
              </a:spcAft>
              <a:buSzPts val="1800"/>
              <a:buChar char="●"/>
            </a:pPr>
            <a:r>
              <a:rPr lang="en"/>
              <a:t>I do not take any guarantee that the information in this slide deck are 100% correct.</a:t>
            </a:r>
            <a:endParaRPr/>
          </a:p>
          <a:p>
            <a:pPr indent="-317500" lvl="1" marL="914400" rtl="0" algn="l">
              <a:spcBef>
                <a:spcPts val="0"/>
              </a:spcBef>
              <a:spcAft>
                <a:spcPts val="0"/>
              </a:spcAft>
              <a:buSzPts val="1400"/>
              <a:buChar char="○"/>
            </a:pPr>
            <a:r>
              <a:rPr lang="en"/>
              <a:t>Sometimes I made simplifications: which I point out</a:t>
            </a:r>
            <a:endParaRPr/>
          </a:p>
          <a:p>
            <a:pPr indent="-317500" lvl="1" marL="914400" rtl="0" algn="l">
              <a:spcBef>
                <a:spcPts val="0"/>
              </a:spcBef>
              <a:spcAft>
                <a:spcPts val="0"/>
              </a:spcAft>
              <a:buSzPts val="1400"/>
              <a:buChar char="○"/>
            </a:pPr>
            <a:r>
              <a:rPr lang="en"/>
              <a:t>Also I could just have misunderstood something or just made a mistake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44"/>
          <p:cNvSpPr txBox="1"/>
          <p:nvPr/>
        </p:nvSpPr>
        <p:spPr>
          <a:xfrm>
            <a:off x="180750" y="684991"/>
            <a:ext cx="2626500" cy="2061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Funding Transaction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92" name="Google Shape;392;p44"/>
          <p:cNvSpPr txBox="1"/>
          <p:nvPr/>
        </p:nvSpPr>
        <p:spPr>
          <a:xfrm>
            <a:off x="291091" y="1107960"/>
            <a:ext cx="2434200" cy="4758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Input (100 mBTC)</a:t>
            </a:r>
            <a:endParaRPr/>
          </a:p>
        </p:txBody>
      </p:sp>
      <p:sp>
        <p:nvSpPr>
          <p:cNvPr id="393" name="Google Shape;393;p44"/>
          <p:cNvSpPr txBox="1"/>
          <p:nvPr/>
        </p:nvSpPr>
        <p:spPr>
          <a:xfrm>
            <a:off x="291091" y="1847237"/>
            <a:ext cx="1729500" cy="7518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0</a:t>
            </a:r>
            <a:endParaRPr/>
          </a:p>
          <a:p>
            <a:pPr indent="0" lvl="0" marL="0" rtl="0" algn="l">
              <a:spcBef>
                <a:spcPts val="0"/>
              </a:spcBef>
              <a:spcAft>
                <a:spcPts val="0"/>
              </a:spcAft>
              <a:buNone/>
            </a:pPr>
            <a:r>
              <a:rPr lang="en"/>
              <a:t>(100 mBTC)</a:t>
            </a:r>
            <a:endParaRPr/>
          </a:p>
          <a:p>
            <a:pPr indent="0" lvl="0" marL="0" rtl="0" algn="l">
              <a:spcBef>
                <a:spcPts val="0"/>
              </a:spcBef>
              <a:spcAft>
                <a:spcPts val="0"/>
              </a:spcAft>
              <a:buNone/>
            </a:pPr>
            <a:r>
              <a:rPr lang="en"/>
              <a:t>Alice's &amp; Bob's Key</a:t>
            </a:r>
            <a:endParaRPr/>
          </a:p>
        </p:txBody>
      </p:sp>
      <p:sp>
        <p:nvSpPr>
          <p:cNvPr id="394" name="Google Shape;394;p44"/>
          <p:cNvSpPr txBox="1"/>
          <p:nvPr/>
        </p:nvSpPr>
        <p:spPr>
          <a:xfrm>
            <a:off x="3817426" y="684991"/>
            <a:ext cx="2626500" cy="2061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Commitment Transaction 1</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95" name="Google Shape;395;p44"/>
          <p:cNvSpPr/>
          <p:nvPr/>
        </p:nvSpPr>
        <p:spPr>
          <a:xfrm>
            <a:off x="724106" y="1583799"/>
            <a:ext cx="505683" cy="259084"/>
          </a:xfrm>
          <a:custGeom>
            <a:rect b="b" l="l" r="r" t="t"/>
            <a:pathLst>
              <a:path extrusionOk="0" h="10737" w="20596">
                <a:moveTo>
                  <a:pt x="20596" y="0"/>
                </a:moveTo>
                <a:cubicBezTo>
                  <a:pt x="17135" y="6925"/>
                  <a:pt x="7510" y="8853"/>
                  <a:pt x="0" y="10737"/>
                </a:cubicBezTo>
              </a:path>
            </a:pathLst>
          </a:custGeom>
          <a:noFill/>
          <a:ln cap="flat" cmpd="sng" w="9525">
            <a:solidFill>
              <a:schemeClr val="dk2"/>
            </a:solidFill>
            <a:prstDash val="solid"/>
            <a:round/>
            <a:headEnd len="med" w="med" type="none"/>
            <a:tailEnd len="med" w="med" type="none"/>
          </a:ln>
        </p:spPr>
      </p:sp>
      <p:sp>
        <p:nvSpPr>
          <p:cNvPr id="396" name="Google Shape;396;p44"/>
          <p:cNvSpPr txBox="1"/>
          <p:nvPr/>
        </p:nvSpPr>
        <p:spPr>
          <a:xfrm>
            <a:off x="3913477" y="1107960"/>
            <a:ext cx="2434200" cy="4758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Input (100 mBTC)</a:t>
            </a:r>
            <a:endParaRPr/>
          </a:p>
        </p:txBody>
      </p:sp>
      <p:sp>
        <p:nvSpPr>
          <p:cNvPr id="397" name="Google Shape;397;p44"/>
          <p:cNvSpPr/>
          <p:nvPr/>
        </p:nvSpPr>
        <p:spPr>
          <a:xfrm>
            <a:off x="2020598" y="1398762"/>
            <a:ext cx="1892817" cy="777541"/>
          </a:xfrm>
          <a:custGeom>
            <a:rect b="b" l="l" r="r" t="t"/>
            <a:pathLst>
              <a:path extrusionOk="0" h="32223" w="100789">
                <a:moveTo>
                  <a:pt x="0" y="28264"/>
                </a:moveTo>
                <a:cubicBezTo>
                  <a:pt x="13388" y="31918"/>
                  <a:pt x="29110" y="34689"/>
                  <a:pt x="41630" y="28702"/>
                </a:cubicBezTo>
                <a:cubicBezTo>
                  <a:pt x="48943" y="25205"/>
                  <a:pt x="56228" y="21228"/>
                  <a:pt x="62226" y="15775"/>
                </a:cubicBezTo>
                <a:cubicBezTo>
                  <a:pt x="66011" y="12334"/>
                  <a:pt x="67994" y="6500"/>
                  <a:pt x="72743" y="4601"/>
                </a:cubicBezTo>
                <a:cubicBezTo>
                  <a:pt x="81540" y="1084"/>
                  <a:pt x="91598" y="2295"/>
                  <a:pt x="100789" y="0"/>
                </a:cubicBezTo>
              </a:path>
            </a:pathLst>
          </a:custGeom>
          <a:noFill/>
          <a:ln cap="flat" cmpd="sng" w="9525">
            <a:solidFill>
              <a:schemeClr val="dk2"/>
            </a:solidFill>
            <a:prstDash val="solid"/>
            <a:round/>
            <a:headEnd len="med" w="med" type="none"/>
            <a:tailEnd len="med" w="med" type="none"/>
          </a:ln>
        </p:spPr>
      </p:sp>
      <p:sp>
        <p:nvSpPr>
          <p:cNvPr id="398" name="Google Shape;398;p44"/>
          <p:cNvSpPr txBox="1"/>
          <p:nvPr/>
        </p:nvSpPr>
        <p:spPr>
          <a:xfrm rot="-2971882">
            <a:off x="2903514" y="1376224"/>
            <a:ext cx="660522" cy="30537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Reference</a:t>
            </a:r>
            <a:endParaRPr sz="800"/>
          </a:p>
        </p:txBody>
      </p:sp>
      <p:sp>
        <p:nvSpPr>
          <p:cNvPr id="399" name="Google Shape;399;p44"/>
          <p:cNvSpPr txBox="1"/>
          <p:nvPr/>
        </p:nvSpPr>
        <p:spPr>
          <a:xfrm>
            <a:off x="3918854" y="1847237"/>
            <a:ext cx="1153800" cy="7776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0</a:t>
            </a:r>
            <a:endParaRPr/>
          </a:p>
          <a:p>
            <a:pPr indent="0" lvl="0" marL="0" rtl="0" algn="l">
              <a:spcBef>
                <a:spcPts val="0"/>
              </a:spcBef>
              <a:spcAft>
                <a:spcPts val="0"/>
              </a:spcAft>
              <a:buNone/>
            </a:pPr>
            <a:r>
              <a:rPr lang="en"/>
              <a:t>(70 mBTC)</a:t>
            </a:r>
            <a:endParaRPr/>
          </a:p>
          <a:p>
            <a:pPr indent="0" lvl="0" marL="0" rtl="0" algn="l">
              <a:spcBef>
                <a:spcPts val="0"/>
              </a:spcBef>
              <a:spcAft>
                <a:spcPts val="0"/>
              </a:spcAft>
              <a:buNone/>
            </a:pPr>
            <a:r>
              <a:rPr lang="en"/>
              <a:t>Alice's Key</a:t>
            </a:r>
            <a:endParaRPr/>
          </a:p>
        </p:txBody>
      </p:sp>
      <p:sp>
        <p:nvSpPr>
          <p:cNvPr id="400" name="Google Shape;400;p44"/>
          <p:cNvSpPr txBox="1"/>
          <p:nvPr/>
        </p:nvSpPr>
        <p:spPr>
          <a:xfrm>
            <a:off x="5193960" y="1847237"/>
            <a:ext cx="1153800" cy="7776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1</a:t>
            </a:r>
            <a:endParaRPr/>
          </a:p>
          <a:p>
            <a:pPr indent="0" lvl="0" marL="0" rtl="0" algn="l">
              <a:spcBef>
                <a:spcPts val="0"/>
              </a:spcBef>
              <a:spcAft>
                <a:spcPts val="0"/>
              </a:spcAft>
              <a:buNone/>
            </a:pPr>
            <a:r>
              <a:rPr lang="en"/>
              <a:t>(30 mBTC)</a:t>
            </a:r>
            <a:endParaRPr/>
          </a:p>
          <a:p>
            <a:pPr indent="0" lvl="0" marL="0" rtl="0" algn="l">
              <a:spcBef>
                <a:spcPts val="0"/>
              </a:spcBef>
              <a:spcAft>
                <a:spcPts val="0"/>
              </a:spcAft>
              <a:buNone/>
            </a:pPr>
            <a:r>
              <a:rPr lang="en"/>
              <a:t>Bob's Key</a:t>
            </a:r>
            <a:endParaRPr/>
          </a:p>
        </p:txBody>
      </p:sp>
      <p:sp>
        <p:nvSpPr>
          <p:cNvPr id="401" name="Google Shape;401;p44"/>
          <p:cNvSpPr/>
          <p:nvPr/>
        </p:nvSpPr>
        <p:spPr>
          <a:xfrm>
            <a:off x="4365177" y="1583799"/>
            <a:ext cx="505683" cy="259084"/>
          </a:xfrm>
          <a:custGeom>
            <a:rect b="b" l="l" r="r" t="t"/>
            <a:pathLst>
              <a:path extrusionOk="0" h="10737" w="20596">
                <a:moveTo>
                  <a:pt x="20596" y="0"/>
                </a:moveTo>
                <a:cubicBezTo>
                  <a:pt x="17135" y="6925"/>
                  <a:pt x="7510" y="8853"/>
                  <a:pt x="0" y="10737"/>
                </a:cubicBezTo>
              </a:path>
            </a:pathLst>
          </a:custGeom>
          <a:noFill/>
          <a:ln cap="flat" cmpd="sng" w="9525">
            <a:solidFill>
              <a:schemeClr val="dk2"/>
            </a:solidFill>
            <a:prstDash val="solid"/>
            <a:round/>
            <a:headEnd len="med" w="med" type="none"/>
            <a:tailEnd len="med" w="med" type="none"/>
          </a:ln>
        </p:spPr>
      </p:sp>
      <p:sp>
        <p:nvSpPr>
          <p:cNvPr id="402" name="Google Shape;402;p44"/>
          <p:cNvSpPr/>
          <p:nvPr/>
        </p:nvSpPr>
        <p:spPr>
          <a:xfrm>
            <a:off x="4791145" y="1673687"/>
            <a:ext cx="919909" cy="169200"/>
          </a:xfrm>
          <a:custGeom>
            <a:rect b="b" l="l" r="r" t="t"/>
            <a:pathLst>
              <a:path extrusionOk="0" h="7012" w="37467">
                <a:moveTo>
                  <a:pt x="0" y="0"/>
                </a:moveTo>
                <a:cubicBezTo>
                  <a:pt x="9553" y="3586"/>
                  <a:pt x="20776" y="-157"/>
                  <a:pt x="30456" y="3068"/>
                </a:cubicBezTo>
                <a:cubicBezTo>
                  <a:pt x="33000" y="3916"/>
                  <a:pt x="36817" y="4410"/>
                  <a:pt x="37467" y="7012"/>
                </a:cubicBezTo>
              </a:path>
            </a:pathLst>
          </a:custGeom>
          <a:noFill/>
          <a:ln cap="flat" cmpd="sng" w="9525">
            <a:solidFill>
              <a:schemeClr val="dk2"/>
            </a:solidFill>
            <a:prstDash val="solid"/>
            <a:round/>
            <a:headEnd len="med" w="med" type="none"/>
            <a:tailEnd len="med" w="med" type="none"/>
          </a:ln>
        </p:spPr>
      </p:sp>
      <p:sp>
        <p:nvSpPr>
          <p:cNvPr id="403" name="Google Shape;403;p44"/>
          <p:cNvSpPr txBox="1"/>
          <p:nvPr/>
        </p:nvSpPr>
        <p:spPr>
          <a:xfrm>
            <a:off x="3817426" y="2864082"/>
            <a:ext cx="2626500" cy="2061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Commitment Transaction 2</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04" name="Google Shape;404;p44"/>
          <p:cNvSpPr txBox="1"/>
          <p:nvPr/>
        </p:nvSpPr>
        <p:spPr>
          <a:xfrm>
            <a:off x="3913477" y="3289717"/>
            <a:ext cx="2434200" cy="4758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Input (100 mBTC)</a:t>
            </a:r>
            <a:endParaRPr/>
          </a:p>
        </p:txBody>
      </p:sp>
      <p:sp>
        <p:nvSpPr>
          <p:cNvPr id="405" name="Google Shape;405;p44"/>
          <p:cNvSpPr txBox="1"/>
          <p:nvPr/>
        </p:nvSpPr>
        <p:spPr>
          <a:xfrm rot="1715389">
            <a:off x="3099093" y="2156320"/>
            <a:ext cx="664527" cy="303194"/>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Reference</a:t>
            </a:r>
            <a:endParaRPr sz="800"/>
          </a:p>
        </p:txBody>
      </p:sp>
      <p:sp>
        <p:nvSpPr>
          <p:cNvPr id="406" name="Google Shape;406;p44"/>
          <p:cNvSpPr txBox="1"/>
          <p:nvPr/>
        </p:nvSpPr>
        <p:spPr>
          <a:xfrm>
            <a:off x="3918854" y="4028994"/>
            <a:ext cx="1153800" cy="7776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0</a:t>
            </a:r>
            <a:endParaRPr/>
          </a:p>
          <a:p>
            <a:pPr indent="0" lvl="0" marL="0" rtl="0" algn="l">
              <a:spcBef>
                <a:spcPts val="0"/>
              </a:spcBef>
              <a:spcAft>
                <a:spcPts val="0"/>
              </a:spcAft>
              <a:buNone/>
            </a:pPr>
            <a:r>
              <a:rPr lang="en"/>
              <a:t>(80 mBTC)</a:t>
            </a:r>
            <a:endParaRPr/>
          </a:p>
          <a:p>
            <a:pPr indent="0" lvl="0" marL="0" rtl="0" algn="l">
              <a:spcBef>
                <a:spcPts val="0"/>
              </a:spcBef>
              <a:spcAft>
                <a:spcPts val="0"/>
              </a:spcAft>
              <a:buNone/>
            </a:pPr>
            <a:r>
              <a:rPr lang="en"/>
              <a:t>Alice's Key</a:t>
            </a:r>
            <a:endParaRPr/>
          </a:p>
        </p:txBody>
      </p:sp>
      <p:sp>
        <p:nvSpPr>
          <p:cNvPr id="407" name="Google Shape;407;p44"/>
          <p:cNvSpPr txBox="1"/>
          <p:nvPr/>
        </p:nvSpPr>
        <p:spPr>
          <a:xfrm>
            <a:off x="5193960" y="4028994"/>
            <a:ext cx="1153800" cy="7776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1</a:t>
            </a:r>
            <a:endParaRPr/>
          </a:p>
          <a:p>
            <a:pPr indent="0" lvl="0" marL="0" rtl="0" algn="l">
              <a:spcBef>
                <a:spcPts val="0"/>
              </a:spcBef>
              <a:spcAft>
                <a:spcPts val="0"/>
              </a:spcAft>
              <a:buNone/>
            </a:pPr>
            <a:r>
              <a:rPr lang="en"/>
              <a:t>(20 mBTC)</a:t>
            </a:r>
            <a:endParaRPr/>
          </a:p>
          <a:p>
            <a:pPr indent="0" lvl="0" marL="0" rtl="0" algn="l">
              <a:spcBef>
                <a:spcPts val="0"/>
              </a:spcBef>
              <a:spcAft>
                <a:spcPts val="0"/>
              </a:spcAft>
              <a:buNone/>
            </a:pPr>
            <a:r>
              <a:rPr lang="en"/>
              <a:t>Bob's Key</a:t>
            </a:r>
            <a:endParaRPr/>
          </a:p>
        </p:txBody>
      </p:sp>
      <p:sp>
        <p:nvSpPr>
          <p:cNvPr id="408" name="Google Shape;408;p44"/>
          <p:cNvSpPr/>
          <p:nvPr/>
        </p:nvSpPr>
        <p:spPr>
          <a:xfrm>
            <a:off x="4365177" y="3765556"/>
            <a:ext cx="505683" cy="259084"/>
          </a:xfrm>
          <a:custGeom>
            <a:rect b="b" l="l" r="r" t="t"/>
            <a:pathLst>
              <a:path extrusionOk="0" h="10737" w="20596">
                <a:moveTo>
                  <a:pt x="20596" y="0"/>
                </a:moveTo>
                <a:cubicBezTo>
                  <a:pt x="17135" y="6925"/>
                  <a:pt x="7510" y="8853"/>
                  <a:pt x="0" y="10737"/>
                </a:cubicBezTo>
              </a:path>
            </a:pathLst>
          </a:custGeom>
          <a:noFill/>
          <a:ln cap="flat" cmpd="sng" w="9525">
            <a:solidFill>
              <a:schemeClr val="dk2"/>
            </a:solidFill>
            <a:prstDash val="solid"/>
            <a:round/>
            <a:headEnd len="med" w="med" type="none"/>
            <a:tailEnd len="med" w="med" type="none"/>
          </a:ln>
        </p:spPr>
      </p:sp>
      <p:sp>
        <p:nvSpPr>
          <p:cNvPr id="409" name="Google Shape;409;p44"/>
          <p:cNvSpPr/>
          <p:nvPr/>
        </p:nvSpPr>
        <p:spPr>
          <a:xfrm>
            <a:off x="4791145" y="3855444"/>
            <a:ext cx="919909" cy="169200"/>
          </a:xfrm>
          <a:custGeom>
            <a:rect b="b" l="l" r="r" t="t"/>
            <a:pathLst>
              <a:path extrusionOk="0" h="7012" w="37467">
                <a:moveTo>
                  <a:pt x="0" y="0"/>
                </a:moveTo>
                <a:cubicBezTo>
                  <a:pt x="9553" y="3586"/>
                  <a:pt x="20776" y="-157"/>
                  <a:pt x="30456" y="3068"/>
                </a:cubicBezTo>
                <a:cubicBezTo>
                  <a:pt x="33000" y="3916"/>
                  <a:pt x="36817" y="4410"/>
                  <a:pt x="37467" y="7012"/>
                </a:cubicBezTo>
              </a:path>
            </a:pathLst>
          </a:custGeom>
          <a:noFill/>
          <a:ln cap="flat" cmpd="sng" w="9525">
            <a:solidFill>
              <a:schemeClr val="dk2"/>
            </a:solidFill>
            <a:prstDash val="solid"/>
            <a:round/>
            <a:headEnd len="med" w="med" type="none"/>
            <a:tailEnd len="med" w="med" type="none"/>
          </a:ln>
        </p:spPr>
      </p:sp>
      <p:sp>
        <p:nvSpPr>
          <p:cNvPr id="410" name="Google Shape;410;p44"/>
          <p:cNvSpPr/>
          <p:nvPr/>
        </p:nvSpPr>
        <p:spPr>
          <a:xfrm>
            <a:off x="2228167" y="2077206"/>
            <a:ext cx="629400" cy="212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4"/>
          <p:cNvSpPr/>
          <p:nvPr/>
        </p:nvSpPr>
        <p:spPr>
          <a:xfrm>
            <a:off x="401800" y="621625"/>
            <a:ext cx="494929" cy="475773"/>
          </a:xfrm>
          <a:custGeom>
            <a:rect b="b" l="l" r="r" t="t"/>
            <a:pathLst>
              <a:path extrusionOk="0" h="24102" w="20158">
                <a:moveTo>
                  <a:pt x="20158" y="24102"/>
                </a:moveTo>
                <a:cubicBezTo>
                  <a:pt x="13977" y="20625"/>
                  <a:pt x="7208" y="17720"/>
                  <a:pt x="2191" y="12708"/>
                </a:cubicBezTo>
                <a:cubicBezTo>
                  <a:pt x="-850" y="9670"/>
                  <a:pt x="1043" y="4170"/>
                  <a:pt x="0" y="0"/>
                </a:cubicBezTo>
              </a:path>
            </a:pathLst>
          </a:custGeom>
          <a:noFill/>
          <a:ln cap="flat" cmpd="sng" w="9525">
            <a:solidFill>
              <a:schemeClr val="dk2"/>
            </a:solidFill>
            <a:prstDash val="dot"/>
            <a:round/>
            <a:headEnd len="med" w="med" type="none"/>
            <a:tailEnd len="med" w="med" type="none"/>
          </a:ln>
        </p:spPr>
      </p:sp>
      <p:sp>
        <p:nvSpPr>
          <p:cNvPr id="412" name="Google Shape;412;p44"/>
          <p:cNvSpPr txBox="1"/>
          <p:nvPr>
            <p:ph type="title"/>
          </p:nvPr>
        </p:nvSpPr>
        <p:spPr>
          <a:xfrm>
            <a:off x="311700" y="45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Anybody seeing a problem with this?</a:t>
            </a:r>
            <a:endParaRPr/>
          </a:p>
        </p:txBody>
      </p:sp>
      <p:sp>
        <p:nvSpPr>
          <p:cNvPr id="413" name="Google Shape;413;p44"/>
          <p:cNvSpPr/>
          <p:nvPr/>
        </p:nvSpPr>
        <p:spPr>
          <a:xfrm>
            <a:off x="2434853" y="2178797"/>
            <a:ext cx="1705318" cy="1110270"/>
          </a:xfrm>
          <a:custGeom>
            <a:rect b="b" l="l" r="r" t="t"/>
            <a:pathLst>
              <a:path extrusionOk="0" h="46012" w="69456">
                <a:moveTo>
                  <a:pt x="0" y="0"/>
                </a:moveTo>
                <a:cubicBezTo>
                  <a:pt x="15845" y="2112"/>
                  <a:pt x="33421" y="4119"/>
                  <a:pt x="45793" y="14242"/>
                </a:cubicBezTo>
                <a:cubicBezTo>
                  <a:pt x="52018" y="19336"/>
                  <a:pt x="48233" y="31573"/>
                  <a:pt x="54338" y="36810"/>
                </a:cubicBezTo>
                <a:cubicBezTo>
                  <a:pt x="58816" y="40651"/>
                  <a:pt x="66184" y="41103"/>
                  <a:pt x="69456" y="46012"/>
                </a:cubicBezTo>
              </a:path>
            </a:pathLst>
          </a:custGeom>
          <a:noFill/>
          <a:ln cap="flat" cmpd="sng" w="9525">
            <a:solidFill>
              <a:schemeClr val="dk2"/>
            </a:solidFill>
            <a:prstDash val="solid"/>
            <a:round/>
            <a:headEnd len="med" w="med" type="none"/>
            <a:tailEnd len="med" w="med" type="none"/>
          </a:ln>
        </p:spPr>
      </p:sp>
      <p:sp>
        <p:nvSpPr>
          <p:cNvPr id="414" name="Google Shape;414;p44"/>
          <p:cNvSpPr/>
          <p:nvPr/>
        </p:nvSpPr>
        <p:spPr>
          <a:xfrm>
            <a:off x="2228167" y="2077206"/>
            <a:ext cx="629400" cy="212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4"/>
          <p:cNvSpPr txBox="1"/>
          <p:nvPr/>
        </p:nvSpPr>
        <p:spPr>
          <a:xfrm>
            <a:off x="1912957" y="2813877"/>
            <a:ext cx="1479300" cy="67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0000"/>
                </a:solidFill>
              </a:rPr>
              <a:t>potential</a:t>
            </a:r>
            <a:endParaRPr sz="1800">
              <a:solidFill>
                <a:srgbClr val="FF0000"/>
              </a:solidFill>
            </a:endParaRPr>
          </a:p>
          <a:p>
            <a:pPr indent="0" lvl="0" marL="0" rtl="0" algn="ctr">
              <a:spcBef>
                <a:spcPts val="0"/>
              </a:spcBef>
              <a:spcAft>
                <a:spcPts val="0"/>
              </a:spcAft>
              <a:buNone/>
            </a:pPr>
            <a:r>
              <a:rPr lang="en" sz="1800">
                <a:solidFill>
                  <a:srgbClr val="FF0000"/>
                </a:solidFill>
              </a:rPr>
              <a:t>double </a:t>
            </a:r>
            <a:br>
              <a:rPr lang="en" sz="1800">
                <a:solidFill>
                  <a:srgbClr val="FF0000"/>
                </a:solidFill>
              </a:rPr>
            </a:br>
            <a:r>
              <a:rPr lang="en" sz="1800">
                <a:solidFill>
                  <a:srgbClr val="FF0000"/>
                </a:solidFill>
              </a:rPr>
              <a:t>spending?</a:t>
            </a:r>
            <a:endParaRPr sz="1800">
              <a:solidFill>
                <a:srgbClr val="FF0000"/>
              </a:solidFill>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1" name="Shape 2881"/>
        <p:cNvGrpSpPr/>
        <p:nvPr/>
      </p:nvGrpSpPr>
      <p:grpSpPr>
        <a:xfrm>
          <a:off x="0" y="0"/>
          <a:ext cx="0" cy="0"/>
          <a:chOff x="0" y="0"/>
          <a:chExt cx="0" cy="0"/>
        </a:xfrm>
      </p:grpSpPr>
      <p:sp>
        <p:nvSpPr>
          <p:cNvPr id="2882" name="Google Shape;2882;p22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Security breaches by poor implementations</a:t>
            </a:r>
            <a:endParaRPr/>
          </a:p>
        </p:txBody>
      </p:sp>
      <p:sp>
        <p:nvSpPr>
          <p:cNvPr id="2883" name="Google Shape;2883;p22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(Chapter 8c)</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7" name="Shape 2887"/>
        <p:cNvGrpSpPr/>
        <p:nvPr/>
      </p:nvGrpSpPr>
      <p:grpSpPr>
        <a:xfrm>
          <a:off x="0" y="0"/>
          <a:ext cx="0" cy="0"/>
          <a:chOff x="0" y="0"/>
          <a:chExt cx="0" cy="0"/>
        </a:xfrm>
      </p:grpSpPr>
      <p:sp>
        <p:nvSpPr>
          <p:cNvPr id="2888" name="Google Shape;2888;p225"/>
          <p:cNvSpPr txBox="1"/>
          <p:nvPr>
            <p:ph type="title"/>
          </p:nvPr>
        </p:nvSpPr>
        <p:spPr>
          <a:xfrm>
            <a:off x="87775" y="445025"/>
            <a:ext cx="8976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Implementations can (deliberately) compromise privacy</a:t>
            </a:r>
            <a:endParaRPr/>
          </a:p>
        </p:txBody>
      </p:sp>
      <p:sp>
        <p:nvSpPr>
          <p:cNvPr id="2889" name="Google Shape;2889;p2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Protocol does not guarantee perfect privacy</a:t>
            </a:r>
            <a:endParaRPr/>
          </a:p>
          <a:p>
            <a:pPr indent="-317500" lvl="1" marL="914400" rtl="0" algn="l">
              <a:spcBef>
                <a:spcPts val="0"/>
              </a:spcBef>
              <a:spcAft>
                <a:spcPts val="0"/>
              </a:spcAft>
              <a:buSzPts val="1400"/>
              <a:buChar char="○"/>
            </a:pPr>
            <a:r>
              <a:rPr lang="en"/>
              <a:t>Remember IP addresses and Bitcoin addresses can be linked via gossip</a:t>
            </a:r>
            <a:endParaRPr/>
          </a:p>
          <a:p>
            <a:pPr indent="-342900" lvl="0" marL="457200" rtl="0" algn="l">
              <a:spcBef>
                <a:spcPts val="0"/>
              </a:spcBef>
              <a:spcAft>
                <a:spcPts val="0"/>
              </a:spcAft>
              <a:buSzPts val="1800"/>
              <a:buChar char="●"/>
            </a:pPr>
            <a:r>
              <a:rPr lang="en"/>
              <a:t>Poor implementations yield a risk</a:t>
            </a:r>
            <a:endParaRPr/>
          </a:p>
          <a:p>
            <a:pPr indent="-317500" lvl="1" marL="914400" rtl="0" algn="l">
              <a:spcBef>
                <a:spcPts val="0"/>
              </a:spcBef>
              <a:spcAft>
                <a:spcPts val="0"/>
              </a:spcAft>
              <a:buSzPts val="1400"/>
              <a:buChar char="○"/>
            </a:pPr>
            <a:r>
              <a:rPr lang="en"/>
              <a:t>Even without bad intend</a:t>
            </a:r>
            <a:endParaRPr/>
          </a:p>
          <a:p>
            <a:pPr indent="-342900" lvl="0" marL="457200" rtl="0" algn="l">
              <a:spcBef>
                <a:spcPts val="0"/>
              </a:spcBef>
              <a:spcAft>
                <a:spcPts val="0"/>
              </a:spcAft>
              <a:buSzPts val="1800"/>
              <a:buChar char="●"/>
            </a:pPr>
            <a:r>
              <a:rPr lang="en"/>
              <a:t>Some points to watch out for will be discussed</a:t>
            </a:r>
            <a:endParaRPr/>
          </a:p>
          <a:p>
            <a:pPr indent="-317500" lvl="1" marL="914400" rtl="0" algn="l">
              <a:spcBef>
                <a:spcPts val="0"/>
              </a:spcBef>
              <a:spcAft>
                <a:spcPts val="0"/>
              </a:spcAft>
              <a:buSzPts val="1400"/>
              <a:buChar char="○"/>
            </a:pPr>
            <a:r>
              <a:rPr lang="en"/>
              <a:t>The goal is to have a growing list of points to check for with the open source implementations</a:t>
            </a:r>
            <a:endParaRPr/>
          </a:p>
          <a:p>
            <a:pPr indent="0" lvl="0" marL="457200" rtl="0" algn="l">
              <a:spcBef>
                <a:spcPts val="1600"/>
              </a:spcBef>
              <a:spcAft>
                <a:spcPts val="1600"/>
              </a:spcAft>
              <a:buNone/>
            </a:pPr>
            <a:r>
              <a:t/>
            </a:r>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3" name="Shape 2893"/>
        <p:cNvGrpSpPr/>
        <p:nvPr/>
      </p:nvGrpSpPr>
      <p:grpSpPr>
        <a:xfrm>
          <a:off x="0" y="0"/>
          <a:ext cx="0" cy="0"/>
          <a:chOff x="0" y="0"/>
          <a:chExt cx="0" cy="0"/>
        </a:xfrm>
      </p:grpSpPr>
      <p:sp>
        <p:nvSpPr>
          <p:cNvPr id="2894" name="Google Shape;2894;p2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 randomizing CLTV deltas in route construction</a:t>
            </a:r>
            <a:endParaRPr/>
          </a:p>
        </p:txBody>
      </p:sp>
      <p:sp>
        <p:nvSpPr>
          <p:cNvPr id="2895" name="Google Shape;2895;p2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200">
                <a:solidFill>
                  <a:srgbClr val="24292E"/>
                </a:solidFill>
                <a:highlight>
                  <a:srgbClr val="FFFFFF"/>
                </a:highlight>
              </a:rPr>
              <a:t>From Bolt 7 : routing gossip:</a:t>
            </a:r>
            <a:endParaRPr sz="1200">
              <a:solidFill>
                <a:srgbClr val="24292E"/>
              </a:solidFill>
              <a:highlight>
                <a:srgbClr val="FFFFFF"/>
              </a:highlight>
            </a:endParaRPr>
          </a:p>
          <a:p>
            <a:pPr indent="-317500" lvl="1" marL="914400" rtl="0" algn="l">
              <a:spcBef>
                <a:spcPts val="0"/>
              </a:spcBef>
              <a:spcAft>
                <a:spcPts val="0"/>
              </a:spcAft>
              <a:buSzPts val="1400"/>
              <a:buChar char="○"/>
            </a:pPr>
            <a:r>
              <a:rPr lang="en" sz="1200">
                <a:solidFill>
                  <a:srgbClr val="24292E"/>
                </a:solidFill>
                <a:highlight>
                  <a:srgbClr val="FFFFFF"/>
                </a:highlight>
              </a:rPr>
              <a:t>If a route is computed by simply routing to the intended recipient and summing the </a:t>
            </a:r>
            <a:r>
              <a:rPr lang="en" sz="1000">
                <a:solidFill>
                  <a:srgbClr val="24292E"/>
                </a:solidFill>
                <a:latin typeface="Consolas"/>
                <a:ea typeface="Consolas"/>
                <a:cs typeface="Consolas"/>
                <a:sym typeface="Consolas"/>
              </a:rPr>
              <a:t>cltv_expiry_deltas</a:t>
            </a:r>
            <a:r>
              <a:rPr lang="en" sz="1200">
                <a:solidFill>
                  <a:srgbClr val="24292E"/>
                </a:solidFill>
                <a:highlight>
                  <a:srgbClr val="FFFFFF"/>
                </a:highlight>
              </a:rPr>
              <a:t>, then it's possible for intermediate nodes to guess their position in the route. Knowing the CLTV of the HTLC, the surrounding network topology, and the </a:t>
            </a:r>
            <a:r>
              <a:rPr lang="en" sz="1000">
                <a:solidFill>
                  <a:srgbClr val="24292E"/>
                </a:solidFill>
                <a:latin typeface="Consolas"/>
                <a:ea typeface="Consolas"/>
                <a:cs typeface="Consolas"/>
                <a:sym typeface="Consolas"/>
              </a:rPr>
              <a:t>cltv_expiry_deltas</a:t>
            </a:r>
            <a:r>
              <a:rPr lang="en" sz="1200">
                <a:solidFill>
                  <a:srgbClr val="24292E"/>
                </a:solidFill>
                <a:highlight>
                  <a:srgbClr val="FFFFFF"/>
                </a:highlight>
              </a:rPr>
              <a:t> gives an attacker a way to guess the intended recipient. Therefore, it's highly desirable to add a random offset to the CLTV that the intended recipient will receive, which bumps all CLTVs along the route.</a:t>
            </a:r>
            <a:endParaRPr/>
          </a:p>
          <a:p>
            <a:pPr indent="-342900" lvl="0" marL="457200" rtl="0" algn="l">
              <a:spcBef>
                <a:spcPts val="0"/>
              </a:spcBef>
              <a:spcAft>
                <a:spcPts val="0"/>
              </a:spcAft>
              <a:buSzPts val="1800"/>
              <a:buChar char="●"/>
            </a:pPr>
            <a:r>
              <a:rPr lang="en"/>
              <a:t>Possible infringement:</a:t>
            </a:r>
            <a:endParaRPr/>
          </a:p>
          <a:p>
            <a:pPr indent="-317500" lvl="1" marL="914400" rtl="0" algn="l">
              <a:spcBef>
                <a:spcPts val="0"/>
              </a:spcBef>
              <a:spcAft>
                <a:spcPts val="0"/>
              </a:spcAft>
              <a:buSzPts val="1400"/>
              <a:buChar char="○"/>
            </a:pPr>
            <a:r>
              <a:rPr lang="en"/>
              <a:t>Create a popular implementation / plugin that uses the minimum CLTV deltas</a:t>
            </a:r>
            <a:endParaRPr/>
          </a:p>
          <a:p>
            <a:pPr indent="0" lvl="0" marL="914400" rtl="0" algn="l">
              <a:spcBef>
                <a:spcPts val="1600"/>
              </a:spcBef>
              <a:spcAft>
                <a:spcPts val="1600"/>
              </a:spcAft>
              <a:buNone/>
            </a:pPr>
            <a:r>
              <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9" name="Shape 2899"/>
        <p:cNvGrpSpPr/>
        <p:nvPr/>
      </p:nvGrpSpPr>
      <p:grpSpPr>
        <a:xfrm>
          <a:off x="0" y="0"/>
          <a:ext cx="0" cy="0"/>
          <a:chOff x="0" y="0"/>
          <a:chExt cx="0" cy="0"/>
        </a:xfrm>
      </p:grpSpPr>
      <p:sp>
        <p:nvSpPr>
          <p:cNvPr id="2900" name="Google Shape;2900;p2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Implementations avoiding random overpayments</a:t>
            </a:r>
            <a:endParaRPr/>
          </a:p>
        </p:txBody>
      </p:sp>
      <p:sp>
        <p:nvSpPr>
          <p:cNvPr id="2901" name="Google Shape;2901;p2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200">
                <a:solidFill>
                  <a:srgbClr val="24292E"/>
                </a:solidFill>
                <a:highlight>
                  <a:srgbClr val="FFFFFF"/>
                </a:highlight>
              </a:rPr>
              <a:t>From Bolt 4 : Onion Routing:</a:t>
            </a:r>
            <a:endParaRPr sz="1200">
              <a:solidFill>
                <a:srgbClr val="24292E"/>
              </a:solidFill>
              <a:highlight>
                <a:srgbClr val="FFFFFF"/>
              </a:highlight>
            </a:endParaRPr>
          </a:p>
          <a:p>
            <a:pPr indent="-317500" lvl="1" marL="914400" rtl="0" algn="l">
              <a:spcBef>
                <a:spcPts val="0"/>
              </a:spcBef>
              <a:spcAft>
                <a:spcPts val="0"/>
              </a:spcAft>
              <a:buSzPts val="1400"/>
              <a:buChar char="○"/>
            </a:pPr>
            <a:r>
              <a:rPr lang="en" sz="1200">
                <a:solidFill>
                  <a:srgbClr val="24292E"/>
                </a:solidFill>
                <a:highlight>
                  <a:srgbClr val="FFFFFF"/>
                </a:highlight>
              </a:rPr>
              <a:t>If the amount paid is more than twice the amount expected:</a:t>
            </a:r>
            <a:endParaRPr sz="1200">
              <a:solidFill>
                <a:srgbClr val="24292E"/>
              </a:solidFill>
              <a:highlight>
                <a:srgbClr val="FFFFFF"/>
              </a:highlight>
            </a:endParaRPr>
          </a:p>
          <a:p>
            <a:pPr indent="-304800" lvl="0" marL="1371600" rtl="0" algn="l">
              <a:spcBef>
                <a:spcPts val="0"/>
              </a:spcBef>
              <a:spcAft>
                <a:spcPts val="0"/>
              </a:spcAft>
              <a:buClr>
                <a:srgbClr val="24292E"/>
              </a:buClr>
              <a:buSzPts val="1200"/>
              <a:buChar char="●"/>
            </a:pPr>
            <a:r>
              <a:rPr lang="en" sz="1200">
                <a:solidFill>
                  <a:srgbClr val="24292E"/>
                </a:solidFill>
              </a:rPr>
              <a:t>SHOULD fail the HTLC.</a:t>
            </a:r>
            <a:endParaRPr sz="1200">
              <a:solidFill>
                <a:srgbClr val="24292E"/>
              </a:solidFill>
            </a:endParaRPr>
          </a:p>
          <a:p>
            <a:pPr indent="-304800" lvl="0" marL="1371600" rtl="0" algn="l">
              <a:spcBef>
                <a:spcPts val="0"/>
              </a:spcBef>
              <a:spcAft>
                <a:spcPts val="0"/>
              </a:spcAft>
              <a:buClr>
                <a:srgbClr val="24292E"/>
              </a:buClr>
              <a:buSzPts val="1200"/>
              <a:buChar char="●"/>
            </a:pPr>
            <a:r>
              <a:rPr lang="en" sz="1200">
                <a:solidFill>
                  <a:srgbClr val="24292E"/>
                </a:solidFill>
              </a:rPr>
              <a:t>SHOULD return an </a:t>
            </a:r>
            <a:r>
              <a:rPr lang="en" sz="1000">
                <a:solidFill>
                  <a:srgbClr val="24292E"/>
                </a:solidFill>
                <a:latin typeface="Consolas"/>
                <a:ea typeface="Consolas"/>
                <a:cs typeface="Consolas"/>
                <a:sym typeface="Consolas"/>
              </a:rPr>
              <a:t>incorrect_or_unknown_payment_details</a:t>
            </a:r>
            <a:r>
              <a:rPr lang="en" sz="1200">
                <a:solidFill>
                  <a:srgbClr val="24292E"/>
                </a:solidFill>
              </a:rPr>
              <a:t> error.</a:t>
            </a:r>
            <a:endParaRPr sz="1200">
              <a:solidFill>
                <a:srgbClr val="24292E"/>
              </a:solidFill>
            </a:endParaRPr>
          </a:p>
          <a:p>
            <a:pPr indent="-304800" lvl="1" marL="1828800" rtl="0" algn="l">
              <a:spcBef>
                <a:spcPts val="0"/>
              </a:spcBef>
              <a:spcAft>
                <a:spcPts val="0"/>
              </a:spcAft>
              <a:buClr>
                <a:srgbClr val="24292E"/>
              </a:buClr>
              <a:buSzPts val="1200"/>
              <a:buChar char="○"/>
            </a:pPr>
            <a:r>
              <a:rPr lang="en" sz="1200">
                <a:solidFill>
                  <a:srgbClr val="24292E"/>
                </a:solidFill>
              </a:rPr>
              <a:t>Note: this allows the origin node to reduce information leakage by altering the amount while not allowing for accidental gross overpayment.</a:t>
            </a:r>
            <a:endParaRPr sz="1200">
              <a:solidFill>
                <a:srgbClr val="24292E"/>
              </a:solidFill>
            </a:endParaRPr>
          </a:p>
          <a:p>
            <a:pPr indent="-304800" lvl="1" marL="914400" rtl="0" algn="l">
              <a:spcBef>
                <a:spcPts val="0"/>
              </a:spcBef>
              <a:spcAft>
                <a:spcPts val="0"/>
              </a:spcAft>
              <a:buClr>
                <a:srgbClr val="24292E"/>
              </a:buClr>
              <a:buSzPts val="1200"/>
              <a:buChar char="○"/>
            </a:pPr>
            <a:r>
              <a:t/>
            </a:r>
            <a:endParaRPr sz="1200">
              <a:solidFill>
                <a:srgbClr val="24292E"/>
              </a:solidFill>
              <a:highlight>
                <a:srgbClr val="FFFFFF"/>
              </a:highlight>
            </a:endParaRPr>
          </a:p>
          <a:p>
            <a:pPr indent="-342900" lvl="0" marL="457200" rtl="0" algn="l">
              <a:spcBef>
                <a:spcPts val="0"/>
              </a:spcBef>
              <a:spcAft>
                <a:spcPts val="0"/>
              </a:spcAft>
              <a:buSzPts val="1800"/>
              <a:buChar char="●"/>
            </a:pPr>
            <a:r>
              <a:rPr lang="en"/>
              <a:t>Possible infringement:</a:t>
            </a:r>
            <a:endParaRPr/>
          </a:p>
          <a:p>
            <a:pPr indent="-317500" lvl="1" marL="914400" rtl="0" algn="l">
              <a:spcBef>
                <a:spcPts val="0"/>
              </a:spcBef>
              <a:spcAft>
                <a:spcPts val="0"/>
              </a:spcAft>
              <a:buSzPts val="1400"/>
              <a:buChar char="○"/>
            </a:pPr>
            <a:r>
              <a:rPr lang="en"/>
              <a:t>Create a popular implementation / plugin that never overpays. </a:t>
            </a:r>
            <a:endParaRPr/>
          </a:p>
          <a:p>
            <a:pPr indent="-317500" lvl="1" marL="914400" rtl="0" algn="l">
              <a:spcBef>
                <a:spcPts val="0"/>
              </a:spcBef>
              <a:spcAft>
                <a:spcPts val="0"/>
              </a:spcAft>
              <a:buSzPts val="1400"/>
              <a:buChar char="○"/>
            </a:pPr>
            <a:r>
              <a:rPr lang="en"/>
              <a:t>Nodes do not have to do overpayments</a:t>
            </a:r>
            <a:endParaRPr/>
          </a:p>
          <a:p>
            <a:pPr indent="-317500" lvl="2" marL="1371600" rtl="0" algn="l">
              <a:spcBef>
                <a:spcPts val="0"/>
              </a:spcBef>
              <a:spcAft>
                <a:spcPts val="0"/>
              </a:spcAft>
              <a:buSzPts val="1400"/>
              <a:buChar char="■"/>
            </a:pPr>
            <a:r>
              <a:rPr lang="en"/>
              <a:t>C-lightning does random overpayment to an amount up to the maximum accepted fee rate for the payments</a:t>
            </a:r>
            <a:endParaRPr/>
          </a:p>
          <a:p>
            <a:pPr indent="-317500" lvl="2" marL="1371600" rtl="0" algn="l">
              <a:spcBef>
                <a:spcPts val="0"/>
              </a:spcBef>
              <a:spcAft>
                <a:spcPts val="0"/>
              </a:spcAft>
              <a:buSzPts val="1400"/>
              <a:buChar char="■"/>
            </a:pPr>
            <a:r>
              <a:rPr lang="en"/>
              <a:t>Other implementations could use other measures</a:t>
            </a:r>
            <a:endParaRPr/>
          </a:p>
          <a:p>
            <a:pPr indent="0" lvl="0" marL="914400" rtl="0" algn="l">
              <a:spcBef>
                <a:spcPts val="1600"/>
              </a:spcBef>
              <a:spcAft>
                <a:spcPts val="1600"/>
              </a:spcAft>
              <a:buNone/>
            </a:pPr>
            <a:r>
              <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5" name="Shape 2905"/>
        <p:cNvGrpSpPr/>
        <p:nvPr/>
      </p:nvGrpSpPr>
      <p:grpSpPr>
        <a:xfrm>
          <a:off x="0" y="0"/>
          <a:ext cx="0" cy="0"/>
          <a:chOff x="0" y="0"/>
          <a:chExt cx="0" cy="0"/>
        </a:xfrm>
      </p:grpSpPr>
      <p:sp>
        <p:nvSpPr>
          <p:cNvPr id="2906" name="Google Shape;2906;p2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 in the middle attacks of the Noise protocol</a:t>
            </a:r>
            <a:endParaRPr/>
          </a:p>
        </p:txBody>
      </p:sp>
      <p:sp>
        <p:nvSpPr>
          <p:cNvPr id="2907" name="Google Shape;2907;p2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sz="1200">
                <a:solidFill>
                  <a:srgbClr val="24292E"/>
                </a:solidFill>
                <a:highlight>
                  <a:srgbClr val="FFFFFF"/>
                </a:highlight>
              </a:rPr>
              <a:t>From Bolt 08 : Transport</a:t>
            </a:r>
            <a:endParaRPr sz="1200">
              <a:solidFill>
                <a:srgbClr val="24292E"/>
              </a:solidFill>
              <a:highlight>
                <a:srgbClr val="FFFFFF"/>
              </a:highlight>
            </a:endParaRPr>
          </a:p>
          <a:p>
            <a:pPr indent="-304800" lvl="1" marL="914400" rtl="0" algn="l">
              <a:spcBef>
                <a:spcPts val="0"/>
              </a:spcBef>
              <a:spcAft>
                <a:spcPts val="0"/>
              </a:spcAft>
              <a:buClr>
                <a:srgbClr val="24292E"/>
              </a:buClr>
              <a:buSzPts val="1200"/>
              <a:buChar char="○"/>
            </a:pPr>
            <a:r>
              <a:rPr lang="en" sz="1200">
                <a:solidFill>
                  <a:srgbClr val="24292E"/>
                </a:solidFill>
              </a:rPr>
              <a:t>Authenticating each message sent ensures that a man-in-the-middle (MITM) hasn't modified or replaced any of the data sent as part of a handshake, as the MAC check would fail on the other side if so.</a:t>
            </a:r>
            <a:endParaRPr sz="1200">
              <a:solidFill>
                <a:srgbClr val="24292E"/>
              </a:solidFill>
            </a:endParaRPr>
          </a:p>
          <a:p>
            <a:pPr indent="-304800" lvl="1" marL="914400" rtl="0" algn="l">
              <a:spcBef>
                <a:spcPts val="0"/>
              </a:spcBef>
              <a:spcAft>
                <a:spcPts val="0"/>
              </a:spcAft>
              <a:buClr>
                <a:srgbClr val="24292E"/>
              </a:buClr>
              <a:buSzPts val="1200"/>
              <a:buChar char="○"/>
            </a:pPr>
            <a:r>
              <a:rPr lang="en" sz="1200">
                <a:solidFill>
                  <a:srgbClr val="24292E"/>
                </a:solidFill>
              </a:rPr>
              <a:t>A successful check of the MAC by the receiver indicates implicitly that all authentication has been successful up to that point. If a MAC check ever fails during the handshake process, then the connection is to be immediately terminated.</a:t>
            </a:r>
            <a:endParaRPr sz="1200">
              <a:solidFill>
                <a:srgbClr val="24292E"/>
              </a:solidFill>
            </a:endParaRPr>
          </a:p>
          <a:p>
            <a:pPr indent="0" lvl="0" marL="914400" rtl="0" algn="l">
              <a:spcBef>
                <a:spcPts val="1200"/>
              </a:spcBef>
              <a:spcAft>
                <a:spcPts val="0"/>
              </a:spcAft>
              <a:buNone/>
            </a:pPr>
            <a:r>
              <a:t/>
            </a:r>
            <a:endParaRPr sz="1200">
              <a:solidFill>
                <a:srgbClr val="24292E"/>
              </a:solidFill>
            </a:endParaRPr>
          </a:p>
          <a:p>
            <a:pPr indent="-304800" lvl="0" marL="457200" marR="0" rtl="0" algn="l">
              <a:lnSpc>
                <a:spcPct val="115000"/>
              </a:lnSpc>
              <a:spcBef>
                <a:spcPts val="1200"/>
              </a:spcBef>
              <a:spcAft>
                <a:spcPts val="0"/>
              </a:spcAft>
              <a:buClr>
                <a:srgbClr val="24292E"/>
              </a:buClr>
              <a:buSzPts val="1200"/>
              <a:buChar char="●"/>
            </a:pPr>
            <a:r>
              <a:rPr lang="en" sz="1200">
                <a:solidFill>
                  <a:srgbClr val="24292E"/>
                </a:solidFill>
                <a:highlight>
                  <a:srgbClr val="FFFFFF"/>
                </a:highlight>
              </a:rPr>
              <a:t>This means that a poor implementation in which checking the MAC is omitted allows for man in the middle attacks</a:t>
            </a:r>
            <a:endParaRPr sz="1200">
              <a:solidFill>
                <a:srgbClr val="24292E"/>
              </a:solidFill>
              <a:highlight>
                <a:srgbClr val="FFFFFF"/>
              </a:highlight>
            </a:endParaRPr>
          </a:p>
          <a:p>
            <a:pPr indent="-304800" lvl="1" marL="914400" marR="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In my opinion unlikely to happen</a:t>
            </a:r>
            <a:endParaRPr sz="1200">
              <a:solidFill>
                <a:srgbClr val="24292E"/>
              </a:solidFill>
              <a:highlight>
                <a:srgbClr val="FFFFFF"/>
              </a:highlight>
            </a:endParaRPr>
          </a:p>
          <a:p>
            <a:pPr indent="0" lvl="0" marL="0" rtl="0" algn="l">
              <a:spcBef>
                <a:spcPts val="1600"/>
              </a:spcBef>
              <a:spcAft>
                <a:spcPts val="1600"/>
              </a:spcAft>
              <a:buNone/>
            </a:pPr>
            <a:r>
              <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1" name="Shape 2911"/>
        <p:cNvGrpSpPr/>
        <p:nvPr/>
      </p:nvGrpSpPr>
      <p:grpSpPr>
        <a:xfrm>
          <a:off x="0" y="0"/>
          <a:ext cx="0" cy="0"/>
          <a:chOff x="0" y="0"/>
          <a:chExt cx="0" cy="0"/>
        </a:xfrm>
      </p:grpSpPr>
      <p:sp>
        <p:nvSpPr>
          <p:cNvPr id="2912" name="Google Shape;2912;p2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Bolt 02 bolt 03 basepoints unpredictable commitment tx</a:t>
            </a:r>
            <a:endParaRPr/>
          </a:p>
        </p:txBody>
      </p:sp>
      <p:sp>
        <p:nvSpPr>
          <p:cNvPr id="2913" name="Google Shape;2913;p229"/>
          <p:cNvSpPr txBox="1"/>
          <p:nvPr>
            <p:ph idx="1" type="body"/>
          </p:nvPr>
        </p:nvSpPr>
        <p:spPr>
          <a:xfrm>
            <a:off x="311700" y="14006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various _basepoint fields are used to derive unique keys as described in BOLT #3 for each commitment transaction. Varying these keys ensures that the transaction ID of each commitment transaction is unpredictable to an external observer, even if one commitment transaction is seen; this property is very useful for preserving privacy when outsourcing penalty transactions to third parties.</a:t>
            </a:r>
            <a:endParaRPr/>
          </a:p>
          <a:p>
            <a:pPr indent="0" lvl="0" marL="0" rtl="0" algn="l">
              <a:spcBef>
                <a:spcPts val="1600"/>
              </a:spcBef>
              <a:spcAft>
                <a:spcPts val="0"/>
              </a:spcAft>
              <a:buNone/>
            </a:pPr>
            <a:r>
              <a:rPr lang="en"/>
              <a:t>Possible infringement:</a:t>
            </a:r>
            <a:endParaRPr/>
          </a:p>
          <a:p>
            <a:pPr indent="0" lvl="0" marL="0" rtl="0" algn="l">
              <a:spcBef>
                <a:spcPts val="1600"/>
              </a:spcBef>
              <a:spcAft>
                <a:spcPts val="1600"/>
              </a:spcAft>
              <a:buNone/>
            </a:pPr>
            <a:r>
              <a:rPr lang="en"/>
              <a:t>	Don't follow the spec for key derivation (will not be detected)</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7" name="Shape 2917"/>
        <p:cNvGrpSpPr/>
        <p:nvPr/>
      </p:nvGrpSpPr>
      <p:grpSpPr>
        <a:xfrm>
          <a:off x="0" y="0"/>
          <a:ext cx="0" cy="0"/>
          <a:chOff x="0" y="0"/>
          <a:chExt cx="0" cy="0"/>
        </a:xfrm>
      </p:grpSpPr>
      <p:sp>
        <p:nvSpPr>
          <p:cNvPr id="2918" name="Google Shape;2918;p2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Ephemeral keys on the Transport layer</a:t>
            </a:r>
            <a:endParaRPr/>
          </a:p>
        </p:txBody>
      </p:sp>
      <p:sp>
        <p:nvSpPr>
          <p:cNvPr id="2919" name="Google Shape;2919;p230"/>
          <p:cNvSpPr txBox="1"/>
          <p:nvPr>
            <p:ph idx="1" type="body"/>
          </p:nvPr>
        </p:nvSpPr>
        <p:spPr>
          <a:xfrm>
            <a:off x="311700" y="15462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Noise XK handshake uses ephemeral keys</a:t>
            </a:r>
            <a:endParaRPr/>
          </a:p>
          <a:p>
            <a:pPr indent="-342900" lvl="0" marL="457200" rtl="0" algn="l">
              <a:spcBef>
                <a:spcPts val="0"/>
              </a:spcBef>
              <a:spcAft>
                <a:spcPts val="0"/>
              </a:spcAft>
              <a:buSzPts val="1800"/>
              <a:buChar char="●"/>
            </a:pPr>
            <a:r>
              <a:rPr lang="en"/>
              <a:t>It is not specified in a deterministic way which keys should be chosen</a:t>
            </a:r>
            <a:endParaRPr/>
          </a:p>
          <a:p>
            <a:pPr indent="0" lvl="0" marL="0" rtl="0" algn="l">
              <a:spcBef>
                <a:spcPts val="1600"/>
              </a:spcBef>
              <a:spcAft>
                <a:spcPts val="0"/>
              </a:spcAft>
              <a:buNone/>
            </a:pPr>
            <a:r>
              <a:rPr lang="en"/>
              <a:t>Possible infringement: </a:t>
            </a:r>
            <a:endParaRPr/>
          </a:p>
          <a:p>
            <a:pPr indent="-342900" lvl="0" marL="457200" rtl="0" algn="l">
              <a:spcBef>
                <a:spcPts val="1600"/>
              </a:spcBef>
              <a:spcAft>
                <a:spcPts val="0"/>
              </a:spcAft>
              <a:buSzPts val="1800"/>
              <a:buChar char="●"/>
            </a:pPr>
            <a:r>
              <a:rPr lang="en"/>
              <a:t>A node could reuse the ephemeral keys from onion routing</a:t>
            </a:r>
            <a:endParaRPr/>
          </a:p>
          <a:p>
            <a:pPr indent="-342900" lvl="0" marL="457200" rtl="0" algn="l">
              <a:spcBef>
                <a:spcPts val="0"/>
              </a:spcBef>
              <a:spcAft>
                <a:spcPts val="0"/>
              </a:spcAft>
              <a:buSzPts val="1800"/>
              <a:buChar char="●"/>
            </a:pPr>
            <a:r>
              <a:rPr lang="en"/>
              <a:t>A node could reuse the commitment_base_points / secrets</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3" name="Shape 2923"/>
        <p:cNvGrpSpPr/>
        <p:nvPr/>
      </p:nvGrpSpPr>
      <p:grpSpPr>
        <a:xfrm>
          <a:off x="0" y="0"/>
          <a:ext cx="0" cy="0"/>
          <a:chOff x="0" y="0"/>
          <a:chExt cx="0" cy="0"/>
        </a:xfrm>
      </p:grpSpPr>
      <p:sp>
        <p:nvSpPr>
          <p:cNvPr id="2924" name="Google Shape;2924;p2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Dual funded channels used to probe for offchain balance</a:t>
            </a:r>
            <a:endParaRPr/>
          </a:p>
        </p:txBody>
      </p:sp>
      <p:sp>
        <p:nvSpPr>
          <p:cNvPr id="2925" name="Google Shape;2925;p231"/>
          <p:cNvSpPr txBox="1"/>
          <p:nvPr>
            <p:ph idx="1" type="body"/>
          </p:nvPr>
        </p:nvSpPr>
        <p:spPr>
          <a:xfrm>
            <a:off x="311700" y="15462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Current dual funded channel proposal has no means of stopping to probe peers for their onchain liquidity</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9" name="Shape 2929"/>
        <p:cNvGrpSpPr/>
        <p:nvPr/>
      </p:nvGrpSpPr>
      <p:grpSpPr>
        <a:xfrm>
          <a:off x="0" y="0"/>
          <a:ext cx="0" cy="0"/>
          <a:chOff x="0" y="0"/>
          <a:chExt cx="0" cy="0"/>
        </a:xfrm>
      </p:grpSpPr>
      <p:sp>
        <p:nvSpPr>
          <p:cNvPr id="2930" name="Google Shape;2930;p23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Security breaches by services</a:t>
            </a:r>
            <a:endParaRPr/>
          </a:p>
        </p:txBody>
      </p:sp>
      <p:sp>
        <p:nvSpPr>
          <p:cNvPr id="2931" name="Google Shape;2931;p23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(Chapter 8d)</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5" name="Shape 2935"/>
        <p:cNvGrpSpPr/>
        <p:nvPr/>
      </p:nvGrpSpPr>
      <p:grpSpPr>
        <a:xfrm>
          <a:off x="0" y="0"/>
          <a:ext cx="0" cy="0"/>
          <a:chOff x="0" y="0"/>
          <a:chExt cx="0" cy="0"/>
        </a:xfrm>
      </p:grpSpPr>
      <p:sp>
        <p:nvSpPr>
          <p:cNvPr id="2936" name="Google Shape;2936;p233"/>
          <p:cNvSpPr txBox="1"/>
          <p:nvPr>
            <p:ph type="title"/>
          </p:nvPr>
        </p:nvSpPr>
        <p:spPr>
          <a:xfrm>
            <a:off x="103725" y="445025"/>
            <a:ext cx="9040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3rd party services for lightning can compromise privacy</a:t>
            </a:r>
            <a:endParaRPr/>
          </a:p>
        </p:txBody>
      </p:sp>
      <p:sp>
        <p:nvSpPr>
          <p:cNvPr id="2937" name="Google Shape;2937;p2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General gist services increasing the user experience often do this by trading for data</a:t>
            </a:r>
            <a:endParaRPr/>
          </a:p>
          <a:p>
            <a:pPr indent="-342900" lvl="0" marL="457200" rtl="0" algn="l">
              <a:spcBef>
                <a:spcPts val="0"/>
              </a:spcBef>
              <a:spcAft>
                <a:spcPts val="0"/>
              </a:spcAft>
              <a:buSzPts val="1800"/>
              <a:buChar char="●"/>
            </a:pPr>
            <a:r>
              <a:rPr lang="en"/>
              <a:t>We will explain how some services can explicitly be constructed to collect data</a:t>
            </a:r>
            <a:endParaRPr/>
          </a:p>
          <a:p>
            <a:pPr indent="-342900" lvl="0" marL="457200" rtl="0" algn="l">
              <a:spcBef>
                <a:spcPts val="0"/>
              </a:spcBef>
              <a:spcAft>
                <a:spcPts val="0"/>
              </a:spcAft>
              <a:buSzPts val="1800"/>
              <a:buChar char="●"/>
            </a:pPr>
            <a:r>
              <a:rPr lang="en"/>
              <a:t>The thoughts here should be taken into consideration for any third party service and are not particular for services on top of lightning</a:t>
            </a:r>
            <a:endParaRPr/>
          </a:p>
          <a:p>
            <a:pPr indent="0" lvl="0" marL="0" rtl="0" algn="l">
              <a:spcBef>
                <a:spcPts val="1600"/>
              </a:spcBef>
              <a:spcAft>
                <a:spcPts val="16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45"/>
          <p:cNvSpPr txBox="1"/>
          <p:nvPr/>
        </p:nvSpPr>
        <p:spPr>
          <a:xfrm>
            <a:off x="180750" y="683995"/>
            <a:ext cx="2620200" cy="2029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Funding Transaction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21" name="Google Shape;421;p45"/>
          <p:cNvSpPr txBox="1"/>
          <p:nvPr/>
        </p:nvSpPr>
        <p:spPr>
          <a:xfrm>
            <a:off x="290827" y="1100310"/>
            <a:ext cx="2428500" cy="4683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Input (100 mBTC)</a:t>
            </a:r>
            <a:endParaRPr/>
          </a:p>
        </p:txBody>
      </p:sp>
      <p:sp>
        <p:nvSpPr>
          <p:cNvPr id="422" name="Google Shape;422;p45"/>
          <p:cNvSpPr txBox="1"/>
          <p:nvPr/>
        </p:nvSpPr>
        <p:spPr>
          <a:xfrm>
            <a:off x="290827" y="1827960"/>
            <a:ext cx="1725300" cy="7398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0</a:t>
            </a:r>
            <a:endParaRPr/>
          </a:p>
          <a:p>
            <a:pPr indent="0" lvl="0" marL="0" rtl="0" algn="l">
              <a:spcBef>
                <a:spcPts val="0"/>
              </a:spcBef>
              <a:spcAft>
                <a:spcPts val="0"/>
              </a:spcAft>
              <a:buNone/>
            </a:pPr>
            <a:r>
              <a:rPr lang="en"/>
              <a:t>(100 mBTC)</a:t>
            </a:r>
            <a:endParaRPr/>
          </a:p>
          <a:p>
            <a:pPr indent="0" lvl="0" marL="0" rtl="0" algn="l">
              <a:spcBef>
                <a:spcPts val="0"/>
              </a:spcBef>
              <a:spcAft>
                <a:spcPts val="0"/>
              </a:spcAft>
              <a:buNone/>
            </a:pPr>
            <a:r>
              <a:rPr lang="en"/>
              <a:t>Alice's &amp; Bob's Key</a:t>
            </a:r>
            <a:endParaRPr/>
          </a:p>
        </p:txBody>
      </p:sp>
      <p:sp>
        <p:nvSpPr>
          <p:cNvPr id="423" name="Google Shape;423;p45"/>
          <p:cNvSpPr txBox="1"/>
          <p:nvPr/>
        </p:nvSpPr>
        <p:spPr>
          <a:xfrm>
            <a:off x="3808750" y="683995"/>
            <a:ext cx="2620200" cy="2029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Commitment Transaction 1</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24" name="Google Shape;424;p45"/>
          <p:cNvSpPr/>
          <p:nvPr/>
        </p:nvSpPr>
        <p:spPr>
          <a:xfrm>
            <a:off x="722809" y="1568665"/>
            <a:ext cx="504499" cy="255031"/>
          </a:xfrm>
          <a:custGeom>
            <a:rect b="b" l="l" r="r" t="t"/>
            <a:pathLst>
              <a:path extrusionOk="0" h="10737" w="20596">
                <a:moveTo>
                  <a:pt x="20596" y="0"/>
                </a:moveTo>
                <a:cubicBezTo>
                  <a:pt x="17135" y="6925"/>
                  <a:pt x="7510" y="8853"/>
                  <a:pt x="0" y="10737"/>
                </a:cubicBezTo>
              </a:path>
            </a:pathLst>
          </a:custGeom>
          <a:noFill/>
          <a:ln cap="flat" cmpd="sng" w="9525">
            <a:solidFill>
              <a:schemeClr val="dk2"/>
            </a:solidFill>
            <a:prstDash val="solid"/>
            <a:round/>
            <a:headEnd len="med" w="med" type="none"/>
            <a:tailEnd len="med" w="med" type="none"/>
          </a:ln>
        </p:spPr>
      </p:sp>
      <p:sp>
        <p:nvSpPr>
          <p:cNvPr id="425" name="Google Shape;425;p45"/>
          <p:cNvSpPr txBox="1"/>
          <p:nvPr/>
        </p:nvSpPr>
        <p:spPr>
          <a:xfrm>
            <a:off x="3904572" y="1100310"/>
            <a:ext cx="2428500" cy="4683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Input (100 mBTC)</a:t>
            </a:r>
            <a:endParaRPr/>
          </a:p>
        </p:txBody>
      </p:sp>
      <p:sp>
        <p:nvSpPr>
          <p:cNvPr id="426" name="Google Shape;426;p45"/>
          <p:cNvSpPr/>
          <p:nvPr/>
        </p:nvSpPr>
        <p:spPr>
          <a:xfrm>
            <a:off x="2016209" y="1386539"/>
            <a:ext cx="1888282" cy="765377"/>
          </a:xfrm>
          <a:custGeom>
            <a:rect b="b" l="l" r="r" t="t"/>
            <a:pathLst>
              <a:path extrusionOk="0" h="32223" w="100789">
                <a:moveTo>
                  <a:pt x="0" y="28264"/>
                </a:moveTo>
                <a:cubicBezTo>
                  <a:pt x="13388" y="31918"/>
                  <a:pt x="29110" y="34689"/>
                  <a:pt x="41630" y="28702"/>
                </a:cubicBezTo>
                <a:cubicBezTo>
                  <a:pt x="48943" y="25205"/>
                  <a:pt x="56228" y="21228"/>
                  <a:pt x="62226" y="15775"/>
                </a:cubicBezTo>
                <a:cubicBezTo>
                  <a:pt x="66011" y="12334"/>
                  <a:pt x="67994" y="6500"/>
                  <a:pt x="72743" y="4601"/>
                </a:cubicBezTo>
                <a:cubicBezTo>
                  <a:pt x="81540" y="1084"/>
                  <a:pt x="91598" y="2295"/>
                  <a:pt x="100789" y="0"/>
                </a:cubicBezTo>
              </a:path>
            </a:pathLst>
          </a:custGeom>
          <a:noFill/>
          <a:ln cap="flat" cmpd="sng" w="9525">
            <a:solidFill>
              <a:schemeClr val="dk2"/>
            </a:solidFill>
            <a:prstDash val="solid"/>
            <a:round/>
            <a:headEnd len="med" w="med" type="none"/>
            <a:tailEnd len="med" w="med" type="none"/>
          </a:ln>
        </p:spPr>
      </p:sp>
      <p:sp>
        <p:nvSpPr>
          <p:cNvPr id="427" name="Google Shape;427;p45"/>
          <p:cNvSpPr txBox="1"/>
          <p:nvPr/>
        </p:nvSpPr>
        <p:spPr>
          <a:xfrm rot="-2947839">
            <a:off x="2899638" y="1363208"/>
            <a:ext cx="653792" cy="30281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Reference</a:t>
            </a:r>
            <a:endParaRPr sz="800"/>
          </a:p>
        </p:txBody>
      </p:sp>
      <p:sp>
        <p:nvSpPr>
          <p:cNvPr id="428" name="Google Shape;428;p45"/>
          <p:cNvSpPr txBox="1"/>
          <p:nvPr/>
        </p:nvSpPr>
        <p:spPr>
          <a:xfrm>
            <a:off x="3909936" y="1827960"/>
            <a:ext cx="1151100" cy="7653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0</a:t>
            </a:r>
            <a:endParaRPr/>
          </a:p>
          <a:p>
            <a:pPr indent="0" lvl="0" marL="0" rtl="0" algn="l">
              <a:spcBef>
                <a:spcPts val="0"/>
              </a:spcBef>
              <a:spcAft>
                <a:spcPts val="0"/>
              </a:spcAft>
              <a:buNone/>
            </a:pPr>
            <a:r>
              <a:rPr lang="en"/>
              <a:t>(70 mBTC)</a:t>
            </a:r>
            <a:endParaRPr/>
          </a:p>
          <a:p>
            <a:pPr indent="0" lvl="0" marL="0" rtl="0" algn="l">
              <a:spcBef>
                <a:spcPts val="0"/>
              </a:spcBef>
              <a:spcAft>
                <a:spcPts val="0"/>
              </a:spcAft>
              <a:buNone/>
            </a:pPr>
            <a:r>
              <a:rPr lang="en"/>
              <a:t>Alice's Key</a:t>
            </a:r>
            <a:endParaRPr/>
          </a:p>
        </p:txBody>
      </p:sp>
      <p:sp>
        <p:nvSpPr>
          <p:cNvPr id="429" name="Google Shape;429;p45"/>
          <p:cNvSpPr txBox="1"/>
          <p:nvPr/>
        </p:nvSpPr>
        <p:spPr>
          <a:xfrm>
            <a:off x="5182000" y="1827960"/>
            <a:ext cx="1151100" cy="7653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1</a:t>
            </a:r>
            <a:endParaRPr/>
          </a:p>
          <a:p>
            <a:pPr indent="0" lvl="0" marL="0" rtl="0" algn="l">
              <a:spcBef>
                <a:spcPts val="0"/>
              </a:spcBef>
              <a:spcAft>
                <a:spcPts val="0"/>
              </a:spcAft>
              <a:buNone/>
            </a:pPr>
            <a:r>
              <a:rPr lang="en"/>
              <a:t>(30 mBTC)</a:t>
            </a:r>
            <a:endParaRPr/>
          </a:p>
          <a:p>
            <a:pPr indent="0" lvl="0" marL="0" rtl="0" algn="l">
              <a:spcBef>
                <a:spcPts val="0"/>
              </a:spcBef>
              <a:spcAft>
                <a:spcPts val="0"/>
              </a:spcAft>
              <a:buNone/>
            </a:pPr>
            <a:r>
              <a:rPr lang="en"/>
              <a:t>Bob's Key</a:t>
            </a:r>
            <a:endParaRPr/>
          </a:p>
        </p:txBody>
      </p:sp>
      <p:sp>
        <p:nvSpPr>
          <p:cNvPr id="430" name="Google Shape;430;p45"/>
          <p:cNvSpPr/>
          <p:nvPr/>
        </p:nvSpPr>
        <p:spPr>
          <a:xfrm>
            <a:off x="4355194" y="1568665"/>
            <a:ext cx="504499" cy="255031"/>
          </a:xfrm>
          <a:custGeom>
            <a:rect b="b" l="l" r="r" t="t"/>
            <a:pathLst>
              <a:path extrusionOk="0" h="10737" w="20596">
                <a:moveTo>
                  <a:pt x="20596" y="0"/>
                </a:moveTo>
                <a:cubicBezTo>
                  <a:pt x="17135" y="6925"/>
                  <a:pt x="7510" y="8853"/>
                  <a:pt x="0" y="10737"/>
                </a:cubicBezTo>
              </a:path>
            </a:pathLst>
          </a:custGeom>
          <a:noFill/>
          <a:ln cap="flat" cmpd="sng" w="9525">
            <a:solidFill>
              <a:schemeClr val="dk2"/>
            </a:solidFill>
            <a:prstDash val="solid"/>
            <a:round/>
            <a:headEnd len="med" w="med" type="none"/>
            <a:tailEnd len="med" w="med" type="none"/>
          </a:ln>
        </p:spPr>
      </p:sp>
      <p:sp>
        <p:nvSpPr>
          <p:cNvPr id="431" name="Google Shape;431;p45"/>
          <p:cNvSpPr/>
          <p:nvPr/>
        </p:nvSpPr>
        <p:spPr>
          <a:xfrm>
            <a:off x="4780146" y="1657140"/>
            <a:ext cx="917754" cy="166553"/>
          </a:xfrm>
          <a:custGeom>
            <a:rect b="b" l="l" r="r" t="t"/>
            <a:pathLst>
              <a:path extrusionOk="0" h="7012" w="37467">
                <a:moveTo>
                  <a:pt x="0" y="0"/>
                </a:moveTo>
                <a:cubicBezTo>
                  <a:pt x="9553" y="3586"/>
                  <a:pt x="20776" y="-157"/>
                  <a:pt x="30456" y="3068"/>
                </a:cubicBezTo>
                <a:cubicBezTo>
                  <a:pt x="33000" y="3916"/>
                  <a:pt x="36817" y="4410"/>
                  <a:pt x="37467" y="7012"/>
                </a:cubicBezTo>
              </a:path>
            </a:pathLst>
          </a:custGeom>
          <a:noFill/>
          <a:ln cap="flat" cmpd="sng" w="9525">
            <a:solidFill>
              <a:schemeClr val="dk2"/>
            </a:solidFill>
            <a:prstDash val="solid"/>
            <a:round/>
            <a:headEnd len="med" w="med" type="none"/>
            <a:tailEnd len="med" w="med" type="none"/>
          </a:ln>
        </p:spPr>
      </p:sp>
      <p:sp>
        <p:nvSpPr>
          <p:cNvPr id="432" name="Google Shape;432;p45"/>
          <p:cNvSpPr txBox="1"/>
          <p:nvPr/>
        </p:nvSpPr>
        <p:spPr>
          <a:xfrm>
            <a:off x="3808750" y="2828811"/>
            <a:ext cx="2620200" cy="2029500"/>
          </a:xfrm>
          <a:prstGeom prst="rect">
            <a:avLst/>
          </a:prstGeom>
          <a:solidFill>
            <a:srgbClr val="FF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Commitment Transaction 2</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33" name="Google Shape;433;p45"/>
          <p:cNvSpPr txBox="1"/>
          <p:nvPr/>
        </p:nvSpPr>
        <p:spPr>
          <a:xfrm>
            <a:off x="3904572" y="3247752"/>
            <a:ext cx="2428500" cy="4683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Input (100 mBTC)</a:t>
            </a:r>
            <a:endParaRPr/>
          </a:p>
        </p:txBody>
      </p:sp>
      <p:sp>
        <p:nvSpPr>
          <p:cNvPr id="434" name="Google Shape;434;p45"/>
          <p:cNvSpPr txBox="1"/>
          <p:nvPr/>
        </p:nvSpPr>
        <p:spPr>
          <a:xfrm rot="1695825">
            <a:off x="3093130" y="2131624"/>
            <a:ext cx="660780" cy="29939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Reference</a:t>
            </a:r>
            <a:endParaRPr sz="800"/>
          </a:p>
        </p:txBody>
      </p:sp>
      <p:sp>
        <p:nvSpPr>
          <p:cNvPr id="435" name="Google Shape;435;p45"/>
          <p:cNvSpPr txBox="1"/>
          <p:nvPr/>
        </p:nvSpPr>
        <p:spPr>
          <a:xfrm>
            <a:off x="3909936" y="3975401"/>
            <a:ext cx="1151100" cy="7653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0</a:t>
            </a:r>
            <a:endParaRPr/>
          </a:p>
          <a:p>
            <a:pPr indent="0" lvl="0" marL="0" rtl="0" algn="l">
              <a:spcBef>
                <a:spcPts val="0"/>
              </a:spcBef>
              <a:spcAft>
                <a:spcPts val="0"/>
              </a:spcAft>
              <a:buNone/>
            </a:pPr>
            <a:r>
              <a:rPr lang="en"/>
              <a:t>(80 mBTC)</a:t>
            </a:r>
            <a:endParaRPr/>
          </a:p>
          <a:p>
            <a:pPr indent="0" lvl="0" marL="0" rtl="0" algn="l">
              <a:spcBef>
                <a:spcPts val="0"/>
              </a:spcBef>
              <a:spcAft>
                <a:spcPts val="0"/>
              </a:spcAft>
              <a:buNone/>
            </a:pPr>
            <a:r>
              <a:rPr lang="en"/>
              <a:t>Alice's Key</a:t>
            </a:r>
            <a:endParaRPr/>
          </a:p>
        </p:txBody>
      </p:sp>
      <p:sp>
        <p:nvSpPr>
          <p:cNvPr id="436" name="Google Shape;436;p45"/>
          <p:cNvSpPr txBox="1"/>
          <p:nvPr/>
        </p:nvSpPr>
        <p:spPr>
          <a:xfrm>
            <a:off x="5182000" y="3975401"/>
            <a:ext cx="1151100" cy="7653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1</a:t>
            </a:r>
            <a:endParaRPr/>
          </a:p>
          <a:p>
            <a:pPr indent="0" lvl="0" marL="0" rtl="0" algn="l">
              <a:spcBef>
                <a:spcPts val="0"/>
              </a:spcBef>
              <a:spcAft>
                <a:spcPts val="0"/>
              </a:spcAft>
              <a:buNone/>
            </a:pPr>
            <a:r>
              <a:rPr lang="en"/>
              <a:t>(20 mBTC)</a:t>
            </a:r>
            <a:endParaRPr/>
          </a:p>
          <a:p>
            <a:pPr indent="0" lvl="0" marL="0" rtl="0" algn="l">
              <a:spcBef>
                <a:spcPts val="0"/>
              </a:spcBef>
              <a:spcAft>
                <a:spcPts val="0"/>
              </a:spcAft>
              <a:buNone/>
            </a:pPr>
            <a:r>
              <a:rPr lang="en"/>
              <a:t>Bob's Key</a:t>
            </a:r>
            <a:endParaRPr/>
          </a:p>
        </p:txBody>
      </p:sp>
      <p:sp>
        <p:nvSpPr>
          <p:cNvPr id="437" name="Google Shape;437;p45"/>
          <p:cNvSpPr/>
          <p:nvPr/>
        </p:nvSpPr>
        <p:spPr>
          <a:xfrm>
            <a:off x="4355194" y="3716107"/>
            <a:ext cx="504499" cy="255031"/>
          </a:xfrm>
          <a:custGeom>
            <a:rect b="b" l="l" r="r" t="t"/>
            <a:pathLst>
              <a:path extrusionOk="0" h="10737" w="20596">
                <a:moveTo>
                  <a:pt x="20596" y="0"/>
                </a:moveTo>
                <a:cubicBezTo>
                  <a:pt x="17135" y="6925"/>
                  <a:pt x="7510" y="8853"/>
                  <a:pt x="0" y="10737"/>
                </a:cubicBezTo>
              </a:path>
            </a:pathLst>
          </a:custGeom>
          <a:noFill/>
          <a:ln cap="flat" cmpd="sng" w="9525">
            <a:solidFill>
              <a:schemeClr val="dk2"/>
            </a:solidFill>
            <a:prstDash val="solid"/>
            <a:round/>
            <a:headEnd len="med" w="med" type="none"/>
            <a:tailEnd len="med" w="med" type="none"/>
          </a:ln>
        </p:spPr>
      </p:sp>
      <p:sp>
        <p:nvSpPr>
          <p:cNvPr id="438" name="Google Shape;438;p45"/>
          <p:cNvSpPr/>
          <p:nvPr/>
        </p:nvSpPr>
        <p:spPr>
          <a:xfrm>
            <a:off x="4780146" y="3804581"/>
            <a:ext cx="917754" cy="166553"/>
          </a:xfrm>
          <a:custGeom>
            <a:rect b="b" l="l" r="r" t="t"/>
            <a:pathLst>
              <a:path extrusionOk="0" h="7012" w="37467">
                <a:moveTo>
                  <a:pt x="0" y="0"/>
                </a:moveTo>
                <a:cubicBezTo>
                  <a:pt x="9553" y="3586"/>
                  <a:pt x="20776" y="-157"/>
                  <a:pt x="30456" y="3068"/>
                </a:cubicBezTo>
                <a:cubicBezTo>
                  <a:pt x="33000" y="3916"/>
                  <a:pt x="36817" y="4410"/>
                  <a:pt x="37467" y="7012"/>
                </a:cubicBezTo>
              </a:path>
            </a:pathLst>
          </a:custGeom>
          <a:noFill/>
          <a:ln cap="flat" cmpd="sng" w="9525">
            <a:solidFill>
              <a:schemeClr val="dk2"/>
            </a:solidFill>
            <a:prstDash val="solid"/>
            <a:round/>
            <a:headEnd len="med" w="med" type="none"/>
            <a:tailEnd len="med" w="med" type="none"/>
          </a:ln>
        </p:spPr>
      </p:sp>
      <p:sp>
        <p:nvSpPr>
          <p:cNvPr id="439" name="Google Shape;439;p45"/>
          <p:cNvSpPr/>
          <p:nvPr/>
        </p:nvSpPr>
        <p:spPr>
          <a:xfrm>
            <a:off x="2429475" y="2154305"/>
            <a:ext cx="1701325" cy="1092900"/>
          </a:xfrm>
          <a:custGeom>
            <a:rect b="b" l="l" r="r" t="t"/>
            <a:pathLst>
              <a:path extrusionOk="0" h="46012" w="69456">
                <a:moveTo>
                  <a:pt x="0" y="0"/>
                </a:moveTo>
                <a:cubicBezTo>
                  <a:pt x="15845" y="2112"/>
                  <a:pt x="33421" y="4119"/>
                  <a:pt x="45793" y="14242"/>
                </a:cubicBezTo>
                <a:cubicBezTo>
                  <a:pt x="52018" y="19336"/>
                  <a:pt x="48233" y="31573"/>
                  <a:pt x="54338" y="36810"/>
                </a:cubicBezTo>
                <a:cubicBezTo>
                  <a:pt x="58816" y="40651"/>
                  <a:pt x="66184" y="41103"/>
                  <a:pt x="69456" y="46012"/>
                </a:cubicBezTo>
              </a:path>
            </a:pathLst>
          </a:custGeom>
          <a:noFill/>
          <a:ln cap="flat" cmpd="sng" w="9525">
            <a:solidFill>
              <a:schemeClr val="dk2"/>
            </a:solidFill>
            <a:prstDash val="solid"/>
            <a:round/>
            <a:headEnd len="med" w="med" type="none"/>
            <a:tailEnd len="med" w="med" type="none"/>
          </a:ln>
        </p:spPr>
      </p:sp>
      <p:sp>
        <p:nvSpPr>
          <p:cNvPr id="440" name="Google Shape;440;p45"/>
          <p:cNvSpPr/>
          <p:nvPr/>
        </p:nvSpPr>
        <p:spPr>
          <a:xfrm>
            <a:off x="401272" y="621625"/>
            <a:ext cx="493770" cy="468242"/>
          </a:xfrm>
          <a:custGeom>
            <a:rect b="b" l="l" r="r" t="t"/>
            <a:pathLst>
              <a:path extrusionOk="0" h="24102" w="20158">
                <a:moveTo>
                  <a:pt x="20158" y="24102"/>
                </a:moveTo>
                <a:cubicBezTo>
                  <a:pt x="13977" y="20625"/>
                  <a:pt x="7208" y="17720"/>
                  <a:pt x="2191" y="12708"/>
                </a:cubicBezTo>
                <a:cubicBezTo>
                  <a:pt x="-850" y="9670"/>
                  <a:pt x="1043" y="4170"/>
                  <a:pt x="0" y="0"/>
                </a:cubicBezTo>
              </a:path>
            </a:pathLst>
          </a:custGeom>
          <a:noFill/>
          <a:ln cap="flat" cmpd="sng" w="9525">
            <a:solidFill>
              <a:schemeClr val="dk2"/>
            </a:solidFill>
            <a:prstDash val="dot"/>
            <a:round/>
            <a:headEnd len="med" w="med" type="none"/>
            <a:tailEnd len="med" w="med" type="none"/>
          </a:ln>
        </p:spPr>
      </p:sp>
      <p:sp>
        <p:nvSpPr>
          <p:cNvPr id="441" name="Google Shape;441;p45"/>
          <p:cNvSpPr txBox="1"/>
          <p:nvPr>
            <p:ph type="title"/>
          </p:nvPr>
        </p:nvSpPr>
        <p:spPr>
          <a:xfrm>
            <a:off x="311700" y="45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Bob broadcasts CTX1 which is successfully mined</a:t>
            </a:r>
            <a:endParaRPr/>
          </a:p>
        </p:txBody>
      </p:sp>
      <p:sp>
        <p:nvSpPr>
          <p:cNvPr id="442" name="Google Shape;442;p45"/>
          <p:cNvSpPr txBox="1"/>
          <p:nvPr>
            <p:ph type="title"/>
          </p:nvPr>
        </p:nvSpPr>
        <p:spPr>
          <a:xfrm>
            <a:off x="7094550" y="1756775"/>
            <a:ext cx="1840500" cy="233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Bob just effectively stole 10 mBTC from Alice</a:t>
            </a:r>
            <a:endParaRPr/>
          </a:p>
        </p:txBody>
      </p:sp>
      <p:cxnSp>
        <p:nvCxnSpPr>
          <p:cNvPr id="443" name="Google Shape;443;p45"/>
          <p:cNvCxnSpPr/>
          <p:nvPr/>
        </p:nvCxnSpPr>
        <p:spPr>
          <a:xfrm>
            <a:off x="3736884" y="2792483"/>
            <a:ext cx="2763900" cy="2133600"/>
          </a:xfrm>
          <a:prstGeom prst="straightConnector1">
            <a:avLst/>
          </a:prstGeom>
          <a:noFill/>
          <a:ln cap="flat" cmpd="sng" w="28575">
            <a:solidFill>
              <a:srgbClr val="000000"/>
            </a:solidFill>
            <a:prstDash val="solid"/>
            <a:round/>
            <a:headEnd len="med" w="med" type="none"/>
            <a:tailEnd len="med" w="med" type="none"/>
          </a:ln>
        </p:spPr>
      </p:cxnSp>
      <p:cxnSp>
        <p:nvCxnSpPr>
          <p:cNvPr id="444" name="Google Shape;444;p45"/>
          <p:cNvCxnSpPr/>
          <p:nvPr/>
        </p:nvCxnSpPr>
        <p:spPr>
          <a:xfrm flipH="1" rot="10800000">
            <a:off x="3757288" y="2779271"/>
            <a:ext cx="2731800" cy="210270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1" name="Shape 2941"/>
        <p:cNvGrpSpPr/>
        <p:nvPr/>
      </p:nvGrpSpPr>
      <p:grpSpPr>
        <a:xfrm>
          <a:off x="0" y="0"/>
          <a:ext cx="0" cy="0"/>
          <a:chOff x="0" y="0"/>
          <a:chExt cx="0" cy="0"/>
        </a:xfrm>
      </p:grpSpPr>
      <p:sp>
        <p:nvSpPr>
          <p:cNvPr id="2942" name="Google Shape;2942;p2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Lightning explorers like 1ml.com</a:t>
            </a:r>
            <a:endParaRPr/>
          </a:p>
        </p:txBody>
      </p:sp>
      <p:sp>
        <p:nvSpPr>
          <p:cNvPr id="2943" name="Google Shape;2943;p2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Users can claim "their" node and provide authenticated meta data</a:t>
            </a:r>
            <a:endParaRPr/>
          </a:p>
          <a:p>
            <a:pPr indent="-342900" lvl="0" marL="457200" rtl="0" algn="l">
              <a:spcBef>
                <a:spcPts val="0"/>
              </a:spcBef>
              <a:spcAft>
                <a:spcPts val="0"/>
              </a:spcAft>
              <a:buSzPts val="1800"/>
              <a:buChar char="●"/>
            </a:pPr>
            <a:r>
              <a:rPr lang="en"/>
              <a:t>Web users showing interest in certain nodes can be tracked</a:t>
            </a:r>
            <a:endParaRPr/>
          </a:p>
          <a:p>
            <a:pPr indent="-342900" lvl="0" marL="457200" rtl="0" algn="l">
              <a:spcBef>
                <a:spcPts val="0"/>
              </a:spcBef>
              <a:spcAft>
                <a:spcPts val="0"/>
              </a:spcAft>
              <a:buSzPts val="1800"/>
              <a:buChar char="●"/>
            </a:pPr>
            <a:r>
              <a:t/>
            </a:r>
            <a:endParaRPr/>
          </a:p>
        </p:txBody>
      </p:sp>
      <p:pic>
        <p:nvPicPr>
          <p:cNvPr id="2944" name="Google Shape;2944;p234"/>
          <p:cNvPicPr preferRelativeResize="0"/>
          <p:nvPr/>
        </p:nvPicPr>
        <p:blipFill>
          <a:blip r:embed="rId3">
            <a:alphaModFix/>
          </a:blip>
          <a:stretch>
            <a:fillRect/>
          </a:stretch>
        </p:blipFill>
        <p:spPr>
          <a:xfrm>
            <a:off x="311701" y="1875101"/>
            <a:ext cx="5153674" cy="2849825"/>
          </a:xfrm>
          <a:prstGeom prst="rect">
            <a:avLst/>
          </a:prstGeom>
          <a:noFill/>
          <a:ln>
            <a:noFill/>
          </a:ln>
        </p:spPr>
      </p:pic>
      <p:sp>
        <p:nvSpPr>
          <p:cNvPr id="2945" name="Google Shape;2945;p234"/>
          <p:cNvSpPr/>
          <p:nvPr/>
        </p:nvSpPr>
        <p:spPr>
          <a:xfrm>
            <a:off x="183525" y="4236875"/>
            <a:ext cx="1428300" cy="4467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9" name="Shape 2949"/>
        <p:cNvGrpSpPr/>
        <p:nvPr/>
      </p:nvGrpSpPr>
      <p:grpSpPr>
        <a:xfrm>
          <a:off x="0" y="0"/>
          <a:ext cx="0" cy="0"/>
          <a:chOff x="0" y="0"/>
          <a:chExt cx="0" cy="0"/>
        </a:xfrm>
      </p:grpSpPr>
      <p:sp>
        <p:nvSpPr>
          <p:cNvPr id="2950" name="Google Shape;2950;p2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Custodial services with KYC are an obvious risk</a:t>
            </a:r>
            <a:endParaRPr/>
          </a:p>
        </p:txBody>
      </p:sp>
      <p:sp>
        <p:nvSpPr>
          <p:cNvPr id="2951" name="Google Shape;2951;p2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Centralized exchanges implementing lightning</a:t>
            </a:r>
            <a:endParaRPr/>
          </a:p>
          <a:p>
            <a:pPr indent="-342900" lvl="0" marL="457200" rtl="0" algn="l">
              <a:spcBef>
                <a:spcPts val="0"/>
              </a:spcBef>
              <a:spcAft>
                <a:spcPts val="0"/>
              </a:spcAft>
              <a:buSzPts val="1800"/>
              <a:buChar char="●"/>
            </a:pPr>
            <a:r>
              <a:rPr lang="en"/>
              <a:t>Custodial Wallets</a:t>
            </a:r>
            <a:endParaRPr/>
          </a:p>
          <a:p>
            <a:pPr indent="-317500" lvl="1" marL="914400" rtl="0" algn="l">
              <a:spcBef>
                <a:spcPts val="0"/>
              </a:spcBef>
              <a:spcAft>
                <a:spcPts val="0"/>
              </a:spcAft>
              <a:buSzPts val="1400"/>
              <a:buChar char="○"/>
            </a:pPr>
            <a:r>
              <a:rPr lang="en"/>
              <a:t>Tip bots</a:t>
            </a:r>
            <a:endParaRPr/>
          </a:p>
          <a:p>
            <a:pPr indent="-342900" lvl="0" marL="457200" rtl="0" algn="l">
              <a:spcBef>
                <a:spcPts val="0"/>
              </a:spcBef>
              <a:spcAft>
                <a:spcPts val="0"/>
              </a:spcAft>
              <a:buSzPts val="1800"/>
              <a:buChar char="●"/>
            </a:pPr>
            <a:r>
              <a:rPr lang="en"/>
              <a:t>Web services </a:t>
            </a:r>
            <a:endParaRPr/>
          </a:p>
          <a:p>
            <a:pPr indent="-317500" lvl="1" marL="914400" rtl="0" algn="l">
              <a:spcBef>
                <a:spcPts val="0"/>
              </a:spcBef>
              <a:spcAft>
                <a:spcPts val="0"/>
              </a:spcAft>
              <a:buSzPts val="1400"/>
              <a:buChar char="○"/>
            </a:pPr>
            <a:r>
              <a:rPr lang="en"/>
              <a:t>Web shops</a:t>
            </a:r>
            <a:endParaRPr/>
          </a:p>
          <a:p>
            <a:pPr indent="-317500" lvl="1" marL="914400" rtl="0" algn="l">
              <a:spcBef>
                <a:spcPts val="0"/>
              </a:spcBef>
              <a:spcAft>
                <a:spcPts val="0"/>
              </a:spcAft>
              <a:buSzPts val="1400"/>
              <a:buChar char="○"/>
            </a:pPr>
            <a:r>
              <a:rPr lang="en"/>
              <a:t>Payment provider</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952" name="Google Shape;2952;p235"/>
          <p:cNvPicPr preferRelativeResize="0"/>
          <p:nvPr/>
        </p:nvPicPr>
        <p:blipFill>
          <a:blip r:embed="rId3">
            <a:alphaModFix/>
          </a:blip>
          <a:stretch>
            <a:fillRect/>
          </a:stretch>
        </p:blipFill>
        <p:spPr>
          <a:xfrm>
            <a:off x="4388502" y="1731675"/>
            <a:ext cx="4690150" cy="3124576"/>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6" name="Shape 2956"/>
        <p:cNvGrpSpPr/>
        <p:nvPr/>
      </p:nvGrpSpPr>
      <p:grpSpPr>
        <a:xfrm>
          <a:off x="0" y="0"/>
          <a:ext cx="0" cy="0"/>
          <a:chOff x="0" y="0"/>
          <a:chExt cx="0" cy="0"/>
        </a:xfrm>
      </p:grpSpPr>
      <p:sp>
        <p:nvSpPr>
          <p:cNvPr id="2957" name="Google Shape;2957;p2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Decentralized Exchanges</a:t>
            </a:r>
            <a:endParaRPr/>
          </a:p>
        </p:txBody>
      </p:sp>
      <p:sp>
        <p:nvSpPr>
          <p:cNvPr id="2958" name="Google Shape;2958;p2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Zigzag.io / sideshift.ai </a:t>
            </a:r>
            <a:endParaRPr/>
          </a:p>
          <a:p>
            <a:pPr indent="-317500" lvl="1" marL="914400" rtl="0" algn="l">
              <a:spcBef>
                <a:spcPts val="0"/>
              </a:spcBef>
              <a:spcAft>
                <a:spcPts val="0"/>
              </a:spcAft>
              <a:buSzPts val="1400"/>
              <a:buChar char="○"/>
            </a:pPr>
            <a:r>
              <a:rPr lang="en"/>
              <a:t>Can correlate an onchain tx with a lightning invoice</a:t>
            </a:r>
            <a:endParaRPr/>
          </a:p>
          <a:p>
            <a:pPr indent="-317500" lvl="1" marL="914400" rtl="0" algn="l">
              <a:spcBef>
                <a:spcPts val="0"/>
              </a:spcBef>
              <a:spcAft>
                <a:spcPts val="0"/>
              </a:spcAft>
              <a:buSzPts val="1400"/>
              <a:buChar char="○"/>
            </a:pPr>
            <a:r>
              <a:rPr lang="en"/>
              <a:t>Can collect meta data like IP address of the user</a:t>
            </a:r>
            <a:endParaRPr/>
          </a:p>
          <a:p>
            <a:pPr indent="-342900" lvl="0" marL="457200" rtl="0" algn="l">
              <a:spcBef>
                <a:spcPts val="0"/>
              </a:spcBef>
              <a:spcAft>
                <a:spcPts val="0"/>
              </a:spcAft>
              <a:buSzPts val="1800"/>
              <a:buChar char="●"/>
            </a:pPr>
            <a:r>
              <a:rPr lang="en"/>
              <a:t>Submarine swaps</a:t>
            </a:r>
            <a:endParaRPr/>
          </a:p>
          <a:p>
            <a:pPr indent="-317500" lvl="1" marL="914400" rtl="0" algn="l">
              <a:spcBef>
                <a:spcPts val="0"/>
              </a:spcBef>
              <a:spcAft>
                <a:spcPts val="0"/>
              </a:spcAft>
              <a:buSzPts val="1400"/>
              <a:buChar char="○"/>
            </a:pPr>
            <a:r>
              <a:rPr lang="en"/>
              <a:t>Same as zigzag.io</a:t>
            </a:r>
            <a:endParaRPr/>
          </a:p>
          <a:p>
            <a:pPr indent="0" lvl="0" marL="457200" rtl="0" algn="l">
              <a:spcBef>
                <a:spcPts val="1600"/>
              </a:spcBef>
              <a:spcAft>
                <a:spcPts val="1600"/>
              </a:spcAft>
              <a:buNone/>
            </a:pPr>
            <a:r>
              <a:t/>
            </a:r>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2" name="Shape 2962"/>
        <p:cNvGrpSpPr/>
        <p:nvPr/>
      </p:nvGrpSpPr>
      <p:grpSpPr>
        <a:xfrm>
          <a:off x="0" y="0"/>
          <a:ext cx="0" cy="0"/>
          <a:chOff x="0" y="0"/>
          <a:chExt cx="0" cy="0"/>
        </a:xfrm>
      </p:grpSpPr>
      <p:sp>
        <p:nvSpPr>
          <p:cNvPr id="2963" name="Google Shape;2963;p2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Implementations (wallets) / plugins</a:t>
            </a:r>
            <a:endParaRPr/>
          </a:p>
        </p:txBody>
      </p:sp>
      <p:sp>
        <p:nvSpPr>
          <p:cNvPr id="2964" name="Google Shape;2964;p2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Implementations can obviously know anything</a:t>
            </a:r>
            <a:endParaRPr/>
          </a:p>
          <a:p>
            <a:pPr indent="-342900" lvl="0" marL="457200" rtl="0" algn="l">
              <a:spcBef>
                <a:spcPts val="0"/>
              </a:spcBef>
              <a:spcAft>
                <a:spcPts val="0"/>
              </a:spcAft>
              <a:buSzPts val="1800"/>
              <a:buChar char="●"/>
            </a:pPr>
            <a:r>
              <a:rPr lang="en"/>
              <a:t>C-lightning offers plugins</a:t>
            </a:r>
            <a:endParaRPr/>
          </a:p>
          <a:p>
            <a:pPr indent="-317500" lvl="1" marL="914400" rtl="0" algn="l">
              <a:spcBef>
                <a:spcPts val="0"/>
              </a:spcBef>
              <a:spcAft>
                <a:spcPts val="0"/>
              </a:spcAft>
              <a:buSzPts val="1400"/>
              <a:buChar char="○"/>
            </a:pPr>
            <a:r>
              <a:rPr lang="en"/>
              <a:t>Plugins can basically access all data of the node</a:t>
            </a:r>
            <a:endParaRPr/>
          </a:p>
          <a:p>
            <a:pPr indent="-317500" lvl="1" marL="914400" rtl="0" algn="l">
              <a:spcBef>
                <a:spcPts val="0"/>
              </a:spcBef>
              <a:spcAft>
                <a:spcPts val="0"/>
              </a:spcAft>
              <a:buSzPts val="1400"/>
              <a:buChar char="○"/>
            </a:pPr>
            <a:r>
              <a:rPr lang="en"/>
              <a:t>Potential ideas for critical plugins</a:t>
            </a:r>
            <a:endParaRPr/>
          </a:p>
          <a:p>
            <a:pPr indent="-317500" lvl="2" marL="1371600" rtl="0" algn="l">
              <a:spcBef>
                <a:spcPts val="0"/>
              </a:spcBef>
              <a:spcAft>
                <a:spcPts val="0"/>
              </a:spcAft>
              <a:buSzPts val="1400"/>
              <a:buChar char="■"/>
            </a:pPr>
            <a:r>
              <a:rPr lang="en"/>
              <a:t>Routing service</a:t>
            </a:r>
            <a:endParaRPr/>
          </a:p>
          <a:p>
            <a:pPr indent="-317500" lvl="2" marL="1371600" rtl="0" algn="l">
              <a:spcBef>
                <a:spcPts val="0"/>
              </a:spcBef>
              <a:spcAft>
                <a:spcPts val="0"/>
              </a:spcAft>
              <a:buSzPts val="1400"/>
              <a:buChar char="■"/>
            </a:pPr>
            <a:r>
              <a:rPr lang="en"/>
              <a:t>Autopilot</a:t>
            </a:r>
            <a:endParaRPr/>
          </a:p>
          <a:p>
            <a:pPr indent="-317500" lvl="2" marL="1371600" rtl="0" algn="l">
              <a:spcBef>
                <a:spcPts val="0"/>
              </a:spcBef>
              <a:spcAft>
                <a:spcPts val="0"/>
              </a:spcAft>
              <a:buSzPts val="1400"/>
              <a:buChar char="■"/>
            </a:pPr>
            <a:r>
              <a:rPr lang="en"/>
              <a:t>Watchtower service</a:t>
            </a:r>
            <a:endParaRPr/>
          </a:p>
          <a:p>
            <a:pPr indent="-317500" lvl="2" marL="1371600" rtl="0" algn="l">
              <a:spcBef>
                <a:spcPts val="0"/>
              </a:spcBef>
              <a:spcAft>
                <a:spcPts val="0"/>
              </a:spcAft>
              <a:buSzPts val="1400"/>
              <a:buChar char="■"/>
            </a:pPr>
            <a:r>
              <a:rPr lang="en"/>
              <a:t>Escrow services</a:t>
            </a:r>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8" name="Shape 2968"/>
        <p:cNvGrpSpPr/>
        <p:nvPr/>
      </p:nvGrpSpPr>
      <p:grpSpPr>
        <a:xfrm>
          <a:off x="0" y="0"/>
          <a:ext cx="0" cy="0"/>
          <a:chOff x="0" y="0"/>
          <a:chExt cx="0" cy="0"/>
        </a:xfrm>
      </p:grpSpPr>
      <p:sp>
        <p:nvSpPr>
          <p:cNvPr id="2969" name="Google Shape;2969;p2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Interfaces / UX improving tools</a:t>
            </a:r>
            <a:endParaRPr/>
          </a:p>
        </p:txBody>
      </p:sp>
      <p:sp>
        <p:nvSpPr>
          <p:cNvPr id="2970" name="Google Shape;2970;p2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Remote control apps:</a:t>
            </a:r>
            <a:endParaRPr/>
          </a:p>
          <a:p>
            <a:pPr indent="-317500" lvl="1" marL="914400" rtl="0" algn="l">
              <a:spcBef>
                <a:spcPts val="0"/>
              </a:spcBef>
              <a:spcAft>
                <a:spcPts val="0"/>
              </a:spcAft>
              <a:buSzPts val="1400"/>
              <a:buChar char="○"/>
            </a:pPr>
            <a:r>
              <a:rPr lang="en"/>
              <a:t>Can basically do everything a plugin / implementation can do</a:t>
            </a:r>
            <a:endParaRPr/>
          </a:p>
          <a:p>
            <a:pPr indent="-317500" lvl="1" marL="914400" rtl="0" algn="l">
              <a:spcBef>
                <a:spcPts val="0"/>
              </a:spcBef>
              <a:spcAft>
                <a:spcPts val="0"/>
              </a:spcAft>
              <a:buSzPts val="1400"/>
              <a:buChar char="○"/>
            </a:pPr>
            <a:r>
              <a:rPr lang="en"/>
              <a:t>Examples</a:t>
            </a:r>
            <a:endParaRPr/>
          </a:p>
          <a:p>
            <a:pPr indent="-317500" lvl="2" marL="1371600" rtl="0" algn="l">
              <a:spcBef>
                <a:spcPts val="0"/>
              </a:spcBef>
              <a:spcAft>
                <a:spcPts val="0"/>
              </a:spcAft>
              <a:buSzPts val="1400"/>
              <a:buChar char="■"/>
            </a:pPr>
            <a:r>
              <a:rPr lang="en"/>
              <a:t>Spark-wallet (c-lightning)</a:t>
            </a:r>
            <a:endParaRPr/>
          </a:p>
          <a:p>
            <a:pPr indent="-317500" lvl="2" marL="1371600" rtl="0" algn="l">
              <a:spcBef>
                <a:spcPts val="0"/>
              </a:spcBef>
              <a:spcAft>
                <a:spcPts val="0"/>
              </a:spcAft>
              <a:buSzPts val="1400"/>
              <a:buChar char="■"/>
            </a:pPr>
            <a:r>
              <a:rPr lang="en"/>
              <a:t>Zap-wallet (lnd)</a:t>
            </a:r>
            <a:endParaRPr/>
          </a:p>
          <a:p>
            <a:pPr indent="-342900" lvl="0" marL="457200" rtl="0" algn="l">
              <a:spcBef>
                <a:spcPts val="0"/>
              </a:spcBef>
              <a:spcAft>
                <a:spcPts val="0"/>
              </a:spcAft>
              <a:buSzPts val="1800"/>
              <a:buChar char="●"/>
            </a:pPr>
            <a:r>
              <a:rPr lang="en"/>
              <a:t>Hardware projects can theoretically lead to a security breach (examples which should checked before using them)</a:t>
            </a:r>
            <a:endParaRPr/>
          </a:p>
          <a:p>
            <a:pPr indent="-317500" lvl="1" marL="914400" rtl="0" algn="l">
              <a:spcBef>
                <a:spcPts val="0"/>
              </a:spcBef>
              <a:spcAft>
                <a:spcPts val="0"/>
              </a:spcAft>
              <a:buSzPts val="1400"/>
              <a:buChar char="○"/>
            </a:pPr>
            <a:r>
              <a:rPr lang="en"/>
              <a:t>Casa node</a:t>
            </a:r>
            <a:endParaRPr/>
          </a:p>
          <a:p>
            <a:pPr indent="-317500" lvl="1" marL="914400" rtl="0" algn="l">
              <a:spcBef>
                <a:spcPts val="0"/>
              </a:spcBef>
              <a:spcAft>
                <a:spcPts val="0"/>
              </a:spcAft>
              <a:buSzPts val="1400"/>
              <a:buChar char="○"/>
            </a:pPr>
            <a:r>
              <a:rPr lang="en"/>
              <a:t>Hodlhodl</a:t>
            </a:r>
            <a:endParaRPr/>
          </a:p>
          <a:p>
            <a:pPr indent="-317500" lvl="1" marL="914400" rtl="0" algn="l">
              <a:spcBef>
                <a:spcPts val="0"/>
              </a:spcBef>
              <a:spcAft>
                <a:spcPts val="0"/>
              </a:spcAft>
              <a:buSzPts val="1400"/>
              <a:buChar char="○"/>
            </a:pPr>
            <a:r>
              <a:rPr lang="en"/>
              <a:t>Raspiblitz</a:t>
            </a:r>
            <a:endParaRPr/>
          </a:p>
          <a:p>
            <a:pPr indent="-317500" lvl="1" marL="914400" rtl="0" algn="l">
              <a:spcBef>
                <a:spcPts val="0"/>
              </a:spcBef>
              <a:spcAft>
                <a:spcPts val="0"/>
              </a:spcAft>
              <a:buSzPts val="1400"/>
              <a:buChar char="○"/>
            </a:pPr>
            <a:r>
              <a:rPr lang="en"/>
              <a:t>Hardware wallets (work in progress)</a:t>
            </a:r>
            <a:endParaRPr/>
          </a:p>
          <a:p>
            <a:pPr indent="-317500" lvl="1" marL="914400" rtl="0" algn="l">
              <a:spcBef>
                <a:spcPts val="0"/>
              </a:spcBef>
              <a:spcAft>
                <a:spcPts val="0"/>
              </a:spcAft>
              <a:buSzPts val="1400"/>
              <a:buChar char="○"/>
            </a:pPr>
            <a:r>
              <a:rPr lang="en"/>
              <a:t>Point of sale systems</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4" name="Shape 2974"/>
        <p:cNvGrpSpPr/>
        <p:nvPr/>
      </p:nvGrpSpPr>
      <p:grpSpPr>
        <a:xfrm>
          <a:off x="0" y="0"/>
          <a:ext cx="0" cy="0"/>
          <a:chOff x="0" y="0"/>
          <a:chExt cx="0" cy="0"/>
        </a:xfrm>
      </p:grpSpPr>
      <p:sp>
        <p:nvSpPr>
          <p:cNvPr id="2975" name="Google Shape;2975;p239"/>
          <p:cNvSpPr txBox="1"/>
          <p:nvPr>
            <p:ph type="title"/>
          </p:nvPr>
        </p:nvSpPr>
        <p:spPr>
          <a:xfrm>
            <a:off x="311700" y="466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 and helpful links</a:t>
            </a:r>
            <a:endParaRPr/>
          </a:p>
        </p:txBody>
      </p:sp>
      <p:sp>
        <p:nvSpPr>
          <p:cNvPr id="2976" name="Google Shape;2976;p239"/>
          <p:cNvSpPr txBox="1"/>
          <p:nvPr>
            <p:ph idx="1" type="body"/>
          </p:nvPr>
        </p:nvSpPr>
        <p:spPr>
          <a:xfrm>
            <a:off x="311700" y="1076275"/>
            <a:ext cx="8520600" cy="3647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u="sng">
                <a:solidFill>
                  <a:schemeClr val="hlink"/>
                </a:solidFill>
                <a:hlinkClick r:id="rId3"/>
              </a:rPr>
              <a:t>https://github.com/lightningnetwork/lightning-rfc</a:t>
            </a:r>
            <a:r>
              <a:rPr lang="en" sz="1400"/>
              <a:t> </a:t>
            </a:r>
            <a:endParaRPr sz="1400"/>
          </a:p>
          <a:p>
            <a:pPr indent="-317500" lvl="0" marL="457200" rtl="0" algn="l">
              <a:spcBef>
                <a:spcPts val="0"/>
              </a:spcBef>
              <a:spcAft>
                <a:spcPts val="0"/>
              </a:spcAft>
              <a:buSzPts val="1400"/>
              <a:buChar char="●"/>
            </a:pPr>
            <a:r>
              <a:rPr lang="en" sz="1400" u="sng">
                <a:solidFill>
                  <a:schemeClr val="hlink"/>
                </a:solidFill>
                <a:hlinkClick r:id="rId4"/>
              </a:rPr>
              <a:t>http://noiseprotocol.org/noise.html</a:t>
            </a:r>
            <a:r>
              <a:rPr lang="en" sz="1400"/>
              <a:t> </a:t>
            </a:r>
            <a:endParaRPr sz="1400"/>
          </a:p>
          <a:p>
            <a:pPr indent="-317500" lvl="0" marL="457200" rtl="0" algn="l">
              <a:spcBef>
                <a:spcPts val="0"/>
              </a:spcBef>
              <a:spcAft>
                <a:spcPts val="0"/>
              </a:spcAft>
              <a:buSzPts val="1400"/>
              <a:buChar char="●"/>
            </a:pPr>
            <a:r>
              <a:rPr lang="en" sz="1400" u="sng">
                <a:solidFill>
                  <a:schemeClr val="accent5"/>
                </a:solidFill>
                <a:hlinkClick r:id="rId5"/>
              </a:rPr>
              <a:t>https://www.youtube.com/watch?v=ceGTgqypwnQ</a:t>
            </a:r>
            <a:r>
              <a:rPr lang="en" sz="1400"/>
              <a:t> (Noise explained)</a:t>
            </a:r>
            <a:endParaRPr sz="1400"/>
          </a:p>
          <a:p>
            <a:pPr indent="-317500" lvl="0" marL="457200" rtl="0" algn="l">
              <a:spcBef>
                <a:spcPts val="0"/>
              </a:spcBef>
              <a:spcAft>
                <a:spcPts val="0"/>
              </a:spcAft>
              <a:buSzPts val="1400"/>
              <a:buChar char="●"/>
            </a:pPr>
            <a:r>
              <a:rPr lang="en" sz="1400" u="sng">
                <a:solidFill>
                  <a:schemeClr val="accent5"/>
                </a:solidFill>
                <a:hlinkClick r:id="rId6"/>
              </a:rPr>
              <a:t>https://www.youtube.com/watch?v=3gipxdJ22iM</a:t>
            </a:r>
            <a:r>
              <a:rPr lang="en" sz="1400"/>
              <a:t> (Noise overview)</a:t>
            </a:r>
            <a:endParaRPr sz="1400"/>
          </a:p>
          <a:p>
            <a:pPr indent="-317500" lvl="0" marL="457200" rtl="0" algn="l">
              <a:spcBef>
                <a:spcPts val="0"/>
              </a:spcBef>
              <a:spcAft>
                <a:spcPts val="0"/>
              </a:spcAft>
              <a:buSzPts val="1400"/>
              <a:buChar char="●"/>
            </a:pPr>
            <a:r>
              <a:rPr lang="en" sz="1400" u="sng">
                <a:solidFill>
                  <a:schemeClr val="accent5"/>
                </a:solidFill>
                <a:hlinkClick r:id="rId7"/>
              </a:rPr>
              <a:t>https://cypherpunks.ca/~iang/pubs/Sphinx_Oakland09.pdf</a:t>
            </a:r>
            <a:r>
              <a:rPr lang="en" sz="1400"/>
              <a:t> (SPHINX Mix Format Paper)</a:t>
            </a:r>
            <a:endParaRPr sz="1400"/>
          </a:p>
          <a:p>
            <a:pPr indent="-317500" lvl="0" marL="457200" rtl="0" algn="l">
              <a:spcBef>
                <a:spcPts val="0"/>
              </a:spcBef>
              <a:spcAft>
                <a:spcPts val="0"/>
              </a:spcAft>
              <a:buSzPts val="1400"/>
              <a:buChar char="●"/>
            </a:pPr>
            <a:r>
              <a:rPr lang="en" sz="1400" u="sng">
                <a:solidFill>
                  <a:schemeClr val="accent5"/>
                </a:solidFill>
                <a:hlinkClick r:id="rId8"/>
              </a:rPr>
              <a:t>https://www.youtube.com/watch?v=34TKXELJa2c</a:t>
            </a:r>
            <a:r>
              <a:rPr lang="en" sz="1400"/>
              <a:t> (SPHINX Mix Format presented)</a:t>
            </a:r>
            <a:endParaRPr sz="1400"/>
          </a:p>
          <a:p>
            <a:pPr indent="-317500" lvl="0" marL="457200" rtl="0" algn="l">
              <a:spcBef>
                <a:spcPts val="0"/>
              </a:spcBef>
              <a:spcAft>
                <a:spcPts val="0"/>
              </a:spcAft>
              <a:buSzPts val="1400"/>
              <a:buChar char="●"/>
            </a:pPr>
            <a:r>
              <a:rPr lang="en" sz="1400" u="sng">
                <a:solidFill>
                  <a:schemeClr val="hlink"/>
                </a:solidFill>
                <a:hlinkClick r:id="rId9"/>
              </a:rPr>
              <a:t>https://en.wikipedia.org/wiki/Poly1305</a:t>
            </a:r>
            <a:endParaRPr sz="1400"/>
          </a:p>
          <a:p>
            <a:pPr indent="-317500" lvl="0" marL="457200" rtl="0" algn="l">
              <a:spcBef>
                <a:spcPts val="0"/>
              </a:spcBef>
              <a:spcAft>
                <a:spcPts val="0"/>
              </a:spcAft>
              <a:buSzPts val="1400"/>
              <a:buChar char="●"/>
            </a:pPr>
            <a:r>
              <a:rPr lang="en" sz="1400" u="sng">
                <a:solidFill>
                  <a:schemeClr val="hlink"/>
                </a:solidFill>
                <a:hlinkClick r:id="rId10"/>
              </a:rPr>
              <a:t>https://en.wikipedia.org/wiki/Salsa20#ChaCha_variant</a:t>
            </a:r>
            <a:endParaRPr sz="1400"/>
          </a:p>
          <a:p>
            <a:pPr indent="-317500" lvl="0" marL="457200" rtl="0" algn="l">
              <a:spcBef>
                <a:spcPts val="0"/>
              </a:spcBef>
              <a:spcAft>
                <a:spcPts val="0"/>
              </a:spcAft>
              <a:buSzPts val="1400"/>
              <a:buChar char="●"/>
            </a:pPr>
            <a:r>
              <a:rPr lang="en" sz="1400" u="sng">
                <a:solidFill>
                  <a:schemeClr val="hlink"/>
                </a:solidFill>
                <a:hlinkClick r:id="rId11"/>
              </a:rPr>
              <a:t>https://tools.ietf.org/html/rfc7539</a:t>
            </a:r>
            <a:r>
              <a:rPr lang="en" sz="1400"/>
              <a:t> </a:t>
            </a:r>
            <a:r>
              <a:rPr b="1" lang="en" sz="1400">
                <a:solidFill>
                  <a:schemeClr val="dk1"/>
                </a:solidFill>
              </a:rPr>
              <a:t>ChaCha20 and Poly1305 for IETF Protocols</a:t>
            </a:r>
            <a:endParaRPr b="1" sz="1400">
              <a:solidFill>
                <a:schemeClr val="dk1"/>
              </a:solidFill>
            </a:endParaRPr>
          </a:p>
          <a:p>
            <a:pPr indent="-317500" lvl="0" marL="457200" rtl="0" algn="l">
              <a:spcBef>
                <a:spcPts val="0"/>
              </a:spcBef>
              <a:spcAft>
                <a:spcPts val="0"/>
              </a:spcAft>
              <a:buSzPts val="1400"/>
              <a:buChar char="●"/>
            </a:pPr>
            <a:r>
              <a:rPr lang="en" sz="1400" u="sng">
                <a:solidFill>
                  <a:schemeClr val="hlink"/>
                </a:solidFill>
                <a:hlinkClick r:id="rId12"/>
              </a:rPr>
              <a:t>https://www.youtube.com/user/RenePickhardt</a:t>
            </a:r>
            <a:r>
              <a:rPr lang="en" sz="1400"/>
              <a:t> </a:t>
            </a:r>
            <a:endParaRPr sz="1400"/>
          </a:p>
          <a:p>
            <a:pPr indent="-317500" lvl="0" marL="457200" rtl="0" algn="l">
              <a:spcBef>
                <a:spcPts val="0"/>
              </a:spcBef>
              <a:spcAft>
                <a:spcPts val="0"/>
              </a:spcAft>
              <a:buSzPts val="1400"/>
              <a:buChar char="●"/>
            </a:pPr>
            <a:r>
              <a:rPr lang="en" sz="1400" u="sng">
                <a:solidFill>
                  <a:schemeClr val="hlink"/>
                </a:solidFill>
                <a:hlinkClick r:id="rId13"/>
              </a:rPr>
              <a:t>https://bitcoin.stackexchange.com/questions/tagged/lightning-network</a:t>
            </a:r>
            <a:endParaRPr sz="1400"/>
          </a:p>
          <a:p>
            <a:pPr indent="-317500" lvl="0" marL="457200" rtl="0" algn="l">
              <a:spcBef>
                <a:spcPts val="0"/>
              </a:spcBef>
              <a:spcAft>
                <a:spcPts val="0"/>
              </a:spcAft>
              <a:buSzPts val="1400"/>
              <a:buChar char="●"/>
            </a:pPr>
            <a:r>
              <a:rPr lang="en" sz="1400" u="sng">
                <a:solidFill>
                  <a:schemeClr val="hlink"/>
                </a:solidFill>
                <a:hlinkClick r:id="rId14"/>
              </a:rPr>
              <a:t>https://en.bitcoin.it/wiki/Script</a:t>
            </a:r>
            <a:endParaRPr sz="1400"/>
          </a:p>
          <a:p>
            <a:pPr indent="-317500" lvl="0" marL="457200" rtl="0" algn="l">
              <a:spcBef>
                <a:spcPts val="0"/>
              </a:spcBef>
              <a:spcAft>
                <a:spcPts val="0"/>
              </a:spcAft>
              <a:buSzPts val="1400"/>
              <a:buChar char="●"/>
            </a:pPr>
            <a:r>
              <a:rPr lang="en" sz="1400" u="sng">
                <a:solidFill>
                  <a:schemeClr val="hlink"/>
                </a:solidFill>
                <a:hlinkClick r:id="rId15"/>
              </a:rPr>
              <a:t>https://en.bitcoin.it/wiki/Transaction</a:t>
            </a:r>
            <a:endParaRPr sz="1400"/>
          </a:p>
          <a:p>
            <a:pPr indent="-317500" lvl="0" marL="457200" rtl="0" algn="l">
              <a:spcBef>
                <a:spcPts val="0"/>
              </a:spcBef>
              <a:spcAft>
                <a:spcPts val="0"/>
              </a:spcAft>
              <a:buSzPts val="1400"/>
              <a:buChar char="●"/>
            </a:pPr>
            <a:r>
              <a:rPr lang="en" sz="1400" u="sng">
                <a:solidFill>
                  <a:schemeClr val="hlink"/>
                </a:solidFill>
                <a:hlinkClick r:id="rId16"/>
              </a:rPr>
              <a:t>https://lightning.network/lightning-network-paper.pdf</a:t>
            </a:r>
            <a:r>
              <a:rPr lang="en" sz="1400"/>
              <a:t> </a:t>
            </a:r>
            <a:endParaRPr sz="1400"/>
          </a:p>
          <a:p>
            <a:pPr indent="-317500" lvl="0" marL="457200" rtl="0" algn="l">
              <a:spcBef>
                <a:spcPts val="0"/>
              </a:spcBef>
              <a:spcAft>
                <a:spcPts val="0"/>
              </a:spcAft>
              <a:buSzPts val="1400"/>
              <a:buChar char="●"/>
            </a:pPr>
            <a:r>
              <a:rPr lang="en" sz="1400" u="sng">
                <a:solidFill>
                  <a:schemeClr val="hlink"/>
                </a:solidFill>
                <a:hlinkClick r:id="rId17"/>
              </a:rPr>
              <a:t>https://en.wikipedia.org/wiki/Elliptic_Curve_Digital_Signature_Algorithm</a:t>
            </a:r>
            <a:r>
              <a:rPr lang="en" sz="1400"/>
              <a:t> </a:t>
            </a:r>
            <a:endParaRPr sz="1400"/>
          </a:p>
          <a:p>
            <a:pPr indent="0" lvl="0" marL="457200" rtl="0" algn="l">
              <a:spcBef>
                <a:spcPts val="1600"/>
              </a:spcBef>
              <a:spcAft>
                <a:spcPts val="0"/>
              </a:spcAft>
              <a:buNone/>
            </a:pPr>
            <a:r>
              <a:t/>
            </a:r>
            <a:endParaRPr sz="1400"/>
          </a:p>
          <a:p>
            <a:pPr indent="0" lvl="0" marL="457200" rtl="0" algn="l">
              <a:spcBef>
                <a:spcPts val="1600"/>
              </a:spcBef>
              <a:spcAft>
                <a:spcPts val="1600"/>
              </a:spcAft>
              <a:buNone/>
            </a:pPr>
            <a:r>
              <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0" name="Shape 2980"/>
        <p:cNvGrpSpPr/>
        <p:nvPr/>
      </p:nvGrpSpPr>
      <p:grpSpPr>
        <a:xfrm>
          <a:off x="0" y="0"/>
          <a:ext cx="0" cy="0"/>
          <a:chOff x="0" y="0"/>
          <a:chExt cx="0" cy="0"/>
        </a:xfrm>
      </p:grpSpPr>
      <p:sp>
        <p:nvSpPr>
          <p:cNvPr id="2981" name="Google Shape;2981;p24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Backup Slides</a:t>
            </a:r>
            <a:endParaRPr/>
          </a:p>
        </p:txBody>
      </p:sp>
      <p:sp>
        <p:nvSpPr>
          <p:cNvPr id="2982" name="Google Shape;2982;p24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6" name="Shape 2986"/>
        <p:cNvGrpSpPr/>
        <p:nvPr/>
      </p:nvGrpSpPr>
      <p:grpSpPr>
        <a:xfrm>
          <a:off x="0" y="0"/>
          <a:ext cx="0" cy="0"/>
          <a:chOff x="0" y="0"/>
          <a:chExt cx="0" cy="0"/>
        </a:xfrm>
      </p:grpSpPr>
      <p:sp>
        <p:nvSpPr>
          <p:cNvPr id="2987" name="Google Shape;2987;p2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standard Bitcoin Transaction has 6 data fields </a:t>
            </a:r>
            <a:endParaRPr/>
          </a:p>
        </p:txBody>
      </p:sp>
      <p:sp>
        <p:nvSpPr>
          <p:cNvPr id="2988" name="Google Shape;2988;p2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000">
                <a:solidFill>
                  <a:srgbClr val="000000"/>
                </a:solidFill>
              </a:rPr>
              <a:t> ( The following is a brief summary of </a:t>
            </a:r>
            <a:r>
              <a:rPr lang="en" sz="1000" u="sng">
                <a:solidFill>
                  <a:srgbClr val="000000"/>
                </a:solidFill>
                <a:hlinkClick r:id="rId3"/>
              </a:rPr>
              <a:t>https://en.bitcoin.it/wiki/Transaction#Input</a:t>
            </a:r>
            <a:r>
              <a:rPr lang="en" sz="1000">
                <a:solidFill>
                  <a:srgbClr val="000000"/>
                </a:solidFill>
              </a:rPr>
              <a:t> )</a:t>
            </a:r>
            <a:endParaRPr sz="1000">
              <a:solidFill>
                <a:srgbClr val="000000"/>
              </a:solidFill>
            </a:endParaRPr>
          </a:p>
          <a:p>
            <a:pPr indent="0" lvl="0" marL="0" rtl="0" algn="ctr">
              <a:lnSpc>
                <a:spcPct val="100000"/>
              </a:lnSpc>
              <a:spcBef>
                <a:spcPts val="0"/>
              </a:spcBef>
              <a:spcAft>
                <a:spcPts val="0"/>
              </a:spcAft>
              <a:buNone/>
            </a:pPr>
            <a:r>
              <a:t/>
            </a:r>
            <a:endParaRPr sz="1000">
              <a:solidFill>
                <a:srgbClr val="000000"/>
              </a:solidFill>
            </a:endParaRPr>
          </a:p>
          <a:p>
            <a:pPr indent="-342900" lvl="0" marL="457200" marR="0" rtl="0" algn="l">
              <a:lnSpc>
                <a:spcPct val="115000"/>
              </a:lnSpc>
              <a:spcBef>
                <a:spcPts val="0"/>
              </a:spcBef>
              <a:spcAft>
                <a:spcPts val="0"/>
              </a:spcAft>
              <a:buClr>
                <a:schemeClr val="dk2"/>
              </a:buClr>
              <a:buSzPts val="1800"/>
              <a:buFont typeface="Arial"/>
              <a:buChar char="●"/>
            </a:pPr>
            <a:r>
              <a:rPr lang="en"/>
              <a:t>Version number (4 Bytes)</a:t>
            </a:r>
            <a:endParaRPr/>
          </a:p>
          <a:p>
            <a:pPr indent="-342900" lvl="0" marL="457200" marR="0" rtl="0" algn="l">
              <a:lnSpc>
                <a:spcPct val="115000"/>
              </a:lnSpc>
              <a:spcBef>
                <a:spcPts val="0"/>
              </a:spcBef>
              <a:spcAft>
                <a:spcPts val="0"/>
              </a:spcAft>
              <a:buClr>
                <a:schemeClr val="dk2"/>
              </a:buClr>
              <a:buSzPts val="1800"/>
              <a:buFont typeface="Arial"/>
              <a:buChar char="●"/>
            </a:pPr>
            <a:r>
              <a:rPr lang="en"/>
              <a:t>In-Counter (1-9 Bytes)</a:t>
            </a:r>
            <a:endParaRPr/>
          </a:p>
          <a:p>
            <a:pPr indent="-342900" lvl="0" marL="457200" marR="0" rtl="0" algn="l">
              <a:lnSpc>
                <a:spcPct val="115000"/>
              </a:lnSpc>
              <a:spcBef>
                <a:spcPts val="0"/>
              </a:spcBef>
              <a:spcAft>
                <a:spcPts val="0"/>
              </a:spcAft>
              <a:buSzPts val="1800"/>
              <a:buChar char="●"/>
            </a:pPr>
            <a:r>
              <a:rPr lang="en"/>
              <a:t>List of inputs (depending on the Value of &lt;In-Counter&gt;)</a:t>
            </a:r>
            <a:endParaRPr/>
          </a:p>
          <a:p>
            <a:pPr indent="-342900" lvl="0" marL="457200" marR="0" rtl="0" algn="l">
              <a:lnSpc>
                <a:spcPct val="115000"/>
              </a:lnSpc>
              <a:spcBef>
                <a:spcPts val="0"/>
              </a:spcBef>
              <a:spcAft>
                <a:spcPts val="0"/>
              </a:spcAft>
              <a:buSzPts val="1800"/>
              <a:buChar char="●"/>
            </a:pPr>
            <a:r>
              <a:rPr lang="en"/>
              <a:t>Out-Counter (1-9 Bytes)</a:t>
            </a:r>
            <a:endParaRPr/>
          </a:p>
          <a:p>
            <a:pPr indent="-342900" lvl="0" marL="457200" marR="0" rtl="0" algn="l">
              <a:lnSpc>
                <a:spcPct val="115000"/>
              </a:lnSpc>
              <a:spcBef>
                <a:spcPts val="0"/>
              </a:spcBef>
              <a:spcAft>
                <a:spcPts val="0"/>
              </a:spcAft>
              <a:buSzPts val="1800"/>
              <a:buChar char="●"/>
            </a:pPr>
            <a:r>
              <a:rPr lang="en"/>
              <a:t>List of Outputs (depending on the Value of &lt;Out-Counter&gt;)</a:t>
            </a:r>
            <a:endParaRPr/>
          </a:p>
          <a:p>
            <a:pPr indent="-342900" lvl="0" marL="457200" marR="0" rtl="0" algn="l">
              <a:lnSpc>
                <a:spcPct val="115000"/>
              </a:lnSpc>
              <a:spcBef>
                <a:spcPts val="0"/>
              </a:spcBef>
              <a:spcAft>
                <a:spcPts val="0"/>
              </a:spcAft>
              <a:buSzPts val="1800"/>
              <a:buChar char="●"/>
            </a:pPr>
            <a:r>
              <a:rPr lang="en"/>
              <a:t>Lock_time (4 Bytes)</a:t>
            </a:r>
            <a:endParaRPr/>
          </a:p>
          <a:p>
            <a:pPr indent="0" lvl="0" marL="0" rtl="0" algn="ctr">
              <a:lnSpc>
                <a:spcPct val="100000"/>
              </a:lnSpc>
              <a:spcBef>
                <a:spcPts val="1600"/>
              </a:spcBef>
              <a:spcAft>
                <a:spcPts val="0"/>
              </a:spcAft>
              <a:buNone/>
            </a:pPr>
            <a:r>
              <a:rPr lang="en" sz="1000">
                <a:solidFill>
                  <a:srgbClr val="FFFFFF"/>
                </a:solidFill>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8">
                                            <p:txEl>
                                              <p:pRg end="0" st="0"/>
                                            </p:txEl>
                                          </p:spTgt>
                                        </p:tgtEl>
                                        <p:attrNameLst>
                                          <p:attrName>style.visibility</p:attrName>
                                        </p:attrNameLst>
                                      </p:cBhvr>
                                      <p:to>
                                        <p:strVal val="visible"/>
                                      </p:to>
                                    </p:set>
                                    <p:animEffect filter="fade" transition="in">
                                      <p:cBhvr>
                                        <p:cTn dur="1000"/>
                                        <p:tgtEl>
                                          <p:spTgt spid="29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8">
                                            <p:txEl>
                                              <p:pRg end="1" st="1"/>
                                            </p:txEl>
                                          </p:spTgt>
                                        </p:tgtEl>
                                        <p:attrNameLst>
                                          <p:attrName>style.visibility</p:attrName>
                                        </p:attrNameLst>
                                      </p:cBhvr>
                                      <p:to>
                                        <p:strVal val="visible"/>
                                      </p:to>
                                    </p:set>
                                    <p:animEffect filter="fade" transition="in">
                                      <p:cBhvr>
                                        <p:cTn dur="1000"/>
                                        <p:tgtEl>
                                          <p:spTgt spid="298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8">
                                            <p:txEl>
                                              <p:pRg end="2" st="2"/>
                                            </p:txEl>
                                          </p:spTgt>
                                        </p:tgtEl>
                                        <p:attrNameLst>
                                          <p:attrName>style.visibility</p:attrName>
                                        </p:attrNameLst>
                                      </p:cBhvr>
                                      <p:to>
                                        <p:strVal val="visible"/>
                                      </p:to>
                                    </p:set>
                                    <p:animEffect filter="fade" transition="in">
                                      <p:cBhvr>
                                        <p:cTn dur="1000"/>
                                        <p:tgtEl>
                                          <p:spTgt spid="298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8">
                                            <p:txEl>
                                              <p:pRg end="3" st="3"/>
                                            </p:txEl>
                                          </p:spTgt>
                                        </p:tgtEl>
                                        <p:attrNameLst>
                                          <p:attrName>style.visibility</p:attrName>
                                        </p:attrNameLst>
                                      </p:cBhvr>
                                      <p:to>
                                        <p:strVal val="visible"/>
                                      </p:to>
                                    </p:set>
                                    <p:animEffect filter="fade" transition="in">
                                      <p:cBhvr>
                                        <p:cTn dur="1000"/>
                                        <p:tgtEl>
                                          <p:spTgt spid="298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8">
                                            <p:txEl>
                                              <p:pRg end="4" st="4"/>
                                            </p:txEl>
                                          </p:spTgt>
                                        </p:tgtEl>
                                        <p:attrNameLst>
                                          <p:attrName>style.visibility</p:attrName>
                                        </p:attrNameLst>
                                      </p:cBhvr>
                                      <p:to>
                                        <p:strVal val="visible"/>
                                      </p:to>
                                    </p:set>
                                    <p:animEffect filter="fade" transition="in">
                                      <p:cBhvr>
                                        <p:cTn dur="1000"/>
                                        <p:tgtEl>
                                          <p:spTgt spid="298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8">
                                            <p:txEl>
                                              <p:pRg end="5" st="5"/>
                                            </p:txEl>
                                          </p:spTgt>
                                        </p:tgtEl>
                                        <p:attrNameLst>
                                          <p:attrName>style.visibility</p:attrName>
                                        </p:attrNameLst>
                                      </p:cBhvr>
                                      <p:to>
                                        <p:strVal val="visible"/>
                                      </p:to>
                                    </p:set>
                                    <p:animEffect filter="fade" transition="in">
                                      <p:cBhvr>
                                        <p:cTn dur="1000"/>
                                        <p:tgtEl>
                                          <p:spTgt spid="298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8">
                                            <p:txEl>
                                              <p:pRg end="6" st="6"/>
                                            </p:txEl>
                                          </p:spTgt>
                                        </p:tgtEl>
                                        <p:attrNameLst>
                                          <p:attrName>style.visibility</p:attrName>
                                        </p:attrNameLst>
                                      </p:cBhvr>
                                      <p:to>
                                        <p:strVal val="visible"/>
                                      </p:to>
                                    </p:set>
                                    <p:animEffect filter="fade" transition="in">
                                      <p:cBhvr>
                                        <p:cTn dur="1000"/>
                                        <p:tgtEl>
                                          <p:spTgt spid="298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8">
                                            <p:txEl>
                                              <p:pRg end="7" st="7"/>
                                            </p:txEl>
                                          </p:spTgt>
                                        </p:tgtEl>
                                        <p:attrNameLst>
                                          <p:attrName>style.visibility</p:attrName>
                                        </p:attrNameLst>
                                      </p:cBhvr>
                                      <p:to>
                                        <p:strVal val="visible"/>
                                      </p:to>
                                    </p:set>
                                    <p:animEffect filter="fade" transition="in">
                                      <p:cBhvr>
                                        <p:cTn dur="1000"/>
                                        <p:tgtEl>
                                          <p:spTgt spid="298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8">
                                            <p:txEl>
                                              <p:pRg end="8" st="8"/>
                                            </p:txEl>
                                          </p:spTgt>
                                        </p:tgtEl>
                                        <p:attrNameLst>
                                          <p:attrName>style.visibility</p:attrName>
                                        </p:attrNameLst>
                                      </p:cBhvr>
                                      <p:to>
                                        <p:strVal val="visible"/>
                                      </p:to>
                                    </p:set>
                                    <p:animEffect filter="fade" transition="in">
                                      <p:cBhvr>
                                        <p:cTn dur="1000"/>
                                        <p:tgtEl>
                                          <p:spTgt spid="2988">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2" name="Shape 2992"/>
        <p:cNvGrpSpPr/>
        <p:nvPr/>
      </p:nvGrpSpPr>
      <p:grpSpPr>
        <a:xfrm>
          <a:off x="0" y="0"/>
          <a:ext cx="0" cy="0"/>
          <a:chOff x="0" y="0"/>
          <a:chExt cx="0" cy="0"/>
        </a:xfrm>
      </p:grpSpPr>
      <p:sp>
        <p:nvSpPr>
          <p:cNvPr id="2993" name="Google Shape;2993;p2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Bitcoin Transaction with 3 inputs and 2 outputs</a:t>
            </a:r>
            <a:endParaRPr/>
          </a:p>
        </p:txBody>
      </p:sp>
      <p:pic>
        <p:nvPicPr>
          <p:cNvPr id="2994" name="Google Shape;2994;p242"/>
          <p:cNvPicPr preferRelativeResize="0"/>
          <p:nvPr/>
        </p:nvPicPr>
        <p:blipFill>
          <a:blip r:embed="rId3">
            <a:alphaModFix/>
          </a:blip>
          <a:stretch>
            <a:fillRect/>
          </a:stretch>
        </p:blipFill>
        <p:spPr>
          <a:xfrm>
            <a:off x="-76200" y="1017734"/>
            <a:ext cx="9144001" cy="3990383"/>
          </a:xfrm>
          <a:prstGeom prst="rect">
            <a:avLst/>
          </a:prstGeom>
          <a:noFill/>
          <a:ln>
            <a:noFill/>
          </a:ln>
        </p:spPr>
      </p:pic>
      <p:sp>
        <p:nvSpPr>
          <p:cNvPr id="2995" name="Google Shape;2995;p242"/>
          <p:cNvSpPr/>
          <p:nvPr/>
        </p:nvSpPr>
        <p:spPr>
          <a:xfrm>
            <a:off x="0" y="934025"/>
            <a:ext cx="1318500" cy="366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242"/>
          <p:cNvSpPr/>
          <p:nvPr/>
        </p:nvSpPr>
        <p:spPr>
          <a:xfrm>
            <a:off x="5301300" y="4853900"/>
            <a:ext cx="3842700" cy="289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242"/>
          <p:cNvSpPr/>
          <p:nvPr/>
        </p:nvSpPr>
        <p:spPr>
          <a:xfrm>
            <a:off x="0" y="2708875"/>
            <a:ext cx="9144000" cy="2345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1" name="Shape 3001"/>
        <p:cNvGrpSpPr/>
        <p:nvPr/>
      </p:nvGrpSpPr>
      <p:grpSpPr>
        <a:xfrm>
          <a:off x="0" y="0"/>
          <a:ext cx="0" cy="0"/>
          <a:chOff x="0" y="0"/>
          <a:chExt cx="0" cy="0"/>
        </a:xfrm>
      </p:grpSpPr>
      <p:sp>
        <p:nvSpPr>
          <p:cNvPr id="3002" name="Google Shape;3002;p2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consists mainly of executable scripts!</a:t>
            </a:r>
            <a:endParaRPr/>
          </a:p>
        </p:txBody>
      </p:sp>
      <p:pic>
        <p:nvPicPr>
          <p:cNvPr id="3003" name="Google Shape;3003;p243"/>
          <p:cNvPicPr preferRelativeResize="0"/>
          <p:nvPr/>
        </p:nvPicPr>
        <p:blipFill>
          <a:blip r:embed="rId3">
            <a:alphaModFix/>
          </a:blip>
          <a:stretch>
            <a:fillRect/>
          </a:stretch>
        </p:blipFill>
        <p:spPr>
          <a:xfrm>
            <a:off x="-76200" y="1017734"/>
            <a:ext cx="9144001" cy="3990383"/>
          </a:xfrm>
          <a:prstGeom prst="rect">
            <a:avLst/>
          </a:prstGeom>
          <a:noFill/>
          <a:ln>
            <a:noFill/>
          </a:ln>
        </p:spPr>
      </p:pic>
      <p:sp>
        <p:nvSpPr>
          <p:cNvPr id="3004" name="Google Shape;3004;p243"/>
          <p:cNvSpPr/>
          <p:nvPr/>
        </p:nvSpPr>
        <p:spPr>
          <a:xfrm>
            <a:off x="0" y="934025"/>
            <a:ext cx="1318500" cy="366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243"/>
          <p:cNvSpPr/>
          <p:nvPr/>
        </p:nvSpPr>
        <p:spPr>
          <a:xfrm>
            <a:off x="5301300" y="4853900"/>
            <a:ext cx="3842700" cy="289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243"/>
          <p:cNvSpPr/>
          <p:nvPr/>
        </p:nvSpPr>
        <p:spPr>
          <a:xfrm>
            <a:off x="1318500" y="2852075"/>
            <a:ext cx="762600" cy="1107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243"/>
          <p:cNvSpPr/>
          <p:nvPr/>
        </p:nvSpPr>
        <p:spPr>
          <a:xfrm>
            <a:off x="2896825" y="2852075"/>
            <a:ext cx="762600" cy="1107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243"/>
          <p:cNvSpPr/>
          <p:nvPr/>
        </p:nvSpPr>
        <p:spPr>
          <a:xfrm>
            <a:off x="4572000" y="2852075"/>
            <a:ext cx="762600" cy="1107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243"/>
          <p:cNvSpPr/>
          <p:nvPr/>
        </p:nvSpPr>
        <p:spPr>
          <a:xfrm>
            <a:off x="6320825" y="1654550"/>
            <a:ext cx="762600" cy="1107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243"/>
          <p:cNvSpPr/>
          <p:nvPr/>
        </p:nvSpPr>
        <p:spPr>
          <a:xfrm>
            <a:off x="7950075" y="1590525"/>
            <a:ext cx="762600" cy="1107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46"/>
          <p:cNvSpPr txBox="1"/>
          <p:nvPr/>
        </p:nvSpPr>
        <p:spPr>
          <a:xfrm>
            <a:off x="180750" y="684434"/>
            <a:ext cx="2611500" cy="2043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Funding Transaction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50" name="Google Shape;450;p46"/>
          <p:cNvSpPr txBox="1"/>
          <p:nvPr/>
        </p:nvSpPr>
        <p:spPr>
          <a:xfrm>
            <a:off x="290461" y="1103673"/>
            <a:ext cx="2420400" cy="4716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Input (100 mBTC)</a:t>
            </a:r>
            <a:endParaRPr/>
          </a:p>
        </p:txBody>
      </p:sp>
      <p:sp>
        <p:nvSpPr>
          <p:cNvPr id="451" name="Google Shape;451;p46"/>
          <p:cNvSpPr txBox="1"/>
          <p:nvPr/>
        </p:nvSpPr>
        <p:spPr>
          <a:xfrm>
            <a:off x="290461" y="1836433"/>
            <a:ext cx="1719600" cy="7452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0</a:t>
            </a:r>
            <a:endParaRPr/>
          </a:p>
          <a:p>
            <a:pPr indent="0" lvl="0" marL="0" rtl="0" algn="l">
              <a:spcBef>
                <a:spcPts val="0"/>
              </a:spcBef>
              <a:spcAft>
                <a:spcPts val="0"/>
              </a:spcAft>
              <a:buNone/>
            </a:pPr>
            <a:r>
              <a:rPr lang="en"/>
              <a:t>(100 mBTC)</a:t>
            </a:r>
            <a:endParaRPr/>
          </a:p>
          <a:p>
            <a:pPr indent="0" lvl="0" marL="0" rtl="0" algn="l">
              <a:spcBef>
                <a:spcPts val="0"/>
              </a:spcBef>
              <a:spcAft>
                <a:spcPts val="0"/>
              </a:spcAft>
              <a:buNone/>
            </a:pPr>
            <a:r>
              <a:rPr lang="en"/>
              <a:t>Alice's &amp; Bob's Key</a:t>
            </a:r>
            <a:endParaRPr/>
          </a:p>
        </p:txBody>
      </p:sp>
      <p:sp>
        <p:nvSpPr>
          <p:cNvPr id="452" name="Google Shape;452;p46"/>
          <p:cNvSpPr txBox="1"/>
          <p:nvPr/>
        </p:nvSpPr>
        <p:spPr>
          <a:xfrm>
            <a:off x="3796667" y="684434"/>
            <a:ext cx="2611500" cy="2043900"/>
          </a:xfrm>
          <a:prstGeom prst="rect">
            <a:avLst/>
          </a:prstGeom>
          <a:solidFill>
            <a:srgbClr val="FF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Commitment Transaction 1</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53" name="Google Shape;453;p46"/>
          <p:cNvSpPr/>
          <p:nvPr/>
        </p:nvSpPr>
        <p:spPr>
          <a:xfrm>
            <a:off x="721004" y="1575318"/>
            <a:ext cx="502800" cy="256802"/>
          </a:xfrm>
          <a:custGeom>
            <a:rect b="b" l="l" r="r" t="t"/>
            <a:pathLst>
              <a:path extrusionOk="0" h="10737" w="20596">
                <a:moveTo>
                  <a:pt x="20596" y="0"/>
                </a:moveTo>
                <a:cubicBezTo>
                  <a:pt x="17135" y="6925"/>
                  <a:pt x="7510" y="8853"/>
                  <a:pt x="0" y="10737"/>
                </a:cubicBezTo>
              </a:path>
            </a:pathLst>
          </a:custGeom>
          <a:noFill/>
          <a:ln cap="flat" cmpd="sng" w="9525">
            <a:solidFill>
              <a:schemeClr val="dk2"/>
            </a:solidFill>
            <a:prstDash val="solid"/>
            <a:round/>
            <a:headEnd len="med" w="med" type="none"/>
            <a:tailEnd len="med" w="med" type="none"/>
          </a:ln>
        </p:spPr>
      </p:sp>
      <p:sp>
        <p:nvSpPr>
          <p:cNvPr id="454" name="Google Shape;454;p46"/>
          <p:cNvSpPr txBox="1"/>
          <p:nvPr/>
        </p:nvSpPr>
        <p:spPr>
          <a:xfrm>
            <a:off x="3892169" y="1103673"/>
            <a:ext cx="2420400" cy="4716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Input (100 mBTC)</a:t>
            </a:r>
            <a:endParaRPr/>
          </a:p>
        </p:txBody>
      </p:sp>
      <p:sp>
        <p:nvSpPr>
          <p:cNvPr id="455" name="Google Shape;455;p46"/>
          <p:cNvSpPr/>
          <p:nvPr/>
        </p:nvSpPr>
        <p:spPr>
          <a:xfrm>
            <a:off x="2010095" y="1391912"/>
            <a:ext cx="1881983" cy="770694"/>
          </a:xfrm>
          <a:custGeom>
            <a:rect b="b" l="l" r="r" t="t"/>
            <a:pathLst>
              <a:path extrusionOk="0" h="32223" w="100789">
                <a:moveTo>
                  <a:pt x="0" y="28264"/>
                </a:moveTo>
                <a:cubicBezTo>
                  <a:pt x="13388" y="31918"/>
                  <a:pt x="29110" y="34689"/>
                  <a:pt x="41630" y="28702"/>
                </a:cubicBezTo>
                <a:cubicBezTo>
                  <a:pt x="48943" y="25205"/>
                  <a:pt x="56228" y="21228"/>
                  <a:pt x="62226" y="15775"/>
                </a:cubicBezTo>
                <a:cubicBezTo>
                  <a:pt x="66011" y="12334"/>
                  <a:pt x="67994" y="6500"/>
                  <a:pt x="72743" y="4601"/>
                </a:cubicBezTo>
                <a:cubicBezTo>
                  <a:pt x="81540" y="1084"/>
                  <a:pt x="91598" y="2295"/>
                  <a:pt x="100789" y="0"/>
                </a:cubicBezTo>
              </a:path>
            </a:pathLst>
          </a:custGeom>
          <a:noFill/>
          <a:ln cap="flat" cmpd="sng" w="9525">
            <a:solidFill>
              <a:schemeClr val="dk2"/>
            </a:solidFill>
            <a:prstDash val="solid"/>
            <a:round/>
            <a:headEnd len="med" w="med" type="none"/>
            <a:tailEnd len="med" w="med" type="none"/>
          </a:ln>
        </p:spPr>
      </p:sp>
      <p:sp>
        <p:nvSpPr>
          <p:cNvPr id="456" name="Google Shape;456;p46"/>
          <p:cNvSpPr txBox="1"/>
          <p:nvPr/>
        </p:nvSpPr>
        <p:spPr>
          <a:xfrm rot="-2966141">
            <a:off x="2888522" y="1369369"/>
            <a:ext cx="655542" cy="30306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Reference</a:t>
            </a:r>
            <a:endParaRPr sz="800"/>
          </a:p>
        </p:txBody>
      </p:sp>
      <p:sp>
        <p:nvSpPr>
          <p:cNvPr id="457" name="Google Shape;457;p46"/>
          <p:cNvSpPr txBox="1"/>
          <p:nvPr/>
        </p:nvSpPr>
        <p:spPr>
          <a:xfrm>
            <a:off x="3897516" y="1836433"/>
            <a:ext cx="1147200" cy="7707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0</a:t>
            </a:r>
            <a:endParaRPr/>
          </a:p>
          <a:p>
            <a:pPr indent="0" lvl="0" marL="0" rtl="0" algn="l">
              <a:spcBef>
                <a:spcPts val="0"/>
              </a:spcBef>
              <a:spcAft>
                <a:spcPts val="0"/>
              </a:spcAft>
              <a:buNone/>
            </a:pPr>
            <a:r>
              <a:rPr lang="en"/>
              <a:t>(70 mBTC)</a:t>
            </a:r>
            <a:endParaRPr/>
          </a:p>
          <a:p>
            <a:pPr indent="0" lvl="0" marL="0" rtl="0" algn="l">
              <a:spcBef>
                <a:spcPts val="0"/>
              </a:spcBef>
              <a:spcAft>
                <a:spcPts val="0"/>
              </a:spcAft>
              <a:buNone/>
            </a:pPr>
            <a:r>
              <a:rPr lang="en"/>
              <a:t>Alice's Key</a:t>
            </a:r>
            <a:endParaRPr/>
          </a:p>
        </p:txBody>
      </p:sp>
      <p:sp>
        <p:nvSpPr>
          <p:cNvPr id="458" name="Google Shape;458;p46"/>
          <p:cNvSpPr txBox="1"/>
          <p:nvPr/>
        </p:nvSpPr>
        <p:spPr>
          <a:xfrm>
            <a:off x="5165342" y="1836433"/>
            <a:ext cx="1147200" cy="7707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1</a:t>
            </a:r>
            <a:endParaRPr/>
          </a:p>
          <a:p>
            <a:pPr indent="0" lvl="0" marL="0" rtl="0" algn="l">
              <a:spcBef>
                <a:spcPts val="0"/>
              </a:spcBef>
              <a:spcAft>
                <a:spcPts val="0"/>
              </a:spcAft>
              <a:buNone/>
            </a:pPr>
            <a:r>
              <a:rPr lang="en"/>
              <a:t>(30 mBTC)</a:t>
            </a:r>
            <a:endParaRPr/>
          </a:p>
          <a:p>
            <a:pPr indent="0" lvl="0" marL="0" rtl="0" algn="l">
              <a:spcBef>
                <a:spcPts val="0"/>
              </a:spcBef>
              <a:spcAft>
                <a:spcPts val="0"/>
              </a:spcAft>
              <a:buNone/>
            </a:pPr>
            <a:r>
              <a:rPr lang="en"/>
              <a:t>Bob's Key</a:t>
            </a:r>
            <a:endParaRPr/>
          </a:p>
        </p:txBody>
      </p:sp>
      <p:sp>
        <p:nvSpPr>
          <p:cNvPr id="459" name="Google Shape;459;p46"/>
          <p:cNvSpPr/>
          <p:nvPr/>
        </p:nvSpPr>
        <p:spPr>
          <a:xfrm>
            <a:off x="4341290" y="1575318"/>
            <a:ext cx="502800" cy="256802"/>
          </a:xfrm>
          <a:custGeom>
            <a:rect b="b" l="l" r="r" t="t"/>
            <a:pathLst>
              <a:path extrusionOk="0" h="10737" w="20596">
                <a:moveTo>
                  <a:pt x="20596" y="0"/>
                </a:moveTo>
                <a:cubicBezTo>
                  <a:pt x="17135" y="6925"/>
                  <a:pt x="7510" y="8853"/>
                  <a:pt x="0" y="10737"/>
                </a:cubicBezTo>
              </a:path>
            </a:pathLst>
          </a:custGeom>
          <a:noFill/>
          <a:ln cap="flat" cmpd="sng" w="9525">
            <a:solidFill>
              <a:schemeClr val="dk2"/>
            </a:solidFill>
            <a:prstDash val="solid"/>
            <a:round/>
            <a:headEnd len="med" w="med" type="none"/>
            <a:tailEnd len="med" w="med" type="none"/>
          </a:ln>
        </p:spPr>
      </p:sp>
      <p:sp>
        <p:nvSpPr>
          <p:cNvPr id="460" name="Google Shape;460;p46"/>
          <p:cNvSpPr/>
          <p:nvPr/>
        </p:nvSpPr>
        <p:spPr>
          <a:xfrm>
            <a:off x="4764827" y="1664413"/>
            <a:ext cx="914663" cy="167710"/>
          </a:xfrm>
          <a:custGeom>
            <a:rect b="b" l="l" r="r" t="t"/>
            <a:pathLst>
              <a:path extrusionOk="0" h="7012" w="37467">
                <a:moveTo>
                  <a:pt x="0" y="0"/>
                </a:moveTo>
                <a:cubicBezTo>
                  <a:pt x="9553" y="3586"/>
                  <a:pt x="20776" y="-157"/>
                  <a:pt x="30456" y="3068"/>
                </a:cubicBezTo>
                <a:cubicBezTo>
                  <a:pt x="33000" y="3916"/>
                  <a:pt x="36817" y="4410"/>
                  <a:pt x="37467" y="7012"/>
                </a:cubicBezTo>
              </a:path>
            </a:pathLst>
          </a:custGeom>
          <a:noFill/>
          <a:ln cap="flat" cmpd="sng" w="9525">
            <a:solidFill>
              <a:schemeClr val="dk2"/>
            </a:solidFill>
            <a:prstDash val="solid"/>
            <a:round/>
            <a:headEnd len="med" w="med" type="none"/>
            <a:tailEnd len="med" w="med" type="none"/>
          </a:ln>
        </p:spPr>
      </p:sp>
      <p:sp>
        <p:nvSpPr>
          <p:cNvPr id="461" name="Google Shape;461;p46"/>
          <p:cNvSpPr txBox="1"/>
          <p:nvPr/>
        </p:nvSpPr>
        <p:spPr>
          <a:xfrm>
            <a:off x="3796667" y="2844312"/>
            <a:ext cx="2611500" cy="2043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Commitment Transaction 2</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62" name="Google Shape;462;p46"/>
          <p:cNvSpPr txBox="1"/>
          <p:nvPr/>
        </p:nvSpPr>
        <p:spPr>
          <a:xfrm>
            <a:off x="3892169" y="3266195"/>
            <a:ext cx="2420400" cy="4716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Input (100 mBTC)</a:t>
            </a:r>
            <a:endParaRPr/>
          </a:p>
        </p:txBody>
      </p:sp>
      <p:sp>
        <p:nvSpPr>
          <p:cNvPr id="463" name="Google Shape;463;p46"/>
          <p:cNvSpPr txBox="1"/>
          <p:nvPr/>
        </p:nvSpPr>
        <p:spPr>
          <a:xfrm rot="1710641">
            <a:off x="3082725" y="2142605"/>
            <a:ext cx="659931" cy="30092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Reference</a:t>
            </a:r>
            <a:endParaRPr sz="800"/>
          </a:p>
        </p:txBody>
      </p:sp>
      <p:sp>
        <p:nvSpPr>
          <p:cNvPr id="464" name="Google Shape;464;p46"/>
          <p:cNvSpPr txBox="1"/>
          <p:nvPr/>
        </p:nvSpPr>
        <p:spPr>
          <a:xfrm>
            <a:off x="3897516" y="3998954"/>
            <a:ext cx="1147200" cy="7707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0</a:t>
            </a:r>
            <a:endParaRPr/>
          </a:p>
          <a:p>
            <a:pPr indent="0" lvl="0" marL="0" rtl="0" algn="l">
              <a:spcBef>
                <a:spcPts val="0"/>
              </a:spcBef>
              <a:spcAft>
                <a:spcPts val="0"/>
              </a:spcAft>
              <a:buNone/>
            </a:pPr>
            <a:r>
              <a:rPr lang="en"/>
              <a:t>(80 mBTC)</a:t>
            </a:r>
            <a:endParaRPr/>
          </a:p>
          <a:p>
            <a:pPr indent="0" lvl="0" marL="0" rtl="0" algn="l">
              <a:spcBef>
                <a:spcPts val="0"/>
              </a:spcBef>
              <a:spcAft>
                <a:spcPts val="0"/>
              </a:spcAft>
              <a:buNone/>
            </a:pPr>
            <a:r>
              <a:rPr lang="en"/>
              <a:t>Alice's Key</a:t>
            </a:r>
            <a:endParaRPr/>
          </a:p>
        </p:txBody>
      </p:sp>
      <p:sp>
        <p:nvSpPr>
          <p:cNvPr id="465" name="Google Shape;465;p46"/>
          <p:cNvSpPr txBox="1"/>
          <p:nvPr/>
        </p:nvSpPr>
        <p:spPr>
          <a:xfrm>
            <a:off x="5165342" y="3998954"/>
            <a:ext cx="1147200" cy="7707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1</a:t>
            </a:r>
            <a:endParaRPr/>
          </a:p>
          <a:p>
            <a:pPr indent="0" lvl="0" marL="0" rtl="0" algn="l">
              <a:spcBef>
                <a:spcPts val="0"/>
              </a:spcBef>
              <a:spcAft>
                <a:spcPts val="0"/>
              </a:spcAft>
              <a:buNone/>
            </a:pPr>
            <a:r>
              <a:rPr lang="en"/>
              <a:t>(20 mBTC)</a:t>
            </a:r>
            <a:endParaRPr/>
          </a:p>
          <a:p>
            <a:pPr indent="0" lvl="0" marL="0" rtl="0" algn="l">
              <a:spcBef>
                <a:spcPts val="0"/>
              </a:spcBef>
              <a:spcAft>
                <a:spcPts val="0"/>
              </a:spcAft>
              <a:buNone/>
            </a:pPr>
            <a:r>
              <a:rPr lang="en"/>
              <a:t>Bob's Key</a:t>
            </a:r>
            <a:endParaRPr/>
          </a:p>
        </p:txBody>
      </p:sp>
      <p:sp>
        <p:nvSpPr>
          <p:cNvPr id="466" name="Google Shape;466;p46"/>
          <p:cNvSpPr/>
          <p:nvPr/>
        </p:nvSpPr>
        <p:spPr>
          <a:xfrm>
            <a:off x="4341290" y="3737839"/>
            <a:ext cx="502800" cy="256802"/>
          </a:xfrm>
          <a:custGeom>
            <a:rect b="b" l="l" r="r" t="t"/>
            <a:pathLst>
              <a:path extrusionOk="0" h="10737" w="20596">
                <a:moveTo>
                  <a:pt x="20596" y="0"/>
                </a:moveTo>
                <a:cubicBezTo>
                  <a:pt x="17135" y="6925"/>
                  <a:pt x="7510" y="8853"/>
                  <a:pt x="0" y="10737"/>
                </a:cubicBezTo>
              </a:path>
            </a:pathLst>
          </a:custGeom>
          <a:noFill/>
          <a:ln cap="flat" cmpd="sng" w="9525">
            <a:solidFill>
              <a:schemeClr val="dk2"/>
            </a:solidFill>
            <a:prstDash val="solid"/>
            <a:round/>
            <a:headEnd len="med" w="med" type="none"/>
            <a:tailEnd len="med" w="med" type="none"/>
          </a:ln>
        </p:spPr>
      </p:sp>
      <p:sp>
        <p:nvSpPr>
          <p:cNvPr id="467" name="Google Shape;467;p46"/>
          <p:cNvSpPr/>
          <p:nvPr/>
        </p:nvSpPr>
        <p:spPr>
          <a:xfrm>
            <a:off x="4764827" y="3826934"/>
            <a:ext cx="914663" cy="167710"/>
          </a:xfrm>
          <a:custGeom>
            <a:rect b="b" l="l" r="r" t="t"/>
            <a:pathLst>
              <a:path extrusionOk="0" h="7012" w="37467">
                <a:moveTo>
                  <a:pt x="0" y="0"/>
                </a:moveTo>
                <a:cubicBezTo>
                  <a:pt x="9553" y="3586"/>
                  <a:pt x="20776" y="-157"/>
                  <a:pt x="30456" y="3068"/>
                </a:cubicBezTo>
                <a:cubicBezTo>
                  <a:pt x="33000" y="3916"/>
                  <a:pt x="36817" y="4410"/>
                  <a:pt x="37467" y="7012"/>
                </a:cubicBezTo>
              </a:path>
            </a:pathLst>
          </a:custGeom>
          <a:noFill/>
          <a:ln cap="flat" cmpd="sng" w="9525">
            <a:solidFill>
              <a:schemeClr val="dk2"/>
            </a:solidFill>
            <a:prstDash val="solid"/>
            <a:round/>
            <a:headEnd len="med" w="med" type="none"/>
            <a:tailEnd len="med" w="med" type="none"/>
          </a:ln>
        </p:spPr>
      </p:sp>
      <p:sp>
        <p:nvSpPr>
          <p:cNvPr id="468" name="Google Shape;468;p46"/>
          <p:cNvSpPr/>
          <p:nvPr/>
        </p:nvSpPr>
        <p:spPr>
          <a:xfrm>
            <a:off x="2421986" y="2165070"/>
            <a:ext cx="1695595" cy="1100492"/>
          </a:xfrm>
          <a:custGeom>
            <a:rect b="b" l="l" r="r" t="t"/>
            <a:pathLst>
              <a:path extrusionOk="0" h="46012" w="69456">
                <a:moveTo>
                  <a:pt x="0" y="0"/>
                </a:moveTo>
                <a:cubicBezTo>
                  <a:pt x="15845" y="2112"/>
                  <a:pt x="33421" y="4119"/>
                  <a:pt x="45793" y="14242"/>
                </a:cubicBezTo>
                <a:cubicBezTo>
                  <a:pt x="52018" y="19336"/>
                  <a:pt x="48233" y="31573"/>
                  <a:pt x="54338" y="36810"/>
                </a:cubicBezTo>
                <a:cubicBezTo>
                  <a:pt x="58816" y="40651"/>
                  <a:pt x="66184" y="41103"/>
                  <a:pt x="69456" y="46012"/>
                </a:cubicBezTo>
              </a:path>
            </a:pathLst>
          </a:custGeom>
          <a:noFill/>
          <a:ln cap="flat" cmpd="sng" w="9525">
            <a:solidFill>
              <a:schemeClr val="dk2"/>
            </a:solidFill>
            <a:prstDash val="solid"/>
            <a:round/>
            <a:headEnd len="med" w="med" type="none"/>
            <a:tailEnd len="med" w="med" type="none"/>
          </a:ln>
        </p:spPr>
      </p:sp>
      <p:sp>
        <p:nvSpPr>
          <p:cNvPr id="469" name="Google Shape;469;p46"/>
          <p:cNvSpPr/>
          <p:nvPr/>
        </p:nvSpPr>
        <p:spPr>
          <a:xfrm>
            <a:off x="400538" y="621627"/>
            <a:ext cx="492107" cy="471556"/>
          </a:xfrm>
          <a:custGeom>
            <a:rect b="b" l="l" r="r" t="t"/>
            <a:pathLst>
              <a:path extrusionOk="0" h="24102" w="20158">
                <a:moveTo>
                  <a:pt x="20158" y="24102"/>
                </a:moveTo>
                <a:cubicBezTo>
                  <a:pt x="13977" y="20625"/>
                  <a:pt x="7208" y="17720"/>
                  <a:pt x="2191" y="12708"/>
                </a:cubicBezTo>
                <a:cubicBezTo>
                  <a:pt x="-850" y="9670"/>
                  <a:pt x="1043" y="4170"/>
                  <a:pt x="0" y="0"/>
                </a:cubicBezTo>
              </a:path>
            </a:pathLst>
          </a:custGeom>
          <a:noFill/>
          <a:ln cap="flat" cmpd="sng" w="9525">
            <a:solidFill>
              <a:schemeClr val="dk2"/>
            </a:solidFill>
            <a:prstDash val="dot"/>
            <a:round/>
            <a:headEnd len="med" w="med" type="none"/>
            <a:tailEnd len="med" w="med" type="none"/>
          </a:ln>
        </p:spPr>
      </p:sp>
      <p:sp>
        <p:nvSpPr>
          <p:cNvPr id="470" name="Google Shape;470;p46"/>
          <p:cNvSpPr txBox="1"/>
          <p:nvPr>
            <p:ph type="title"/>
          </p:nvPr>
        </p:nvSpPr>
        <p:spPr>
          <a:xfrm>
            <a:off x="311700" y="45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 Make old CTXs somehow unpublishable </a:t>
            </a:r>
            <a:endParaRPr/>
          </a:p>
        </p:txBody>
      </p:sp>
      <p:cxnSp>
        <p:nvCxnSpPr>
          <p:cNvPr id="471" name="Google Shape;471;p46"/>
          <p:cNvCxnSpPr/>
          <p:nvPr/>
        </p:nvCxnSpPr>
        <p:spPr>
          <a:xfrm>
            <a:off x="3727115" y="634804"/>
            <a:ext cx="2754600" cy="2148600"/>
          </a:xfrm>
          <a:prstGeom prst="straightConnector1">
            <a:avLst/>
          </a:prstGeom>
          <a:noFill/>
          <a:ln cap="flat" cmpd="sng" w="28575">
            <a:solidFill>
              <a:srgbClr val="000000"/>
            </a:solidFill>
            <a:prstDash val="solid"/>
            <a:round/>
            <a:headEnd len="med" w="med" type="none"/>
            <a:tailEnd len="med" w="med" type="none"/>
          </a:ln>
        </p:spPr>
      </p:cxnSp>
      <p:cxnSp>
        <p:nvCxnSpPr>
          <p:cNvPr id="472" name="Google Shape;472;p46"/>
          <p:cNvCxnSpPr/>
          <p:nvPr/>
        </p:nvCxnSpPr>
        <p:spPr>
          <a:xfrm flipH="1" rot="10800000">
            <a:off x="3747451" y="621564"/>
            <a:ext cx="2722800" cy="2117400"/>
          </a:xfrm>
          <a:prstGeom prst="straightConnector1">
            <a:avLst/>
          </a:prstGeom>
          <a:noFill/>
          <a:ln cap="flat" cmpd="sng" w="28575">
            <a:solidFill>
              <a:srgbClr val="000000"/>
            </a:solidFill>
            <a:prstDash val="solid"/>
            <a:round/>
            <a:headEnd len="med" w="med" type="none"/>
            <a:tailEnd len="med" w="med" type="none"/>
          </a:ln>
        </p:spPr>
      </p:cxnSp>
      <p:sp>
        <p:nvSpPr>
          <p:cNvPr id="473" name="Google Shape;473;p46"/>
          <p:cNvSpPr txBox="1"/>
          <p:nvPr>
            <p:ph idx="1" type="body"/>
          </p:nvPr>
        </p:nvSpPr>
        <p:spPr>
          <a:xfrm>
            <a:off x="6655250" y="687275"/>
            <a:ext cx="2461200" cy="3859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Modify the output of the CTX</a:t>
            </a:r>
            <a:endParaRPr/>
          </a:p>
          <a:p>
            <a:pPr indent="-342900" lvl="0" marL="457200" rtl="0" algn="l">
              <a:spcBef>
                <a:spcPts val="0"/>
              </a:spcBef>
              <a:spcAft>
                <a:spcPts val="0"/>
              </a:spcAft>
              <a:buSzPts val="1800"/>
              <a:buChar char="●"/>
            </a:pPr>
            <a:r>
              <a:rPr lang="en"/>
              <a:t>Fraudulent publishing will punish the publisher</a:t>
            </a:r>
            <a:endParaRPr/>
          </a:p>
          <a:p>
            <a:pPr indent="-342900" lvl="0" marL="457200" rtl="0" algn="l">
              <a:spcBef>
                <a:spcPts val="0"/>
              </a:spcBef>
              <a:spcAft>
                <a:spcPts val="0"/>
              </a:spcAft>
              <a:buSzPts val="1800"/>
              <a:buChar char="●"/>
            </a:pPr>
            <a:r>
              <a:rPr lang="en"/>
              <a:t>For example by giving the silent party the opportunity to claim all outputs of the CTX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3">
                                            <p:txEl>
                                              <p:pRg end="0" st="0"/>
                                            </p:txEl>
                                          </p:spTgt>
                                        </p:tgtEl>
                                        <p:attrNameLst>
                                          <p:attrName>style.visibility</p:attrName>
                                        </p:attrNameLst>
                                      </p:cBhvr>
                                      <p:to>
                                        <p:strVal val="visible"/>
                                      </p:to>
                                    </p:set>
                                    <p:animEffect filter="fade" transition="in">
                                      <p:cBhvr>
                                        <p:cTn dur="1000"/>
                                        <p:tgtEl>
                                          <p:spTgt spid="47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3">
                                            <p:txEl>
                                              <p:pRg end="1" st="1"/>
                                            </p:txEl>
                                          </p:spTgt>
                                        </p:tgtEl>
                                        <p:attrNameLst>
                                          <p:attrName>style.visibility</p:attrName>
                                        </p:attrNameLst>
                                      </p:cBhvr>
                                      <p:to>
                                        <p:strVal val="visible"/>
                                      </p:to>
                                    </p:set>
                                    <p:animEffect filter="fade" transition="in">
                                      <p:cBhvr>
                                        <p:cTn dur="1000"/>
                                        <p:tgtEl>
                                          <p:spTgt spid="47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3">
                                            <p:txEl>
                                              <p:pRg end="2" st="2"/>
                                            </p:txEl>
                                          </p:spTgt>
                                        </p:tgtEl>
                                        <p:attrNameLst>
                                          <p:attrName>style.visibility</p:attrName>
                                        </p:attrNameLst>
                                      </p:cBhvr>
                                      <p:to>
                                        <p:strVal val="visible"/>
                                      </p:to>
                                    </p:set>
                                    <p:animEffect filter="fade" transition="in">
                                      <p:cBhvr>
                                        <p:cTn dur="1000"/>
                                        <p:tgtEl>
                                          <p:spTgt spid="47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4" name="Shape 3014"/>
        <p:cNvGrpSpPr/>
        <p:nvPr/>
      </p:nvGrpSpPr>
      <p:grpSpPr>
        <a:xfrm>
          <a:off x="0" y="0"/>
          <a:ext cx="0" cy="0"/>
          <a:chOff x="0" y="0"/>
          <a:chExt cx="0" cy="0"/>
        </a:xfrm>
      </p:grpSpPr>
      <p:sp>
        <p:nvSpPr>
          <p:cNvPr id="3015" name="Google Shape;3015;p2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chain of Bitcoin Transactions with 2 UTXO</a:t>
            </a:r>
            <a:endParaRPr/>
          </a:p>
        </p:txBody>
      </p:sp>
      <p:sp>
        <p:nvSpPr>
          <p:cNvPr id="3016" name="Google Shape;3016;p244"/>
          <p:cNvSpPr/>
          <p:nvPr/>
        </p:nvSpPr>
        <p:spPr>
          <a:xfrm>
            <a:off x="0" y="934025"/>
            <a:ext cx="1318500" cy="366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244"/>
          <p:cNvSpPr/>
          <p:nvPr/>
        </p:nvSpPr>
        <p:spPr>
          <a:xfrm>
            <a:off x="5301300" y="4853900"/>
            <a:ext cx="3842700" cy="289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18" name="Google Shape;3018;p244"/>
          <p:cNvPicPr preferRelativeResize="0"/>
          <p:nvPr/>
        </p:nvPicPr>
        <p:blipFill>
          <a:blip r:embed="rId3">
            <a:alphaModFix/>
          </a:blip>
          <a:stretch>
            <a:fillRect/>
          </a:stretch>
        </p:blipFill>
        <p:spPr>
          <a:xfrm>
            <a:off x="311701" y="1017725"/>
            <a:ext cx="4814950" cy="3994525"/>
          </a:xfrm>
          <a:prstGeom prst="rect">
            <a:avLst/>
          </a:prstGeom>
          <a:noFill/>
          <a:ln>
            <a:noFill/>
          </a:ln>
        </p:spPr>
      </p:pic>
      <p:sp>
        <p:nvSpPr>
          <p:cNvPr id="3019" name="Google Shape;3019;p244"/>
          <p:cNvSpPr txBox="1"/>
          <p:nvPr>
            <p:ph idx="1" type="body"/>
          </p:nvPr>
        </p:nvSpPr>
        <p:spPr>
          <a:xfrm>
            <a:off x="4989600" y="1076275"/>
            <a:ext cx="3842700" cy="3859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Outputs are references by the inputs</a:t>
            </a:r>
            <a:endParaRPr/>
          </a:p>
          <a:p>
            <a:pPr indent="-342900" lvl="0" marL="457200" rtl="0" algn="l">
              <a:spcBef>
                <a:spcPts val="0"/>
              </a:spcBef>
              <a:spcAft>
                <a:spcPts val="0"/>
              </a:spcAft>
              <a:buSzPts val="1800"/>
              <a:buChar char="●"/>
            </a:pPr>
            <a:r>
              <a:rPr lang="en"/>
              <a:t>The Script in the output defines how the transaction can be spent</a:t>
            </a:r>
            <a:endParaRPr/>
          </a:p>
          <a:p>
            <a:pPr indent="-342900" lvl="0" marL="457200" rtl="0" algn="l">
              <a:spcBef>
                <a:spcPts val="0"/>
              </a:spcBef>
              <a:spcAft>
                <a:spcPts val="0"/>
              </a:spcAft>
              <a:buSzPts val="1800"/>
              <a:buChar char="●"/>
            </a:pPr>
            <a:r>
              <a:rPr lang="en"/>
              <a:t>Owning Bitcoins means being able to spend the output of an unspent transaction</a:t>
            </a:r>
            <a:endParaRPr/>
          </a:p>
          <a:p>
            <a:pPr indent="-317500" lvl="1" marL="914400" rtl="0" algn="l">
              <a:spcBef>
                <a:spcPts val="0"/>
              </a:spcBef>
              <a:spcAft>
                <a:spcPts val="0"/>
              </a:spcAft>
              <a:buSzPts val="1400"/>
              <a:buChar char="○"/>
            </a:pPr>
            <a:r>
              <a:rPr lang="en"/>
              <a:t>Provide an input script </a:t>
            </a:r>
            <a:endParaRPr/>
          </a:p>
          <a:p>
            <a:pPr indent="-317500" lvl="1" marL="914400" rtl="0" algn="l">
              <a:spcBef>
                <a:spcPts val="0"/>
              </a:spcBef>
              <a:spcAft>
                <a:spcPts val="0"/>
              </a:spcAft>
              <a:buSzPts val="1400"/>
              <a:buChar char="○"/>
            </a:pPr>
            <a:r>
              <a:rPr lang="en"/>
              <a:t>Concatenate it with with some outputscript of an unspent transaction</a:t>
            </a:r>
            <a:endParaRPr/>
          </a:p>
          <a:p>
            <a:pPr indent="-317500" lvl="1" marL="914400" rtl="0" algn="l">
              <a:spcBef>
                <a:spcPts val="0"/>
              </a:spcBef>
              <a:spcAft>
                <a:spcPts val="0"/>
              </a:spcAft>
              <a:buSzPts val="1400"/>
              <a:buChar char="○"/>
            </a:pPr>
            <a:r>
              <a:rPr lang="en"/>
              <a:t>The combined Script needs to evaluate to True</a:t>
            </a:r>
            <a:endParaRPr/>
          </a:p>
        </p:txBody>
      </p:sp>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9"/>
                                        </p:tgtEl>
                                        <p:attrNameLst>
                                          <p:attrName>style.visibility</p:attrName>
                                        </p:attrNameLst>
                                      </p:cBhvr>
                                      <p:to>
                                        <p:strVal val="visible"/>
                                      </p:to>
                                    </p:set>
                                    <p:animEffect filter="fade" transition="in">
                                      <p:cBhvr>
                                        <p:cTn dur="1000"/>
                                        <p:tgtEl>
                                          <p:spTgt spid="30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9">
                                            <p:txEl>
                                              <p:pRg end="0" st="0"/>
                                            </p:txEl>
                                          </p:spTgt>
                                        </p:tgtEl>
                                        <p:attrNameLst>
                                          <p:attrName>style.visibility</p:attrName>
                                        </p:attrNameLst>
                                      </p:cBhvr>
                                      <p:to>
                                        <p:strVal val="visible"/>
                                      </p:to>
                                    </p:set>
                                    <p:animEffect filter="fade" transition="in">
                                      <p:cBhvr>
                                        <p:cTn dur="1000"/>
                                        <p:tgtEl>
                                          <p:spTgt spid="30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9">
                                            <p:txEl>
                                              <p:pRg end="1" st="1"/>
                                            </p:txEl>
                                          </p:spTgt>
                                        </p:tgtEl>
                                        <p:attrNameLst>
                                          <p:attrName>style.visibility</p:attrName>
                                        </p:attrNameLst>
                                      </p:cBhvr>
                                      <p:to>
                                        <p:strVal val="visible"/>
                                      </p:to>
                                    </p:set>
                                    <p:animEffect filter="fade" transition="in">
                                      <p:cBhvr>
                                        <p:cTn dur="1000"/>
                                        <p:tgtEl>
                                          <p:spTgt spid="30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9">
                                            <p:txEl>
                                              <p:pRg end="2" st="2"/>
                                            </p:txEl>
                                          </p:spTgt>
                                        </p:tgtEl>
                                        <p:attrNameLst>
                                          <p:attrName>style.visibility</p:attrName>
                                        </p:attrNameLst>
                                      </p:cBhvr>
                                      <p:to>
                                        <p:strVal val="visible"/>
                                      </p:to>
                                    </p:set>
                                    <p:animEffect filter="fade" transition="in">
                                      <p:cBhvr>
                                        <p:cTn dur="1000"/>
                                        <p:tgtEl>
                                          <p:spTgt spid="301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9">
                                            <p:txEl>
                                              <p:pRg end="3" st="3"/>
                                            </p:txEl>
                                          </p:spTgt>
                                        </p:tgtEl>
                                        <p:attrNameLst>
                                          <p:attrName>style.visibility</p:attrName>
                                        </p:attrNameLst>
                                      </p:cBhvr>
                                      <p:to>
                                        <p:strVal val="visible"/>
                                      </p:to>
                                    </p:set>
                                    <p:animEffect filter="fade" transition="in">
                                      <p:cBhvr>
                                        <p:cTn dur="1000"/>
                                        <p:tgtEl>
                                          <p:spTgt spid="301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9">
                                            <p:txEl>
                                              <p:pRg end="4" st="4"/>
                                            </p:txEl>
                                          </p:spTgt>
                                        </p:tgtEl>
                                        <p:attrNameLst>
                                          <p:attrName>style.visibility</p:attrName>
                                        </p:attrNameLst>
                                      </p:cBhvr>
                                      <p:to>
                                        <p:strVal val="visible"/>
                                      </p:to>
                                    </p:set>
                                    <p:animEffect filter="fade" transition="in">
                                      <p:cBhvr>
                                        <p:cTn dur="1000"/>
                                        <p:tgtEl>
                                          <p:spTgt spid="301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9">
                                            <p:txEl>
                                              <p:pRg end="5" st="5"/>
                                            </p:txEl>
                                          </p:spTgt>
                                        </p:tgtEl>
                                        <p:attrNameLst>
                                          <p:attrName>style.visibility</p:attrName>
                                        </p:attrNameLst>
                                      </p:cBhvr>
                                      <p:to>
                                        <p:strVal val="visible"/>
                                      </p:to>
                                    </p:set>
                                    <p:animEffect filter="fade" transition="in">
                                      <p:cBhvr>
                                        <p:cTn dur="1000"/>
                                        <p:tgtEl>
                                          <p:spTgt spid="3019">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3" name="Shape 3023"/>
        <p:cNvGrpSpPr/>
        <p:nvPr/>
      </p:nvGrpSpPr>
      <p:grpSpPr>
        <a:xfrm>
          <a:off x="0" y="0"/>
          <a:ext cx="0" cy="0"/>
          <a:chOff x="0" y="0"/>
          <a:chExt cx="0" cy="0"/>
        </a:xfrm>
      </p:grpSpPr>
      <p:sp>
        <p:nvSpPr>
          <p:cNvPr id="3024" name="Google Shape;3024;p2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Spending a Pay-to-PubkeyHash (standard TX)</a:t>
            </a:r>
            <a:endParaRPr/>
          </a:p>
        </p:txBody>
      </p:sp>
      <p:sp>
        <p:nvSpPr>
          <p:cNvPr id="3025" name="Google Shape;3025;p245"/>
          <p:cNvSpPr/>
          <p:nvPr/>
        </p:nvSpPr>
        <p:spPr>
          <a:xfrm>
            <a:off x="0" y="934025"/>
            <a:ext cx="1318500" cy="366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245"/>
          <p:cNvSpPr/>
          <p:nvPr/>
        </p:nvSpPr>
        <p:spPr>
          <a:xfrm>
            <a:off x="5301300" y="4853900"/>
            <a:ext cx="3842700" cy="289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245"/>
          <p:cNvSpPr txBox="1"/>
          <p:nvPr>
            <p:ph idx="1" type="body"/>
          </p:nvPr>
        </p:nvSpPr>
        <p:spPr>
          <a:xfrm>
            <a:off x="311700" y="1076275"/>
            <a:ext cx="8520600" cy="3859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ScriptPubKey (aka the Output Script)</a:t>
            </a:r>
            <a:endParaRPr/>
          </a:p>
          <a:p>
            <a:pPr indent="-317500" lvl="1" marL="914400" rtl="0" algn="l">
              <a:spcBef>
                <a:spcPts val="0"/>
              </a:spcBef>
              <a:spcAft>
                <a:spcPts val="0"/>
              </a:spcAft>
              <a:buSzPts val="1400"/>
              <a:buChar char="○"/>
            </a:pPr>
            <a:r>
              <a:rPr lang="en"/>
              <a:t>OP_DUP OP_HASH160 &lt;pubKeyHash&gt; OP_EQUALVERIFY OP_CHECKSIG</a:t>
            </a:r>
            <a:endParaRPr/>
          </a:p>
          <a:p>
            <a:pPr indent="-342900" lvl="0" marL="457200" marR="0" rtl="0" algn="l">
              <a:lnSpc>
                <a:spcPct val="115000"/>
              </a:lnSpc>
              <a:spcBef>
                <a:spcPts val="0"/>
              </a:spcBef>
              <a:spcAft>
                <a:spcPts val="0"/>
              </a:spcAft>
              <a:buSzPts val="1800"/>
              <a:buChar char="●"/>
            </a:pPr>
            <a:r>
              <a:rPr lang="en"/>
              <a:t>ScriptSig: (aka the Input Script)</a:t>
            </a:r>
            <a:endParaRPr/>
          </a:p>
          <a:p>
            <a:pPr indent="-317500" lvl="1" marL="914400" marR="0" rtl="0" algn="l">
              <a:lnSpc>
                <a:spcPct val="115000"/>
              </a:lnSpc>
              <a:spcBef>
                <a:spcPts val="0"/>
              </a:spcBef>
              <a:spcAft>
                <a:spcPts val="0"/>
              </a:spcAft>
              <a:buSzPts val="1400"/>
              <a:buChar char="○"/>
            </a:pPr>
            <a:r>
              <a:rPr lang="en"/>
              <a:t>&lt;sig&gt; &lt;pubKey&gt;</a:t>
            </a:r>
            <a:endParaRPr/>
          </a:p>
          <a:p>
            <a:pPr indent="-342900" lvl="0" marL="457200" marR="0" rtl="0" algn="l">
              <a:lnSpc>
                <a:spcPct val="115000"/>
              </a:lnSpc>
              <a:spcBef>
                <a:spcPts val="0"/>
              </a:spcBef>
              <a:spcAft>
                <a:spcPts val="0"/>
              </a:spcAft>
              <a:buSzPts val="1800"/>
              <a:buChar char="●"/>
            </a:pPr>
            <a:r>
              <a:rPr lang="en"/>
              <a:t>Explainations</a:t>
            </a:r>
            <a:endParaRPr/>
          </a:p>
          <a:p>
            <a:pPr indent="-317500" lvl="1" marL="914400" marR="0" rtl="0" algn="l">
              <a:lnSpc>
                <a:spcPct val="115000"/>
              </a:lnSpc>
              <a:spcBef>
                <a:spcPts val="0"/>
              </a:spcBef>
              <a:spcAft>
                <a:spcPts val="0"/>
              </a:spcAft>
              <a:buSzPts val="1400"/>
              <a:buChar char="○"/>
            </a:pPr>
            <a:r>
              <a:rPr lang="en"/>
              <a:t>OP_CODES are the instructions of the script language within Bitcoin</a:t>
            </a:r>
            <a:endParaRPr/>
          </a:p>
          <a:p>
            <a:pPr indent="-317500" lvl="1" marL="914400" marR="0" rtl="0" algn="l">
              <a:lnSpc>
                <a:spcPct val="115000"/>
              </a:lnSpc>
              <a:spcBef>
                <a:spcPts val="0"/>
              </a:spcBef>
              <a:spcAft>
                <a:spcPts val="0"/>
              </a:spcAft>
              <a:buSzPts val="1400"/>
              <a:buChar char="○"/>
            </a:pPr>
            <a:r>
              <a:rPr lang="en"/>
              <a:t>&lt;data&gt;  is depicted like html tags with lesser than and greater than signs</a:t>
            </a:r>
            <a:endParaRPr/>
          </a:p>
          <a:p>
            <a:pPr indent="-317500" lvl="1" marL="914400" marR="0" rtl="0" algn="l">
              <a:lnSpc>
                <a:spcPct val="115000"/>
              </a:lnSpc>
              <a:spcBef>
                <a:spcPts val="0"/>
              </a:spcBef>
              <a:spcAft>
                <a:spcPts val="0"/>
              </a:spcAft>
              <a:buSzPts val="1400"/>
              <a:buChar char="○"/>
            </a:pPr>
            <a:r>
              <a:rPr lang="en"/>
              <a:t>The complete script is concatenated as Input || Output and then being executed on a Stack machine</a:t>
            </a:r>
            <a:endParaRPr/>
          </a:p>
          <a:p>
            <a:pPr indent="0" lvl="0" marL="0" rtl="0" algn="l">
              <a:spcBef>
                <a:spcPts val="1600"/>
              </a:spcBef>
              <a:spcAft>
                <a:spcPts val="0"/>
              </a:spcAft>
              <a:buNone/>
            </a:pPr>
            <a:r>
              <a:rPr lang="en" sz="1400"/>
              <a:t>&lt;sig&gt;  &lt;pubKey&gt;  OP_DUP  OP_HASH160  &lt;pubKeyHash&gt;  OP_EQUALVERIFY  OP_CHECKSIG</a:t>
            </a:r>
            <a:endParaRPr sz="1400"/>
          </a:p>
          <a:p>
            <a:pPr indent="0" lvl="0" marL="0" rtl="0" algn="l">
              <a:spcBef>
                <a:spcPts val="1600"/>
              </a:spcBef>
              <a:spcAft>
                <a:spcPts val="0"/>
              </a:spcAft>
              <a:buNone/>
            </a:pPr>
            <a:r>
              <a:rPr lang="en" sz="1400"/>
              <a:t>A video dissecting a P2PKH transaction: </a:t>
            </a:r>
            <a:r>
              <a:rPr lang="en" sz="1400" u="sng">
                <a:solidFill>
                  <a:schemeClr val="hlink"/>
                </a:solidFill>
                <a:hlinkClick r:id="rId3"/>
              </a:rPr>
              <a:t>https://www.youtube.com/watch?v=1n4g3eYX1UI</a:t>
            </a:r>
            <a:r>
              <a:rPr lang="en" sz="1400"/>
              <a:t>  </a:t>
            </a:r>
            <a:endParaRPr sz="1400"/>
          </a:p>
          <a:p>
            <a:pPr indent="0" lvl="0" marL="0" rtl="0" algn="l">
              <a:spcBef>
                <a:spcPts val="1600"/>
              </a:spcBef>
              <a:spcAft>
                <a:spcPts val="0"/>
              </a:spcAft>
              <a:buNone/>
            </a:pPr>
            <a:r>
              <a:t/>
            </a:r>
            <a:endParaRPr/>
          </a:p>
          <a:p>
            <a:pPr indent="0" lvl="0" marL="457200" marR="0" rtl="0" algn="l">
              <a:lnSpc>
                <a:spcPct val="115000"/>
              </a:lnSpc>
              <a:spcBef>
                <a:spcPts val="1600"/>
              </a:spcBef>
              <a:spcAft>
                <a:spcPts val="1600"/>
              </a:spcAft>
              <a:buNone/>
            </a:pPr>
            <a:r>
              <a:t/>
            </a:r>
            <a:endParaRPr/>
          </a:p>
        </p:txBody>
      </p:sp>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7"/>
                                        </p:tgtEl>
                                        <p:attrNameLst>
                                          <p:attrName>style.visibility</p:attrName>
                                        </p:attrNameLst>
                                      </p:cBhvr>
                                      <p:to>
                                        <p:strVal val="visible"/>
                                      </p:to>
                                    </p:set>
                                    <p:animEffect filter="fade" transition="in">
                                      <p:cBhvr>
                                        <p:cTn dur="1000"/>
                                        <p:tgtEl>
                                          <p:spTgt spid="30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7">
                                            <p:txEl>
                                              <p:pRg end="0" st="0"/>
                                            </p:txEl>
                                          </p:spTgt>
                                        </p:tgtEl>
                                        <p:attrNameLst>
                                          <p:attrName>style.visibility</p:attrName>
                                        </p:attrNameLst>
                                      </p:cBhvr>
                                      <p:to>
                                        <p:strVal val="visible"/>
                                      </p:to>
                                    </p:set>
                                    <p:animEffect filter="fade" transition="in">
                                      <p:cBhvr>
                                        <p:cTn dur="1000"/>
                                        <p:tgtEl>
                                          <p:spTgt spid="302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7">
                                            <p:txEl>
                                              <p:pRg end="1" st="1"/>
                                            </p:txEl>
                                          </p:spTgt>
                                        </p:tgtEl>
                                        <p:attrNameLst>
                                          <p:attrName>style.visibility</p:attrName>
                                        </p:attrNameLst>
                                      </p:cBhvr>
                                      <p:to>
                                        <p:strVal val="visible"/>
                                      </p:to>
                                    </p:set>
                                    <p:animEffect filter="fade" transition="in">
                                      <p:cBhvr>
                                        <p:cTn dur="1000"/>
                                        <p:tgtEl>
                                          <p:spTgt spid="302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7">
                                            <p:txEl>
                                              <p:pRg end="2" st="2"/>
                                            </p:txEl>
                                          </p:spTgt>
                                        </p:tgtEl>
                                        <p:attrNameLst>
                                          <p:attrName>style.visibility</p:attrName>
                                        </p:attrNameLst>
                                      </p:cBhvr>
                                      <p:to>
                                        <p:strVal val="visible"/>
                                      </p:to>
                                    </p:set>
                                    <p:animEffect filter="fade" transition="in">
                                      <p:cBhvr>
                                        <p:cTn dur="1000"/>
                                        <p:tgtEl>
                                          <p:spTgt spid="302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7">
                                            <p:txEl>
                                              <p:pRg end="3" st="3"/>
                                            </p:txEl>
                                          </p:spTgt>
                                        </p:tgtEl>
                                        <p:attrNameLst>
                                          <p:attrName>style.visibility</p:attrName>
                                        </p:attrNameLst>
                                      </p:cBhvr>
                                      <p:to>
                                        <p:strVal val="visible"/>
                                      </p:to>
                                    </p:set>
                                    <p:animEffect filter="fade" transition="in">
                                      <p:cBhvr>
                                        <p:cTn dur="1000"/>
                                        <p:tgtEl>
                                          <p:spTgt spid="302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7">
                                            <p:txEl>
                                              <p:pRg end="4" st="4"/>
                                            </p:txEl>
                                          </p:spTgt>
                                        </p:tgtEl>
                                        <p:attrNameLst>
                                          <p:attrName>style.visibility</p:attrName>
                                        </p:attrNameLst>
                                      </p:cBhvr>
                                      <p:to>
                                        <p:strVal val="visible"/>
                                      </p:to>
                                    </p:set>
                                    <p:animEffect filter="fade" transition="in">
                                      <p:cBhvr>
                                        <p:cTn dur="1000"/>
                                        <p:tgtEl>
                                          <p:spTgt spid="302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7">
                                            <p:txEl>
                                              <p:pRg end="5" st="5"/>
                                            </p:txEl>
                                          </p:spTgt>
                                        </p:tgtEl>
                                        <p:attrNameLst>
                                          <p:attrName>style.visibility</p:attrName>
                                        </p:attrNameLst>
                                      </p:cBhvr>
                                      <p:to>
                                        <p:strVal val="visible"/>
                                      </p:to>
                                    </p:set>
                                    <p:animEffect filter="fade" transition="in">
                                      <p:cBhvr>
                                        <p:cTn dur="1000"/>
                                        <p:tgtEl>
                                          <p:spTgt spid="302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7">
                                            <p:txEl>
                                              <p:pRg end="6" st="6"/>
                                            </p:txEl>
                                          </p:spTgt>
                                        </p:tgtEl>
                                        <p:attrNameLst>
                                          <p:attrName>style.visibility</p:attrName>
                                        </p:attrNameLst>
                                      </p:cBhvr>
                                      <p:to>
                                        <p:strVal val="visible"/>
                                      </p:to>
                                    </p:set>
                                    <p:animEffect filter="fade" transition="in">
                                      <p:cBhvr>
                                        <p:cTn dur="1000"/>
                                        <p:tgtEl>
                                          <p:spTgt spid="302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7">
                                            <p:txEl>
                                              <p:pRg end="7" st="7"/>
                                            </p:txEl>
                                          </p:spTgt>
                                        </p:tgtEl>
                                        <p:attrNameLst>
                                          <p:attrName>style.visibility</p:attrName>
                                        </p:attrNameLst>
                                      </p:cBhvr>
                                      <p:to>
                                        <p:strVal val="visible"/>
                                      </p:to>
                                    </p:set>
                                    <p:animEffect filter="fade" transition="in">
                                      <p:cBhvr>
                                        <p:cTn dur="1000"/>
                                        <p:tgtEl>
                                          <p:spTgt spid="302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7">
                                            <p:txEl>
                                              <p:pRg end="8" st="8"/>
                                            </p:txEl>
                                          </p:spTgt>
                                        </p:tgtEl>
                                        <p:attrNameLst>
                                          <p:attrName>style.visibility</p:attrName>
                                        </p:attrNameLst>
                                      </p:cBhvr>
                                      <p:to>
                                        <p:strVal val="visible"/>
                                      </p:to>
                                    </p:set>
                                    <p:animEffect filter="fade" transition="in">
                                      <p:cBhvr>
                                        <p:cTn dur="1000"/>
                                        <p:tgtEl>
                                          <p:spTgt spid="302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7">
                                            <p:txEl>
                                              <p:pRg end="9" st="9"/>
                                            </p:txEl>
                                          </p:spTgt>
                                        </p:tgtEl>
                                        <p:attrNameLst>
                                          <p:attrName>style.visibility</p:attrName>
                                        </p:attrNameLst>
                                      </p:cBhvr>
                                      <p:to>
                                        <p:strVal val="visible"/>
                                      </p:to>
                                    </p:set>
                                    <p:animEffect filter="fade" transition="in">
                                      <p:cBhvr>
                                        <p:cTn dur="1000"/>
                                        <p:tgtEl>
                                          <p:spTgt spid="3027">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7">
                                            <p:txEl>
                                              <p:pRg end="10" st="10"/>
                                            </p:txEl>
                                          </p:spTgt>
                                        </p:tgtEl>
                                        <p:attrNameLst>
                                          <p:attrName>style.visibility</p:attrName>
                                        </p:attrNameLst>
                                      </p:cBhvr>
                                      <p:to>
                                        <p:strVal val="visible"/>
                                      </p:to>
                                    </p:set>
                                    <p:animEffect filter="fade" transition="in">
                                      <p:cBhvr>
                                        <p:cTn dur="1000"/>
                                        <p:tgtEl>
                                          <p:spTgt spid="3027">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7">
                                            <p:txEl>
                                              <p:pRg end="11" st="11"/>
                                            </p:txEl>
                                          </p:spTgt>
                                        </p:tgtEl>
                                        <p:attrNameLst>
                                          <p:attrName>style.visibility</p:attrName>
                                        </p:attrNameLst>
                                      </p:cBhvr>
                                      <p:to>
                                        <p:strVal val="visible"/>
                                      </p:to>
                                    </p:set>
                                    <p:animEffect filter="fade" transition="in">
                                      <p:cBhvr>
                                        <p:cTn dur="1000"/>
                                        <p:tgtEl>
                                          <p:spTgt spid="3027">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1" name="Shape 3031"/>
        <p:cNvGrpSpPr/>
        <p:nvPr/>
      </p:nvGrpSpPr>
      <p:grpSpPr>
        <a:xfrm>
          <a:off x="0" y="0"/>
          <a:ext cx="0" cy="0"/>
          <a:chOff x="0" y="0"/>
          <a:chExt cx="0" cy="0"/>
        </a:xfrm>
      </p:grpSpPr>
      <p:sp>
        <p:nvSpPr>
          <p:cNvPr id="3032" name="Google Shape;3032;p2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Execution of Pay-to-PubkeyHash Script</a:t>
            </a:r>
            <a:endParaRPr/>
          </a:p>
        </p:txBody>
      </p:sp>
      <p:sp>
        <p:nvSpPr>
          <p:cNvPr id="3033" name="Google Shape;3033;p246"/>
          <p:cNvSpPr/>
          <p:nvPr/>
        </p:nvSpPr>
        <p:spPr>
          <a:xfrm>
            <a:off x="0" y="934025"/>
            <a:ext cx="1318500" cy="366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246"/>
          <p:cNvSpPr/>
          <p:nvPr/>
        </p:nvSpPr>
        <p:spPr>
          <a:xfrm>
            <a:off x="5301300" y="4853900"/>
            <a:ext cx="3842700" cy="289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246"/>
          <p:cNvSpPr txBox="1"/>
          <p:nvPr>
            <p:ph idx="1" type="body"/>
          </p:nvPr>
        </p:nvSpPr>
        <p:spPr>
          <a:xfrm>
            <a:off x="311700" y="1076275"/>
            <a:ext cx="8520600" cy="38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&lt;sig&gt;  &lt;pubKey&gt;  OP_DUP  OP_HASH160  &lt;pubKeyHash&gt;  OP_EQUALVERIFY  OP_CHECKSIG </a:t>
            </a:r>
            <a:endParaRPr sz="1400"/>
          </a:p>
          <a:p>
            <a:pPr indent="0" lvl="0" marL="457200" marR="0" rtl="0" algn="l">
              <a:lnSpc>
                <a:spcPct val="115000"/>
              </a:lnSpc>
              <a:spcBef>
                <a:spcPts val="1600"/>
              </a:spcBef>
              <a:spcAft>
                <a:spcPts val="0"/>
              </a:spcAft>
              <a:buNone/>
            </a:pPr>
            <a:r>
              <a:t/>
            </a:r>
            <a:endParaRPr/>
          </a:p>
          <a:p>
            <a:pPr indent="0" lvl="0" marL="0" rtl="0" algn="l">
              <a:spcBef>
                <a:spcPts val="1600"/>
              </a:spcBef>
              <a:spcAft>
                <a:spcPts val="0"/>
              </a:spcAft>
              <a:buNone/>
            </a:pPr>
            <a:r>
              <a:t/>
            </a:r>
            <a:endParaRPr/>
          </a:p>
          <a:p>
            <a:pPr indent="0" lvl="0" marL="457200" marR="0" rtl="0" algn="l">
              <a:lnSpc>
                <a:spcPct val="115000"/>
              </a:lnSpc>
              <a:spcBef>
                <a:spcPts val="1600"/>
              </a:spcBef>
              <a:spcAft>
                <a:spcPts val="1600"/>
              </a:spcAft>
              <a:buNone/>
            </a:pPr>
            <a:r>
              <a:t/>
            </a:r>
            <a:endParaRPr/>
          </a:p>
        </p:txBody>
      </p:sp>
      <p:sp>
        <p:nvSpPr>
          <p:cNvPr id="3036" name="Google Shape;3036;p246"/>
          <p:cNvSpPr/>
          <p:nvPr/>
        </p:nvSpPr>
        <p:spPr>
          <a:xfrm>
            <a:off x="510200" y="1452050"/>
            <a:ext cx="172800" cy="5727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246"/>
          <p:cNvSpPr txBox="1"/>
          <p:nvPr/>
        </p:nvSpPr>
        <p:spPr>
          <a:xfrm>
            <a:off x="353200" y="4450350"/>
            <a:ext cx="1679700" cy="439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&lt;sig&gt;</a:t>
            </a:r>
            <a:endParaRPr/>
          </a:p>
        </p:txBody>
      </p:sp>
      <p:sp>
        <p:nvSpPr>
          <p:cNvPr id="3038" name="Google Shape;3038;p246"/>
          <p:cNvSpPr txBox="1"/>
          <p:nvPr/>
        </p:nvSpPr>
        <p:spPr>
          <a:xfrm>
            <a:off x="400300" y="2095675"/>
            <a:ext cx="3602700" cy="9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Data is pushed on the stack</a:t>
            </a:r>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2" name="Shape 3042"/>
        <p:cNvGrpSpPr/>
        <p:nvPr/>
      </p:nvGrpSpPr>
      <p:grpSpPr>
        <a:xfrm>
          <a:off x="0" y="0"/>
          <a:ext cx="0" cy="0"/>
          <a:chOff x="0" y="0"/>
          <a:chExt cx="0" cy="0"/>
        </a:xfrm>
      </p:grpSpPr>
      <p:sp>
        <p:nvSpPr>
          <p:cNvPr id="3043" name="Google Shape;3043;p2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Execution of Pay-to-PubkeyHash Script</a:t>
            </a:r>
            <a:endParaRPr/>
          </a:p>
        </p:txBody>
      </p:sp>
      <p:sp>
        <p:nvSpPr>
          <p:cNvPr id="3044" name="Google Shape;3044;p247"/>
          <p:cNvSpPr/>
          <p:nvPr/>
        </p:nvSpPr>
        <p:spPr>
          <a:xfrm>
            <a:off x="0" y="934025"/>
            <a:ext cx="1318500" cy="366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247"/>
          <p:cNvSpPr/>
          <p:nvPr/>
        </p:nvSpPr>
        <p:spPr>
          <a:xfrm>
            <a:off x="5301300" y="4853900"/>
            <a:ext cx="3842700" cy="289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247"/>
          <p:cNvSpPr txBox="1"/>
          <p:nvPr>
            <p:ph idx="1" type="body"/>
          </p:nvPr>
        </p:nvSpPr>
        <p:spPr>
          <a:xfrm>
            <a:off x="311700" y="1076275"/>
            <a:ext cx="8520600" cy="38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strike="sngStrike"/>
              <a:t>&lt;sig&gt;</a:t>
            </a:r>
            <a:r>
              <a:rPr lang="en" sz="1400"/>
              <a:t>  &lt;pubKey&gt;  OP_DUP  OP_HASH160  &lt;pubKeyHash&gt;  OP_EQUALVERIFY  OP_CHECKSIG </a:t>
            </a:r>
            <a:endParaRPr sz="1400"/>
          </a:p>
          <a:p>
            <a:pPr indent="0" lvl="0" marL="457200" marR="0" rtl="0" algn="l">
              <a:lnSpc>
                <a:spcPct val="115000"/>
              </a:lnSpc>
              <a:spcBef>
                <a:spcPts val="1600"/>
              </a:spcBef>
              <a:spcAft>
                <a:spcPts val="0"/>
              </a:spcAft>
              <a:buNone/>
            </a:pPr>
            <a:r>
              <a:t/>
            </a:r>
            <a:endParaRPr/>
          </a:p>
          <a:p>
            <a:pPr indent="0" lvl="0" marL="0" rtl="0" algn="l">
              <a:spcBef>
                <a:spcPts val="1600"/>
              </a:spcBef>
              <a:spcAft>
                <a:spcPts val="0"/>
              </a:spcAft>
              <a:buNone/>
            </a:pPr>
            <a:r>
              <a:t/>
            </a:r>
            <a:endParaRPr/>
          </a:p>
          <a:p>
            <a:pPr indent="0" lvl="0" marL="457200" marR="0" rtl="0" algn="l">
              <a:lnSpc>
                <a:spcPct val="115000"/>
              </a:lnSpc>
              <a:spcBef>
                <a:spcPts val="1600"/>
              </a:spcBef>
              <a:spcAft>
                <a:spcPts val="1600"/>
              </a:spcAft>
              <a:buNone/>
            </a:pPr>
            <a:r>
              <a:t/>
            </a:r>
            <a:endParaRPr/>
          </a:p>
        </p:txBody>
      </p:sp>
      <p:sp>
        <p:nvSpPr>
          <p:cNvPr id="3047" name="Google Shape;3047;p247"/>
          <p:cNvSpPr/>
          <p:nvPr/>
        </p:nvSpPr>
        <p:spPr>
          <a:xfrm>
            <a:off x="1232300" y="1467750"/>
            <a:ext cx="172800" cy="5727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247"/>
          <p:cNvSpPr txBox="1"/>
          <p:nvPr/>
        </p:nvSpPr>
        <p:spPr>
          <a:xfrm>
            <a:off x="353200" y="4450350"/>
            <a:ext cx="1679700" cy="439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&lt;sig&gt;</a:t>
            </a:r>
            <a:endParaRPr/>
          </a:p>
        </p:txBody>
      </p:sp>
      <p:sp>
        <p:nvSpPr>
          <p:cNvPr id="3049" name="Google Shape;3049;p247"/>
          <p:cNvSpPr txBox="1"/>
          <p:nvPr/>
        </p:nvSpPr>
        <p:spPr>
          <a:xfrm>
            <a:off x="1373575" y="3681200"/>
            <a:ext cx="1679700" cy="439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&lt;pubKey&gt;</a:t>
            </a:r>
            <a:endParaRPr/>
          </a:p>
        </p:txBody>
      </p:sp>
      <p:sp>
        <p:nvSpPr>
          <p:cNvPr id="3050" name="Google Shape;3050;p247"/>
          <p:cNvSpPr txBox="1"/>
          <p:nvPr/>
        </p:nvSpPr>
        <p:spPr>
          <a:xfrm>
            <a:off x="1232300" y="2108700"/>
            <a:ext cx="3602700" cy="9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Data is pushed on the stack again</a:t>
            </a:r>
            <a:endParaRPr/>
          </a:p>
        </p:txBody>
      </p:sp>
      <p:sp>
        <p:nvSpPr>
          <p:cNvPr id="3051" name="Google Shape;3051;p247"/>
          <p:cNvSpPr/>
          <p:nvPr/>
        </p:nvSpPr>
        <p:spPr>
          <a:xfrm flipH="1" rot="-3860089">
            <a:off x="698662" y="3817051"/>
            <a:ext cx="384427" cy="366578"/>
          </a:xfrm>
          <a:prstGeom prst="bentArrow">
            <a:avLst>
              <a:gd fmla="val 25000" name="adj1"/>
              <a:gd fmla="val 27684"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5" name="Shape 3055"/>
        <p:cNvGrpSpPr/>
        <p:nvPr/>
      </p:nvGrpSpPr>
      <p:grpSpPr>
        <a:xfrm>
          <a:off x="0" y="0"/>
          <a:ext cx="0" cy="0"/>
          <a:chOff x="0" y="0"/>
          <a:chExt cx="0" cy="0"/>
        </a:xfrm>
      </p:grpSpPr>
      <p:sp>
        <p:nvSpPr>
          <p:cNvPr id="3056" name="Google Shape;3056;p2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Execution of Pay-to-PubkeyHash Script</a:t>
            </a:r>
            <a:endParaRPr/>
          </a:p>
        </p:txBody>
      </p:sp>
      <p:sp>
        <p:nvSpPr>
          <p:cNvPr id="3057" name="Google Shape;3057;p248"/>
          <p:cNvSpPr/>
          <p:nvPr/>
        </p:nvSpPr>
        <p:spPr>
          <a:xfrm>
            <a:off x="0" y="934025"/>
            <a:ext cx="1318500" cy="366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248"/>
          <p:cNvSpPr/>
          <p:nvPr/>
        </p:nvSpPr>
        <p:spPr>
          <a:xfrm>
            <a:off x="5301300" y="4853900"/>
            <a:ext cx="3842700" cy="289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248"/>
          <p:cNvSpPr txBox="1"/>
          <p:nvPr>
            <p:ph idx="1" type="body"/>
          </p:nvPr>
        </p:nvSpPr>
        <p:spPr>
          <a:xfrm>
            <a:off x="311700" y="1076275"/>
            <a:ext cx="8520600" cy="38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strike="sngStrike"/>
              <a:t>&lt;sig&gt;  &lt;pubKey&gt;</a:t>
            </a:r>
            <a:r>
              <a:rPr lang="en" sz="1400"/>
              <a:t>  OP_DUP  OP_HASH160  &lt;pubKeyHash&gt;  OP_EQUALVERIFY  OP_CHECKSIG </a:t>
            </a:r>
            <a:endParaRPr sz="1400"/>
          </a:p>
          <a:p>
            <a:pPr indent="0" lvl="0" marL="457200" marR="0" rtl="0" algn="l">
              <a:lnSpc>
                <a:spcPct val="115000"/>
              </a:lnSpc>
              <a:spcBef>
                <a:spcPts val="1600"/>
              </a:spcBef>
              <a:spcAft>
                <a:spcPts val="0"/>
              </a:spcAft>
              <a:buNone/>
            </a:pPr>
            <a:r>
              <a:t/>
            </a:r>
            <a:endParaRPr/>
          </a:p>
          <a:p>
            <a:pPr indent="0" lvl="0" marL="0" rtl="0" algn="l">
              <a:spcBef>
                <a:spcPts val="1600"/>
              </a:spcBef>
              <a:spcAft>
                <a:spcPts val="0"/>
              </a:spcAft>
              <a:buNone/>
            </a:pPr>
            <a:r>
              <a:t/>
            </a:r>
            <a:endParaRPr/>
          </a:p>
          <a:p>
            <a:pPr indent="0" lvl="0" marL="457200" marR="0" rtl="0" algn="l">
              <a:lnSpc>
                <a:spcPct val="115000"/>
              </a:lnSpc>
              <a:spcBef>
                <a:spcPts val="1600"/>
              </a:spcBef>
              <a:spcAft>
                <a:spcPts val="1600"/>
              </a:spcAft>
              <a:buNone/>
            </a:pPr>
            <a:r>
              <a:t/>
            </a:r>
            <a:endParaRPr/>
          </a:p>
        </p:txBody>
      </p:sp>
      <p:sp>
        <p:nvSpPr>
          <p:cNvPr id="3060" name="Google Shape;3060;p248"/>
          <p:cNvSpPr/>
          <p:nvPr/>
        </p:nvSpPr>
        <p:spPr>
          <a:xfrm>
            <a:off x="2079975" y="1475575"/>
            <a:ext cx="172800" cy="5727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248"/>
          <p:cNvSpPr txBox="1"/>
          <p:nvPr/>
        </p:nvSpPr>
        <p:spPr>
          <a:xfrm>
            <a:off x="353200" y="4450350"/>
            <a:ext cx="1679700" cy="439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&lt;sig&gt;</a:t>
            </a:r>
            <a:endParaRPr/>
          </a:p>
        </p:txBody>
      </p:sp>
      <p:sp>
        <p:nvSpPr>
          <p:cNvPr id="3062" name="Google Shape;3062;p248"/>
          <p:cNvSpPr txBox="1"/>
          <p:nvPr/>
        </p:nvSpPr>
        <p:spPr>
          <a:xfrm>
            <a:off x="353200" y="4010850"/>
            <a:ext cx="1679700" cy="439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&lt;pubKey&gt;</a:t>
            </a:r>
            <a:endParaRPr/>
          </a:p>
        </p:txBody>
      </p:sp>
      <p:sp>
        <p:nvSpPr>
          <p:cNvPr id="3063" name="Google Shape;3063;p248"/>
          <p:cNvSpPr txBox="1"/>
          <p:nvPr/>
        </p:nvSpPr>
        <p:spPr>
          <a:xfrm>
            <a:off x="1326525" y="3303075"/>
            <a:ext cx="1679700" cy="439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&lt;pubKey&gt;</a:t>
            </a:r>
            <a:endParaRPr/>
          </a:p>
        </p:txBody>
      </p:sp>
      <p:sp>
        <p:nvSpPr>
          <p:cNvPr id="3064" name="Google Shape;3064;p248"/>
          <p:cNvSpPr txBox="1"/>
          <p:nvPr/>
        </p:nvSpPr>
        <p:spPr>
          <a:xfrm>
            <a:off x="2032900" y="2108700"/>
            <a:ext cx="4575900" cy="9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 OP_CODE OP_DUP is being executed by pushing the top element to the stack again</a:t>
            </a:r>
            <a:endParaRPr/>
          </a:p>
        </p:txBody>
      </p:sp>
      <p:sp>
        <p:nvSpPr>
          <p:cNvPr id="3065" name="Google Shape;3065;p248"/>
          <p:cNvSpPr/>
          <p:nvPr/>
        </p:nvSpPr>
        <p:spPr>
          <a:xfrm flipH="1" rot="-3860089">
            <a:off x="698662" y="3487376"/>
            <a:ext cx="384427" cy="366578"/>
          </a:xfrm>
          <a:prstGeom prst="bentArrow">
            <a:avLst>
              <a:gd fmla="val 25000" name="adj1"/>
              <a:gd fmla="val 27684"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9" name="Shape 3069"/>
        <p:cNvGrpSpPr/>
        <p:nvPr/>
      </p:nvGrpSpPr>
      <p:grpSpPr>
        <a:xfrm>
          <a:off x="0" y="0"/>
          <a:ext cx="0" cy="0"/>
          <a:chOff x="0" y="0"/>
          <a:chExt cx="0" cy="0"/>
        </a:xfrm>
      </p:grpSpPr>
      <p:sp>
        <p:nvSpPr>
          <p:cNvPr id="3070" name="Google Shape;3070;p2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Execution of Pay-to-PubkeyHash Script</a:t>
            </a:r>
            <a:endParaRPr/>
          </a:p>
        </p:txBody>
      </p:sp>
      <p:sp>
        <p:nvSpPr>
          <p:cNvPr id="3071" name="Google Shape;3071;p249"/>
          <p:cNvSpPr/>
          <p:nvPr/>
        </p:nvSpPr>
        <p:spPr>
          <a:xfrm>
            <a:off x="0" y="934025"/>
            <a:ext cx="1318500" cy="366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249"/>
          <p:cNvSpPr/>
          <p:nvPr/>
        </p:nvSpPr>
        <p:spPr>
          <a:xfrm>
            <a:off x="5301300" y="4853900"/>
            <a:ext cx="3842700" cy="289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249"/>
          <p:cNvSpPr txBox="1"/>
          <p:nvPr>
            <p:ph idx="1" type="body"/>
          </p:nvPr>
        </p:nvSpPr>
        <p:spPr>
          <a:xfrm>
            <a:off x="311700" y="1076275"/>
            <a:ext cx="8520600" cy="38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strike="sngStrike"/>
              <a:t>&lt;sig&gt;  &lt;pubKey&gt;  OP_DUP</a:t>
            </a:r>
            <a:r>
              <a:rPr lang="en" sz="1400"/>
              <a:t>  OP_HASH160  &lt;pubKeyHash&gt;  OP_EQUALVERIFY  OP_CHECKSIG </a:t>
            </a:r>
            <a:endParaRPr sz="1400"/>
          </a:p>
          <a:p>
            <a:pPr indent="0" lvl="0" marL="457200" marR="0" rtl="0" algn="l">
              <a:lnSpc>
                <a:spcPct val="115000"/>
              </a:lnSpc>
              <a:spcBef>
                <a:spcPts val="1600"/>
              </a:spcBef>
              <a:spcAft>
                <a:spcPts val="0"/>
              </a:spcAft>
              <a:buNone/>
            </a:pPr>
            <a:r>
              <a:t/>
            </a:r>
            <a:endParaRPr/>
          </a:p>
          <a:p>
            <a:pPr indent="0" lvl="0" marL="0" rtl="0" algn="l">
              <a:spcBef>
                <a:spcPts val="1600"/>
              </a:spcBef>
              <a:spcAft>
                <a:spcPts val="0"/>
              </a:spcAft>
              <a:buNone/>
            </a:pPr>
            <a:r>
              <a:t/>
            </a:r>
            <a:endParaRPr/>
          </a:p>
          <a:p>
            <a:pPr indent="0" lvl="0" marL="457200" marR="0" rtl="0" algn="l">
              <a:lnSpc>
                <a:spcPct val="115000"/>
              </a:lnSpc>
              <a:spcBef>
                <a:spcPts val="1600"/>
              </a:spcBef>
              <a:spcAft>
                <a:spcPts val="1600"/>
              </a:spcAft>
              <a:buNone/>
            </a:pPr>
            <a:r>
              <a:t/>
            </a:r>
            <a:endParaRPr/>
          </a:p>
        </p:txBody>
      </p:sp>
      <p:sp>
        <p:nvSpPr>
          <p:cNvPr id="3074" name="Google Shape;3074;p249"/>
          <p:cNvSpPr/>
          <p:nvPr/>
        </p:nvSpPr>
        <p:spPr>
          <a:xfrm>
            <a:off x="3178825" y="1459875"/>
            <a:ext cx="172800" cy="5727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249"/>
          <p:cNvSpPr txBox="1"/>
          <p:nvPr/>
        </p:nvSpPr>
        <p:spPr>
          <a:xfrm>
            <a:off x="353200" y="4450350"/>
            <a:ext cx="1679700" cy="439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&lt;sig&gt;</a:t>
            </a:r>
            <a:endParaRPr/>
          </a:p>
        </p:txBody>
      </p:sp>
      <p:sp>
        <p:nvSpPr>
          <p:cNvPr id="3076" name="Google Shape;3076;p249"/>
          <p:cNvSpPr txBox="1"/>
          <p:nvPr/>
        </p:nvSpPr>
        <p:spPr>
          <a:xfrm>
            <a:off x="353200" y="4010850"/>
            <a:ext cx="1679700" cy="439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&lt;pubKey&gt;</a:t>
            </a:r>
            <a:endParaRPr/>
          </a:p>
        </p:txBody>
      </p:sp>
      <p:sp>
        <p:nvSpPr>
          <p:cNvPr id="3077" name="Google Shape;3077;p249"/>
          <p:cNvSpPr txBox="1"/>
          <p:nvPr/>
        </p:nvSpPr>
        <p:spPr>
          <a:xfrm>
            <a:off x="3893075" y="1773750"/>
            <a:ext cx="4575900" cy="15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 OP_CODE OP_HASH160 is being executed: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takes the top element of the Stack </a:t>
            </a:r>
            <a:endParaRPr/>
          </a:p>
        </p:txBody>
      </p:sp>
      <p:sp>
        <p:nvSpPr>
          <p:cNvPr id="3078" name="Google Shape;3078;p249"/>
          <p:cNvSpPr txBox="1"/>
          <p:nvPr/>
        </p:nvSpPr>
        <p:spPr>
          <a:xfrm>
            <a:off x="141325" y="3035325"/>
            <a:ext cx="1679700" cy="439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&lt;pubKey&gt;</a:t>
            </a:r>
            <a:endParaRPr/>
          </a:p>
        </p:txBody>
      </p:sp>
      <p:sp>
        <p:nvSpPr>
          <p:cNvPr id="3079" name="Google Shape;3079;p249"/>
          <p:cNvSpPr/>
          <p:nvPr/>
        </p:nvSpPr>
        <p:spPr>
          <a:xfrm rot="-3479108">
            <a:off x="4095" y="3445600"/>
            <a:ext cx="384239" cy="371487"/>
          </a:xfrm>
          <a:prstGeom prst="bentArrow">
            <a:avLst>
              <a:gd fmla="val 25000" name="adj1"/>
              <a:gd fmla="val 27684"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3" name="Shape 3083"/>
        <p:cNvGrpSpPr/>
        <p:nvPr/>
      </p:nvGrpSpPr>
      <p:grpSpPr>
        <a:xfrm>
          <a:off x="0" y="0"/>
          <a:ext cx="0" cy="0"/>
          <a:chOff x="0" y="0"/>
          <a:chExt cx="0" cy="0"/>
        </a:xfrm>
      </p:grpSpPr>
      <p:sp>
        <p:nvSpPr>
          <p:cNvPr id="3084" name="Google Shape;3084;p2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Execution of Pay-to-PubkeyHash Script</a:t>
            </a:r>
            <a:endParaRPr/>
          </a:p>
        </p:txBody>
      </p:sp>
      <p:sp>
        <p:nvSpPr>
          <p:cNvPr id="3085" name="Google Shape;3085;p250"/>
          <p:cNvSpPr/>
          <p:nvPr/>
        </p:nvSpPr>
        <p:spPr>
          <a:xfrm>
            <a:off x="0" y="934025"/>
            <a:ext cx="1318500" cy="366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250"/>
          <p:cNvSpPr/>
          <p:nvPr/>
        </p:nvSpPr>
        <p:spPr>
          <a:xfrm>
            <a:off x="5301300" y="4853900"/>
            <a:ext cx="3842700" cy="289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250"/>
          <p:cNvSpPr txBox="1"/>
          <p:nvPr>
            <p:ph idx="1" type="body"/>
          </p:nvPr>
        </p:nvSpPr>
        <p:spPr>
          <a:xfrm>
            <a:off x="311700" y="1076275"/>
            <a:ext cx="8520600" cy="38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strike="sngStrike"/>
              <a:t>&lt;sig&gt;  &lt;pubKey&gt;  OP_DUP</a:t>
            </a:r>
            <a:r>
              <a:rPr lang="en" sz="1400"/>
              <a:t>  OP_HASH160  &lt;pubKeyHash&gt;  OP_EQUALVERIFY  OP_CHECKSIG </a:t>
            </a:r>
            <a:endParaRPr sz="1400"/>
          </a:p>
          <a:p>
            <a:pPr indent="0" lvl="0" marL="457200" marR="0" rtl="0" algn="l">
              <a:lnSpc>
                <a:spcPct val="115000"/>
              </a:lnSpc>
              <a:spcBef>
                <a:spcPts val="1600"/>
              </a:spcBef>
              <a:spcAft>
                <a:spcPts val="0"/>
              </a:spcAft>
              <a:buNone/>
            </a:pPr>
            <a:r>
              <a:t/>
            </a:r>
            <a:endParaRPr/>
          </a:p>
          <a:p>
            <a:pPr indent="0" lvl="0" marL="0" rtl="0" algn="l">
              <a:spcBef>
                <a:spcPts val="1600"/>
              </a:spcBef>
              <a:spcAft>
                <a:spcPts val="0"/>
              </a:spcAft>
              <a:buNone/>
            </a:pPr>
            <a:r>
              <a:t/>
            </a:r>
            <a:endParaRPr/>
          </a:p>
          <a:p>
            <a:pPr indent="0" lvl="0" marL="457200" marR="0" rtl="0" algn="l">
              <a:lnSpc>
                <a:spcPct val="115000"/>
              </a:lnSpc>
              <a:spcBef>
                <a:spcPts val="1600"/>
              </a:spcBef>
              <a:spcAft>
                <a:spcPts val="1600"/>
              </a:spcAft>
              <a:buNone/>
            </a:pPr>
            <a:r>
              <a:t/>
            </a:r>
            <a:endParaRPr/>
          </a:p>
        </p:txBody>
      </p:sp>
      <p:sp>
        <p:nvSpPr>
          <p:cNvPr id="3088" name="Google Shape;3088;p250"/>
          <p:cNvSpPr/>
          <p:nvPr/>
        </p:nvSpPr>
        <p:spPr>
          <a:xfrm>
            <a:off x="3178825" y="1459875"/>
            <a:ext cx="172800" cy="5727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250"/>
          <p:cNvSpPr txBox="1"/>
          <p:nvPr/>
        </p:nvSpPr>
        <p:spPr>
          <a:xfrm>
            <a:off x="353200" y="4450350"/>
            <a:ext cx="1679700" cy="439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&lt;sig&gt;</a:t>
            </a:r>
            <a:endParaRPr/>
          </a:p>
        </p:txBody>
      </p:sp>
      <p:sp>
        <p:nvSpPr>
          <p:cNvPr id="3090" name="Google Shape;3090;p250"/>
          <p:cNvSpPr txBox="1"/>
          <p:nvPr/>
        </p:nvSpPr>
        <p:spPr>
          <a:xfrm>
            <a:off x="353200" y="4010850"/>
            <a:ext cx="1679700" cy="439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&lt;pubKey&gt;</a:t>
            </a:r>
            <a:endParaRPr/>
          </a:p>
        </p:txBody>
      </p:sp>
      <p:sp>
        <p:nvSpPr>
          <p:cNvPr id="3091" name="Google Shape;3091;p250"/>
          <p:cNvSpPr txBox="1"/>
          <p:nvPr/>
        </p:nvSpPr>
        <p:spPr>
          <a:xfrm>
            <a:off x="2213375" y="3035325"/>
            <a:ext cx="1679700" cy="439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&lt;pubKeyHash&gt;</a:t>
            </a:r>
            <a:endParaRPr/>
          </a:p>
        </p:txBody>
      </p:sp>
      <p:sp>
        <p:nvSpPr>
          <p:cNvPr id="3092" name="Google Shape;3092;p250"/>
          <p:cNvSpPr txBox="1"/>
          <p:nvPr/>
        </p:nvSpPr>
        <p:spPr>
          <a:xfrm>
            <a:off x="3893075" y="1773750"/>
            <a:ext cx="4575900" cy="15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 OP_CODE OP_HASH160 is being executed: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takes the top element of the Stack </a:t>
            </a:r>
            <a:endParaRPr/>
          </a:p>
          <a:p>
            <a:pPr indent="0" lvl="0" marL="0" rtl="0" algn="l">
              <a:spcBef>
                <a:spcPts val="0"/>
              </a:spcBef>
              <a:spcAft>
                <a:spcPts val="0"/>
              </a:spcAft>
              <a:buNone/>
            </a:pPr>
            <a:r>
              <a:rPr lang="en"/>
              <a:t>The RIPEMD-160 Hash is calculated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By design of the input and output script this will be the Hash of the Public Key (aka the Bitcoin Address)</a:t>
            </a:r>
            <a:endParaRPr/>
          </a:p>
        </p:txBody>
      </p:sp>
      <p:sp>
        <p:nvSpPr>
          <p:cNvPr id="3093" name="Google Shape;3093;p250"/>
          <p:cNvSpPr txBox="1"/>
          <p:nvPr/>
        </p:nvSpPr>
        <p:spPr>
          <a:xfrm>
            <a:off x="141325" y="3035325"/>
            <a:ext cx="1679700" cy="439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&lt;pubKey&gt;</a:t>
            </a:r>
            <a:endParaRPr/>
          </a:p>
        </p:txBody>
      </p:sp>
      <p:sp>
        <p:nvSpPr>
          <p:cNvPr id="3094" name="Google Shape;3094;p250"/>
          <p:cNvSpPr/>
          <p:nvPr/>
        </p:nvSpPr>
        <p:spPr>
          <a:xfrm rot="2916474">
            <a:off x="1840470" y="2652769"/>
            <a:ext cx="384296" cy="371369"/>
          </a:xfrm>
          <a:prstGeom prst="bentArrow">
            <a:avLst>
              <a:gd fmla="val 25000" name="adj1"/>
              <a:gd fmla="val 27684"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250"/>
          <p:cNvSpPr/>
          <p:nvPr/>
        </p:nvSpPr>
        <p:spPr>
          <a:xfrm rot="-3479108">
            <a:off x="4095" y="3445600"/>
            <a:ext cx="384239" cy="371487"/>
          </a:xfrm>
          <a:prstGeom prst="bentArrow">
            <a:avLst>
              <a:gd fmla="val 25000" name="adj1"/>
              <a:gd fmla="val 27684"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9" name="Shape 3099"/>
        <p:cNvGrpSpPr/>
        <p:nvPr/>
      </p:nvGrpSpPr>
      <p:grpSpPr>
        <a:xfrm>
          <a:off x="0" y="0"/>
          <a:ext cx="0" cy="0"/>
          <a:chOff x="0" y="0"/>
          <a:chExt cx="0" cy="0"/>
        </a:xfrm>
      </p:grpSpPr>
      <p:sp>
        <p:nvSpPr>
          <p:cNvPr id="3100" name="Google Shape;3100;p2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Execution of Pay-to-PubkeyHash Script</a:t>
            </a:r>
            <a:endParaRPr/>
          </a:p>
        </p:txBody>
      </p:sp>
      <p:sp>
        <p:nvSpPr>
          <p:cNvPr id="3101" name="Google Shape;3101;p251"/>
          <p:cNvSpPr/>
          <p:nvPr/>
        </p:nvSpPr>
        <p:spPr>
          <a:xfrm>
            <a:off x="0" y="934025"/>
            <a:ext cx="1318500" cy="366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251"/>
          <p:cNvSpPr/>
          <p:nvPr/>
        </p:nvSpPr>
        <p:spPr>
          <a:xfrm>
            <a:off x="5301300" y="4853900"/>
            <a:ext cx="3842700" cy="289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251"/>
          <p:cNvSpPr txBox="1"/>
          <p:nvPr>
            <p:ph idx="1" type="body"/>
          </p:nvPr>
        </p:nvSpPr>
        <p:spPr>
          <a:xfrm>
            <a:off x="311700" y="1076275"/>
            <a:ext cx="8520600" cy="38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strike="sngStrike"/>
              <a:t>&lt;sig&gt;  &lt;pubKey&gt;  OP_DUP</a:t>
            </a:r>
            <a:r>
              <a:rPr lang="en" sz="1400"/>
              <a:t>  OP_HASH160  &lt;pubKeyHash&gt;  OP_EQUALVERIFY  OP_CHECKSIG </a:t>
            </a:r>
            <a:endParaRPr sz="1400"/>
          </a:p>
          <a:p>
            <a:pPr indent="0" lvl="0" marL="457200" marR="0" rtl="0" algn="l">
              <a:lnSpc>
                <a:spcPct val="115000"/>
              </a:lnSpc>
              <a:spcBef>
                <a:spcPts val="1600"/>
              </a:spcBef>
              <a:spcAft>
                <a:spcPts val="0"/>
              </a:spcAft>
              <a:buNone/>
            </a:pPr>
            <a:r>
              <a:t/>
            </a:r>
            <a:endParaRPr/>
          </a:p>
          <a:p>
            <a:pPr indent="0" lvl="0" marL="0" rtl="0" algn="l">
              <a:spcBef>
                <a:spcPts val="1600"/>
              </a:spcBef>
              <a:spcAft>
                <a:spcPts val="0"/>
              </a:spcAft>
              <a:buNone/>
            </a:pPr>
            <a:r>
              <a:t/>
            </a:r>
            <a:endParaRPr/>
          </a:p>
          <a:p>
            <a:pPr indent="0" lvl="0" marL="457200" marR="0" rtl="0" algn="l">
              <a:lnSpc>
                <a:spcPct val="115000"/>
              </a:lnSpc>
              <a:spcBef>
                <a:spcPts val="1600"/>
              </a:spcBef>
              <a:spcAft>
                <a:spcPts val="1600"/>
              </a:spcAft>
              <a:buNone/>
            </a:pPr>
            <a:r>
              <a:t/>
            </a:r>
            <a:endParaRPr/>
          </a:p>
        </p:txBody>
      </p:sp>
      <p:sp>
        <p:nvSpPr>
          <p:cNvPr id="3104" name="Google Shape;3104;p251"/>
          <p:cNvSpPr/>
          <p:nvPr/>
        </p:nvSpPr>
        <p:spPr>
          <a:xfrm>
            <a:off x="3178825" y="1459875"/>
            <a:ext cx="172800" cy="5727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251"/>
          <p:cNvSpPr txBox="1"/>
          <p:nvPr/>
        </p:nvSpPr>
        <p:spPr>
          <a:xfrm>
            <a:off x="353200" y="4450350"/>
            <a:ext cx="1679700" cy="439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&lt;sig&gt;</a:t>
            </a:r>
            <a:endParaRPr/>
          </a:p>
        </p:txBody>
      </p:sp>
      <p:sp>
        <p:nvSpPr>
          <p:cNvPr id="3106" name="Google Shape;3106;p251"/>
          <p:cNvSpPr txBox="1"/>
          <p:nvPr/>
        </p:nvSpPr>
        <p:spPr>
          <a:xfrm>
            <a:off x="353200" y="4010850"/>
            <a:ext cx="1679700" cy="439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&lt;pubKey&gt;</a:t>
            </a:r>
            <a:endParaRPr/>
          </a:p>
        </p:txBody>
      </p:sp>
      <p:sp>
        <p:nvSpPr>
          <p:cNvPr id="3107" name="Google Shape;3107;p251"/>
          <p:cNvSpPr txBox="1"/>
          <p:nvPr/>
        </p:nvSpPr>
        <p:spPr>
          <a:xfrm>
            <a:off x="2213375" y="3035325"/>
            <a:ext cx="1679700" cy="439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&lt;pubKeyHash&gt;</a:t>
            </a:r>
            <a:endParaRPr/>
          </a:p>
        </p:txBody>
      </p:sp>
      <p:sp>
        <p:nvSpPr>
          <p:cNvPr id="3108" name="Google Shape;3108;p251"/>
          <p:cNvSpPr txBox="1"/>
          <p:nvPr/>
        </p:nvSpPr>
        <p:spPr>
          <a:xfrm>
            <a:off x="3893075" y="1773750"/>
            <a:ext cx="4575900" cy="15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 OP_CODE OP_HASH160 is being executed: </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 takes the top element of the Stack </a:t>
            </a:r>
            <a:endParaRPr>
              <a:solidFill>
                <a:schemeClr val="dk1"/>
              </a:solidFill>
            </a:endParaRPr>
          </a:p>
          <a:p>
            <a:pPr indent="0" lvl="0" marL="0" rtl="0" algn="l">
              <a:spcBef>
                <a:spcPts val="0"/>
              </a:spcBef>
              <a:spcAft>
                <a:spcPts val="0"/>
              </a:spcAft>
              <a:buNone/>
            </a:pPr>
            <a:r>
              <a:rPr lang="en">
                <a:solidFill>
                  <a:schemeClr val="dk1"/>
                </a:solidFill>
              </a:rPr>
              <a:t>The RIPEMD-160 Hash is calculated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the result is pushed back on the stack</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By design of the input and output script this will be the Hash of the Public Key (aka the Bitcoin Address)</a:t>
            </a:r>
            <a:endParaRPr/>
          </a:p>
        </p:txBody>
      </p:sp>
      <p:sp>
        <p:nvSpPr>
          <p:cNvPr id="3109" name="Google Shape;3109;p251"/>
          <p:cNvSpPr txBox="1"/>
          <p:nvPr/>
        </p:nvSpPr>
        <p:spPr>
          <a:xfrm>
            <a:off x="141325" y="3035325"/>
            <a:ext cx="1679700" cy="439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&lt;pubKey&gt;</a:t>
            </a:r>
            <a:endParaRPr/>
          </a:p>
        </p:txBody>
      </p:sp>
      <p:sp>
        <p:nvSpPr>
          <p:cNvPr id="3110" name="Google Shape;3110;p251"/>
          <p:cNvSpPr/>
          <p:nvPr/>
        </p:nvSpPr>
        <p:spPr>
          <a:xfrm rot="9806784">
            <a:off x="2136630" y="3639459"/>
            <a:ext cx="384329" cy="371343"/>
          </a:xfrm>
          <a:prstGeom prst="bentArrow">
            <a:avLst>
              <a:gd fmla="val 25000" name="adj1"/>
              <a:gd fmla="val 27684"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251"/>
          <p:cNvSpPr/>
          <p:nvPr/>
        </p:nvSpPr>
        <p:spPr>
          <a:xfrm rot="2916474">
            <a:off x="1840470" y="2652769"/>
            <a:ext cx="384296" cy="371369"/>
          </a:xfrm>
          <a:prstGeom prst="bentArrow">
            <a:avLst>
              <a:gd fmla="val 25000" name="adj1"/>
              <a:gd fmla="val 27684"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251"/>
          <p:cNvSpPr/>
          <p:nvPr/>
        </p:nvSpPr>
        <p:spPr>
          <a:xfrm rot="-3479108">
            <a:off x="4095" y="3445600"/>
            <a:ext cx="384239" cy="371487"/>
          </a:xfrm>
          <a:prstGeom prst="bentArrow">
            <a:avLst>
              <a:gd fmla="val 25000" name="adj1"/>
              <a:gd fmla="val 27684"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6" name="Shape 3116"/>
        <p:cNvGrpSpPr/>
        <p:nvPr/>
      </p:nvGrpSpPr>
      <p:grpSpPr>
        <a:xfrm>
          <a:off x="0" y="0"/>
          <a:ext cx="0" cy="0"/>
          <a:chOff x="0" y="0"/>
          <a:chExt cx="0" cy="0"/>
        </a:xfrm>
      </p:grpSpPr>
      <p:sp>
        <p:nvSpPr>
          <p:cNvPr id="3117" name="Google Shape;3117;p2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Execution of Pay-to-PubkeyHash Script</a:t>
            </a:r>
            <a:endParaRPr/>
          </a:p>
        </p:txBody>
      </p:sp>
      <p:sp>
        <p:nvSpPr>
          <p:cNvPr id="3118" name="Google Shape;3118;p252"/>
          <p:cNvSpPr/>
          <p:nvPr/>
        </p:nvSpPr>
        <p:spPr>
          <a:xfrm>
            <a:off x="0" y="934025"/>
            <a:ext cx="1318500" cy="366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252"/>
          <p:cNvSpPr/>
          <p:nvPr/>
        </p:nvSpPr>
        <p:spPr>
          <a:xfrm>
            <a:off x="5301300" y="4853900"/>
            <a:ext cx="3842700" cy="289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252"/>
          <p:cNvSpPr txBox="1"/>
          <p:nvPr>
            <p:ph idx="1" type="body"/>
          </p:nvPr>
        </p:nvSpPr>
        <p:spPr>
          <a:xfrm>
            <a:off x="311700" y="1076275"/>
            <a:ext cx="8520600" cy="38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strike="sngStrike"/>
              <a:t>&lt;sig&gt;  &lt;pubKey&gt;  OP_DUP  OP_HASH160</a:t>
            </a:r>
            <a:r>
              <a:rPr lang="en" sz="1400"/>
              <a:t>  &lt;pubKeyHash&gt;  OP_EQUALVERIFY  OP_CHECKSIG </a:t>
            </a:r>
            <a:endParaRPr sz="1400"/>
          </a:p>
          <a:p>
            <a:pPr indent="0" lvl="0" marL="457200" marR="0" rtl="0" algn="l">
              <a:lnSpc>
                <a:spcPct val="115000"/>
              </a:lnSpc>
              <a:spcBef>
                <a:spcPts val="1600"/>
              </a:spcBef>
              <a:spcAft>
                <a:spcPts val="0"/>
              </a:spcAft>
              <a:buNone/>
            </a:pPr>
            <a:r>
              <a:t/>
            </a:r>
            <a:endParaRPr/>
          </a:p>
          <a:p>
            <a:pPr indent="0" lvl="0" marL="0" rtl="0" algn="l">
              <a:spcBef>
                <a:spcPts val="1600"/>
              </a:spcBef>
              <a:spcAft>
                <a:spcPts val="0"/>
              </a:spcAft>
              <a:buNone/>
            </a:pPr>
            <a:r>
              <a:t/>
            </a:r>
            <a:endParaRPr/>
          </a:p>
          <a:p>
            <a:pPr indent="0" lvl="0" marL="457200" marR="0" rtl="0" algn="l">
              <a:lnSpc>
                <a:spcPct val="115000"/>
              </a:lnSpc>
              <a:spcBef>
                <a:spcPts val="1600"/>
              </a:spcBef>
              <a:spcAft>
                <a:spcPts val="1600"/>
              </a:spcAft>
              <a:buNone/>
            </a:pPr>
            <a:r>
              <a:t/>
            </a:r>
            <a:endParaRPr/>
          </a:p>
        </p:txBody>
      </p:sp>
      <p:sp>
        <p:nvSpPr>
          <p:cNvPr id="3121" name="Google Shape;3121;p252"/>
          <p:cNvSpPr/>
          <p:nvPr/>
        </p:nvSpPr>
        <p:spPr>
          <a:xfrm>
            <a:off x="4485600" y="1522675"/>
            <a:ext cx="172800" cy="5727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252"/>
          <p:cNvSpPr txBox="1"/>
          <p:nvPr/>
        </p:nvSpPr>
        <p:spPr>
          <a:xfrm>
            <a:off x="353200" y="4450350"/>
            <a:ext cx="1679700" cy="439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&lt;sig&gt;</a:t>
            </a:r>
            <a:endParaRPr/>
          </a:p>
        </p:txBody>
      </p:sp>
      <p:sp>
        <p:nvSpPr>
          <p:cNvPr id="3123" name="Google Shape;3123;p252"/>
          <p:cNvSpPr txBox="1"/>
          <p:nvPr/>
        </p:nvSpPr>
        <p:spPr>
          <a:xfrm>
            <a:off x="353200" y="4010850"/>
            <a:ext cx="1679700" cy="439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&lt;pubKey&gt;</a:t>
            </a:r>
            <a:endParaRPr/>
          </a:p>
        </p:txBody>
      </p:sp>
      <p:sp>
        <p:nvSpPr>
          <p:cNvPr id="3124" name="Google Shape;3124;p252"/>
          <p:cNvSpPr txBox="1"/>
          <p:nvPr/>
        </p:nvSpPr>
        <p:spPr>
          <a:xfrm>
            <a:off x="353200" y="3571350"/>
            <a:ext cx="1679700" cy="439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&lt;pubKeyHash&gt;</a:t>
            </a:r>
            <a:endParaRPr/>
          </a:p>
        </p:txBody>
      </p:sp>
      <p:sp>
        <p:nvSpPr>
          <p:cNvPr id="3125" name="Google Shape;3125;p252"/>
          <p:cNvSpPr txBox="1"/>
          <p:nvPr/>
        </p:nvSpPr>
        <p:spPr>
          <a:xfrm>
            <a:off x="1585475" y="2927775"/>
            <a:ext cx="1679700" cy="439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&lt;pubKeyHash&gt;</a:t>
            </a:r>
            <a:endParaRPr/>
          </a:p>
        </p:txBody>
      </p:sp>
      <p:sp>
        <p:nvSpPr>
          <p:cNvPr id="3126" name="Google Shape;3126;p252"/>
          <p:cNvSpPr txBox="1"/>
          <p:nvPr/>
        </p:nvSpPr>
        <p:spPr>
          <a:xfrm>
            <a:off x="4485600" y="2147950"/>
            <a:ext cx="3602700" cy="9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Data is pushed on the stack again</a:t>
            </a:r>
            <a:endParaRPr/>
          </a:p>
        </p:txBody>
      </p:sp>
      <p:sp>
        <p:nvSpPr>
          <p:cNvPr id="3127" name="Google Shape;3127;p252"/>
          <p:cNvSpPr/>
          <p:nvPr/>
        </p:nvSpPr>
        <p:spPr>
          <a:xfrm flipH="1" rot="-3860089">
            <a:off x="910587" y="3063551"/>
            <a:ext cx="384427" cy="366578"/>
          </a:xfrm>
          <a:prstGeom prst="bentArrow">
            <a:avLst>
              <a:gd fmla="val 25000" name="adj1"/>
              <a:gd fmla="val 27684"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1" name="Shape 3131"/>
        <p:cNvGrpSpPr/>
        <p:nvPr/>
      </p:nvGrpSpPr>
      <p:grpSpPr>
        <a:xfrm>
          <a:off x="0" y="0"/>
          <a:ext cx="0" cy="0"/>
          <a:chOff x="0" y="0"/>
          <a:chExt cx="0" cy="0"/>
        </a:xfrm>
      </p:grpSpPr>
      <p:sp>
        <p:nvSpPr>
          <p:cNvPr id="3132" name="Google Shape;3132;p2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Execution of Pay-to-PubkeyHash Script</a:t>
            </a:r>
            <a:endParaRPr/>
          </a:p>
        </p:txBody>
      </p:sp>
      <p:sp>
        <p:nvSpPr>
          <p:cNvPr id="3133" name="Google Shape;3133;p253"/>
          <p:cNvSpPr/>
          <p:nvPr/>
        </p:nvSpPr>
        <p:spPr>
          <a:xfrm>
            <a:off x="0" y="934025"/>
            <a:ext cx="1318500" cy="366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253"/>
          <p:cNvSpPr/>
          <p:nvPr/>
        </p:nvSpPr>
        <p:spPr>
          <a:xfrm>
            <a:off x="5301300" y="4853900"/>
            <a:ext cx="3842700" cy="289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253"/>
          <p:cNvSpPr txBox="1"/>
          <p:nvPr>
            <p:ph idx="1" type="body"/>
          </p:nvPr>
        </p:nvSpPr>
        <p:spPr>
          <a:xfrm>
            <a:off x="311700" y="1076275"/>
            <a:ext cx="8520600" cy="38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strike="sngStrike"/>
              <a:t>&lt;sig&gt;  &lt;pubKey&gt;  OP_DUP  OP_HASH160  &lt;pubKeyHash&gt;</a:t>
            </a:r>
            <a:r>
              <a:rPr lang="en" sz="1400"/>
              <a:t>  OP_EQUALVERIFY  OP_CHECKSIG </a:t>
            </a:r>
            <a:endParaRPr sz="1400"/>
          </a:p>
          <a:p>
            <a:pPr indent="0" lvl="0" marL="457200" marR="0" rtl="0" algn="l">
              <a:lnSpc>
                <a:spcPct val="115000"/>
              </a:lnSpc>
              <a:spcBef>
                <a:spcPts val="1600"/>
              </a:spcBef>
              <a:spcAft>
                <a:spcPts val="0"/>
              </a:spcAft>
              <a:buNone/>
            </a:pPr>
            <a:r>
              <a:t/>
            </a:r>
            <a:endParaRPr/>
          </a:p>
          <a:p>
            <a:pPr indent="0" lvl="0" marL="0" rtl="0" algn="l">
              <a:spcBef>
                <a:spcPts val="1600"/>
              </a:spcBef>
              <a:spcAft>
                <a:spcPts val="0"/>
              </a:spcAft>
              <a:buNone/>
            </a:pPr>
            <a:r>
              <a:t/>
            </a:r>
            <a:endParaRPr/>
          </a:p>
          <a:p>
            <a:pPr indent="0" lvl="0" marL="457200" marR="0" rtl="0" algn="l">
              <a:lnSpc>
                <a:spcPct val="115000"/>
              </a:lnSpc>
              <a:spcBef>
                <a:spcPts val="1600"/>
              </a:spcBef>
              <a:spcAft>
                <a:spcPts val="1600"/>
              </a:spcAft>
              <a:buNone/>
            </a:pPr>
            <a:r>
              <a:t/>
            </a:r>
            <a:endParaRPr/>
          </a:p>
        </p:txBody>
      </p:sp>
      <p:sp>
        <p:nvSpPr>
          <p:cNvPr id="3136" name="Google Shape;3136;p253"/>
          <p:cNvSpPr/>
          <p:nvPr/>
        </p:nvSpPr>
        <p:spPr>
          <a:xfrm>
            <a:off x="6047525" y="1506975"/>
            <a:ext cx="172800" cy="5727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253"/>
          <p:cNvSpPr txBox="1"/>
          <p:nvPr/>
        </p:nvSpPr>
        <p:spPr>
          <a:xfrm>
            <a:off x="353200" y="4450350"/>
            <a:ext cx="1679700" cy="439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&lt;sig&gt;</a:t>
            </a:r>
            <a:endParaRPr/>
          </a:p>
        </p:txBody>
      </p:sp>
      <p:sp>
        <p:nvSpPr>
          <p:cNvPr id="3138" name="Google Shape;3138;p253"/>
          <p:cNvSpPr txBox="1"/>
          <p:nvPr/>
        </p:nvSpPr>
        <p:spPr>
          <a:xfrm>
            <a:off x="353200" y="4010850"/>
            <a:ext cx="1679700" cy="439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&lt;pubKey&gt;</a:t>
            </a:r>
            <a:endParaRPr/>
          </a:p>
        </p:txBody>
      </p:sp>
      <p:sp>
        <p:nvSpPr>
          <p:cNvPr id="3139" name="Google Shape;3139;p253"/>
          <p:cNvSpPr txBox="1"/>
          <p:nvPr/>
        </p:nvSpPr>
        <p:spPr>
          <a:xfrm>
            <a:off x="4709375" y="2205750"/>
            <a:ext cx="3602700" cy="22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OP_EQUALVERIFY checks if the two top elements of the stack are equal.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While checking the elements will be removed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Like the instruction set in the ALU of the CPU OP_CODES know how much data they need to consume (and will do so or fail otherwise)</a:t>
            </a:r>
            <a:endParaRPr/>
          </a:p>
        </p:txBody>
      </p:sp>
      <p:sp>
        <p:nvSpPr>
          <p:cNvPr id="3140" name="Google Shape;3140;p253"/>
          <p:cNvSpPr txBox="1"/>
          <p:nvPr/>
        </p:nvSpPr>
        <p:spPr>
          <a:xfrm>
            <a:off x="1962225" y="3304475"/>
            <a:ext cx="1679700" cy="439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&lt;pubKeyHash&gt;</a:t>
            </a:r>
            <a:endParaRPr/>
          </a:p>
        </p:txBody>
      </p:sp>
      <p:sp>
        <p:nvSpPr>
          <p:cNvPr id="3141" name="Google Shape;3141;p253"/>
          <p:cNvSpPr txBox="1"/>
          <p:nvPr/>
        </p:nvSpPr>
        <p:spPr>
          <a:xfrm>
            <a:off x="1962225" y="2864975"/>
            <a:ext cx="1679700" cy="439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&lt;pubKeyHash&gt;</a:t>
            </a:r>
            <a:endParaRPr/>
          </a:p>
        </p:txBody>
      </p:sp>
      <p:sp>
        <p:nvSpPr>
          <p:cNvPr id="3142" name="Google Shape;3142;p253"/>
          <p:cNvSpPr/>
          <p:nvPr/>
        </p:nvSpPr>
        <p:spPr>
          <a:xfrm rot="-1830656">
            <a:off x="1220666" y="3338463"/>
            <a:ext cx="384083" cy="371534"/>
          </a:xfrm>
          <a:prstGeom prst="bentArrow">
            <a:avLst>
              <a:gd fmla="val 25000" name="adj1"/>
              <a:gd fmla="val 27684"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Google Shape;478;p47"/>
          <p:cNvSpPr txBox="1"/>
          <p:nvPr/>
        </p:nvSpPr>
        <p:spPr>
          <a:xfrm>
            <a:off x="350575" y="1028350"/>
            <a:ext cx="3314100" cy="38790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Commitment Transaction 1b (Bob)</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79" name="Google Shape;479;p47"/>
          <p:cNvSpPr txBox="1"/>
          <p:nvPr/>
        </p:nvSpPr>
        <p:spPr>
          <a:xfrm>
            <a:off x="448375" y="1466550"/>
            <a:ext cx="2478600" cy="492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Input (100 mBTC)</a:t>
            </a:r>
            <a:endParaRPr/>
          </a:p>
        </p:txBody>
      </p:sp>
      <p:sp>
        <p:nvSpPr>
          <p:cNvPr id="480" name="Google Shape;480;p47"/>
          <p:cNvSpPr txBox="1"/>
          <p:nvPr/>
        </p:nvSpPr>
        <p:spPr>
          <a:xfrm>
            <a:off x="536025" y="2191375"/>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0</a:t>
            </a:r>
            <a:endParaRPr/>
          </a:p>
          <a:p>
            <a:pPr indent="0" lvl="0" marL="0" rtl="0" algn="l">
              <a:spcBef>
                <a:spcPts val="0"/>
              </a:spcBef>
              <a:spcAft>
                <a:spcPts val="0"/>
              </a:spcAft>
              <a:buNone/>
            </a:pPr>
            <a:r>
              <a:rPr lang="en"/>
              <a:t>(70 mBTC)</a:t>
            </a:r>
            <a:endParaRPr/>
          </a:p>
          <a:p>
            <a:pPr indent="0" lvl="0" marL="0" rtl="0" algn="l">
              <a:spcBef>
                <a:spcPts val="0"/>
              </a:spcBef>
              <a:spcAft>
                <a:spcPts val="0"/>
              </a:spcAft>
              <a:buNone/>
            </a:pPr>
            <a:r>
              <a:rPr lang="en"/>
              <a:t>Alice's Key</a:t>
            </a:r>
            <a:endParaRPr/>
          </a:p>
        </p:txBody>
      </p:sp>
      <p:sp>
        <p:nvSpPr>
          <p:cNvPr id="481" name="Google Shape;481;p47"/>
          <p:cNvSpPr txBox="1"/>
          <p:nvPr/>
        </p:nvSpPr>
        <p:spPr>
          <a:xfrm>
            <a:off x="2245050" y="2191375"/>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1</a:t>
            </a:r>
            <a:endParaRPr/>
          </a:p>
          <a:p>
            <a:pPr indent="0" lvl="0" marL="0" rtl="0" algn="l">
              <a:spcBef>
                <a:spcPts val="0"/>
              </a:spcBef>
              <a:spcAft>
                <a:spcPts val="0"/>
              </a:spcAft>
              <a:buNone/>
            </a:pPr>
            <a:r>
              <a:rPr lang="en"/>
              <a:t>(30 mBTC)</a:t>
            </a:r>
            <a:endParaRPr/>
          </a:p>
          <a:p>
            <a:pPr indent="0" lvl="0" marL="0" rtl="0" algn="l">
              <a:spcBef>
                <a:spcPts val="0"/>
              </a:spcBef>
              <a:spcAft>
                <a:spcPts val="0"/>
              </a:spcAft>
              <a:buNone/>
            </a:pPr>
            <a:r>
              <a:rPr b="1" lang="en"/>
              <a:t>RSMC</a:t>
            </a:r>
            <a:endParaRPr b="1"/>
          </a:p>
        </p:txBody>
      </p:sp>
      <p:sp>
        <p:nvSpPr>
          <p:cNvPr id="482" name="Google Shape;482;p47"/>
          <p:cNvSpPr txBox="1"/>
          <p:nvPr/>
        </p:nvSpPr>
        <p:spPr>
          <a:xfrm rot="4328956">
            <a:off x="-201310" y="992201"/>
            <a:ext cx="679198" cy="31260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Reference</a:t>
            </a:r>
            <a:endParaRPr sz="800"/>
          </a:p>
        </p:txBody>
      </p:sp>
      <p:sp>
        <p:nvSpPr>
          <p:cNvPr id="483" name="Google Shape;483;p47"/>
          <p:cNvSpPr/>
          <p:nvPr/>
        </p:nvSpPr>
        <p:spPr>
          <a:xfrm>
            <a:off x="175275" y="653310"/>
            <a:ext cx="273091" cy="911839"/>
          </a:xfrm>
          <a:custGeom>
            <a:rect b="b" l="l" r="r" t="t"/>
            <a:pathLst>
              <a:path extrusionOk="0" h="24102" w="20158">
                <a:moveTo>
                  <a:pt x="20158" y="24102"/>
                </a:moveTo>
                <a:cubicBezTo>
                  <a:pt x="13977" y="20625"/>
                  <a:pt x="7208" y="17720"/>
                  <a:pt x="2191" y="12708"/>
                </a:cubicBezTo>
                <a:cubicBezTo>
                  <a:pt x="-850" y="9670"/>
                  <a:pt x="1043" y="4170"/>
                  <a:pt x="0" y="0"/>
                </a:cubicBezTo>
              </a:path>
            </a:pathLst>
          </a:custGeom>
          <a:noFill/>
          <a:ln cap="flat" cmpd="sng" w="9525">
            <a:solidFill>
              <a:schemeClr val="dk2"/>
            </a:solidFill>
            <a:prstDash val="dot"/>
            <a:round/>
            <a:headEnd len="med" w="med" type="none"/>
            <a:tailEnd len="med" w="med" type="none"/>
          </a:ln>
        </p:spPr>
      </p:sp>
      <p:sp>
        <p:nvSpPr>
          <p:cNvPr id="484" name="Google Shape;484;p47"/>
          <p:cNvSpPr txBox="1"/>
          <p:nvPr>
            <p:ph type="title"/>
          </p:nvPr>
        </p:nvSpPr>
        <p:spPr>
          <a:xfrm>
            <a:off x="311700" y="45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modify the output scripts of CTXs that it can be spent by either one of the two Transactions</a:t>
            </a:r>
            <a:endParaRPr/>
          </a:p>
        </p:txBody>
      </p:sp>
      <p:sp>
        <p:nvSpPr>
          <p:cNvPr id="485" name="Google Shape;485;p47"/>
          <p:cNvSpPr txBox="1"/>
          <p:nvPr/>
        </p:nvSpPr>
        <p:spPr>
          <a:xfrm>
            <a:off x="350575" y="3265300"/>
            <a:ext cx="3314100" cy="453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ScriptPubKey: (Output0)</a:t>
            </a:r>
            <a:endParaRPr sz="800">
              <a:solidFill>
                <a:schemeClr val="dk1"/>
              </a:solidFill>
            </a:endParaRPr>
          </a:p>
          <a:p>
            <a:pPr indent="0" lvl="0" marL="0" rtl="0" algn="l">
              <a:spcBef>
                <a:spcPts val="0"/>
              </a:spcBef>
              <a:spcAft>
                <a:spcPts val="0"/>
              </a:spcAft>
              <a:buNone/>
            </a:pPr>
            <a:r>
              <a:rPr lang="en" sz="800">
                <a:solidFill>
                  <a:schemeClr val="dk1"/>
                </a:solidFill>
              </a:rPr>
              <a:t>   OP_HASH160 &lt;Alice's key&gt;  OP_EQUALVERIFY OP_CHECKSIG</a:t>
            </a:r>
            <a:endParaRPr sz="800">
              <a:solidFill>
                <a:schemeClr val="dk1"/>
              </a:solidFill>
            </a:endParaRPr>
          </a:p>
          <a:p>
            <a:pPr indent="0" lvl="0" marL="0" rtl="0" algn="l">
              <a:spcBef>
                <a:spcPts val="0"/>
              </a:spcBef>
              <a:spcAft>
                <a:spcPts val="0"/>
              </a:spcAft>
              <a:buNone/>
            </a:pPr>
            <a:r>
              <a:rPr lang="en" sz="800">
                <a:solidFill>
                  <a:schemeClr val="dk1"/>
                </a:solidFill>
              </a:rPr>
              <a:t> </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Clr>
                <a:schemeClr val="dk1"/>
              </a:buClr>
              <a:buSzPts val="1100"/>
              <a:buFont typeface="Arial"/>
              <a:buNone/>
            </a:pPr>
            <a:r>
              <a:rPr lang="en" sz="800">
                <a:solidFill>
                  <a:schemeClr val="dk1"/>
                </a:solidFill>
              </a:rPr>
              <a:t>Script: (Input Script to be able to spend Output1)</a:t>
            </a:r>
            <a:endParaRPr sz="800">
              <a:solidFill>
                <a:schemeClr val="dk1"/>
              </a:solidFill>
            </a:endParaRPr>
          </a:p>
          <a:p>
            <a:pPr indent="0" lvl="0" marL="0" rtl="0" algn="l">
              <a:spcBef>
                <a:spcPts val="0"/>
              </a:spcBef>
              <a:spcAft>
                <a:spcPts val="0"/>
              </a:spcAft>
              <a:buNone/>
            </a:pPr>
            <a:r>
              <a:rPr lang="en" sz="800">
                <a:solidFill>
                  <a:schemeClr val="dk1"/>
                </a:solidFill>
              </a:rPr>
              <a:t>OP_IF </a:t>
            </a:r>
            <a:endParaRPr sz="800">
              <a:solidFill>
                <a:schemeClr val="dk1"/>
              </a:solidFill>
            </a:endParaRPr>
          </a:p>
          <a:p>
            <a:pPr indent="0" lvl="0" marL="0" rtl="0" algn="l">
              <a:spcBef>
                <a:spcPts val="0"/>
              </a:spcBef>
              <a:spcAft>
                <a:spcPts val="0"/>
              </a:spcAft>
              <a:buNone/>
            </a:pPr>
            <a:r>
              <a:rPr lang="en" sz="800">
                <a:solidFill>
                  <a:schemeClr val="dk1"/>
                </a:solidFill>
              </a:rPr>
              <a:t>   144 OP_CECKSEQUENCEVERIFY</a:t>
            </a:r>
            <a:endParaRPr sz="800">
              <a:solidFill>
                <a:schemeClr val="dk1"/>
              </a:solidFill>
            </a:endParaRPr>
          </a:p>
          <a:p>
            <a:pPr indent="0" lvl="0" marL="0" rtl="0" algn="l">
              <a:spcBef>
                <a:spcPts val="0"/>
              </a:spcBef>
              <a:spcAft>
                <a:spcPts val="0"/>
              </a:spcAft>
              <a:buNone/>
            </a:pPr>
            <a:r>
              <a:rPr lang="en" sz="800">
                <a:solidFill>
                  <a:schemeClr val="dk1"/>
                </a:solidFill>
              </a:rPr>
              <a:t>   OP_ DUP OP_HASH160 &lt;Bob's key&gt;  OP_EQUALVERIFY OP_CHECKSIG </a:t>
            </a:r>
            <a:endParaRPr sz="800">
              <a:solidFill>
                <a:schemeClr val="dk1"/>
              </a:solidFill>
            </a:endParaRPr>
          </a:p>
          <a:p>
            <a:pPr indent="0" lvl="0" marL="0" rtl="0" algn="l">
              <a:spcBef>
                <a:spcPts val="0"/>
              </a:spcBef>
              <a:spcAft>
                <a:spcPts val="0"/>
              </a:spcAft>
              <a:buNone/>
            </a:pPr>
            <a:r>
              <a:rPr lang="en" sz="800">
                <a:solidFill>
                  <a:schemeClr val="dk1"/>
                </a:solidFill>
              </a:rPr>
              <a:t>OP_ELSE </a:t>
            </a:r>
            <a:endParaRPr sz="800">
              <a:solidFill>
                <a:schemeClr val="dk1"/>
              </a:solidFill>
            </a:endParaRPr>
          </a:p>
          <a:p>
            <a:pPr indent="0" lvl="0" marL="0" rtl="0" algn="l">
              <a:spcBef>
                <a:spcPts val="0"/>
              </a:spcBef>
              <a:spcAft>
                <a:spcPts val="0"/>
              </a:spcAft>
              <a:buNone/>
            </a:pPr>
            <a:r>
              <a:rPr lang="en" sz="800">
                <a:solidFill>
                  <a:schemeClr val="dk1"/>
                </a:solidFill>
              </a:rPr>
              <a:t>   2 &lt;Alice R_1&gt;&lt;Bob R_1&gt; 2 OP_CHECKMULTISIGVERIFY </a:t>
            </a:r>
            <a:endParaRPr sz="800">
              <a:solidFill>
                <a:schemeClr val="dk1"/>
              </a:solidFill>
            </a:endParaRPr>
          </a:p>
          <a:p>
            <a:pPr indent="0" lvl="0" marL="0" rtl="0" algn="l">
              <a:spcBef>
                <a:spcPts val="0"/>
              </a:spcBef>
              <a:spcAft>
                <a:spcPts val="0"/>
              </a:spcAft>
              <a:buNone/>
            </a:pPr>
            <a:r>
              <a:rPr lang="en" sz="800">
                <a:solidFill>
                  <a:schemeClr val="dk1"/>
                </a:solidFill>
              </a:rPr>
              <a:t>OP_ENDIF</a:t>
            </a:r>
            <a:endParaRPr sz="800"/>
          </a:p>
        </p:txBody>
      </p:sp>
      <p:sp>
        <p:nvSpPr>
          <p:cNvPr id="486" name="Google Shape;486;p47"/>
          <p:cNvSpPr txBox="1"/>
          <p:nvPr/>
        </p:nvSpPr>
        <p:spPr>
          <a:xfrm>
            <a:off x="3864000" y="1028350"/>
            <a:ext cx="2478600" cy="17394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Revocable Delivery 1b (Bob)</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87" name="Google Shape;487;p47"/>
          <p:cNvSpPr txBox="1"/>
          <p:nvPr/>
        </p:nvSpPr>
        <p:spPr>
          <a:xfrm>
            <a:off x="3961800" y="1393100"/>
            <a:ext cx="2217900" cy="3297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Input (30 mBTC)</a:t>
            </a:r>
            <a:endParaRPr/>
          </a:p>
        </p:txBody>
      </p:sp>
      <p:sp>
        <p:nvSpPr>
          <p:cNvPr id="488" name="Google Shape;488;p47"/>
          <p:cNvSpPr txBox="1"/>
          <p:nvPr/>
        </p:nvSpPr>
        <p:spPr>
          <a:xfrm>
            <a:off x="3961800" y="1913150"/>
            <a:ext cx="22179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0   (30 mBTC)</a:t>
            </a:r>
            <a:endParaRPr/>
          </a:p>
          <a:p>
            <a:pPr indent="0" lvl="0" marL="0" rtl="0" algn="l">
              <a:spcBef>
                <a:spcPts val="0"/>
              </a:spcBef>
              <a:spcAft>
                <a:spcPts val="0"/>
              </a:spcAft>
              <a:buNone/>
            </a:pPr>
            <a:r>
              <a:rPr lang="en"/>
              <a:t>Bob's Key </a:t>
            </a:r>
            <a:endParaRPr/>
          </a:p>
          <a:p>
            <a:pPr indent="0" lvl="0" marL="0" rtl="0" algn="l">
              <a:spcBef>
                <a:spcPts val="0"/>
              </a:spcBef>
              <a:spcAft>
                <a:spcPts val="0"/>
              </a:spcAft>
              <a:buNone/>
            </a:pPr>
            <a:r>
              <a:rPr lang="en"/>
              <a:t>Relative Time Lock (144)</a:t>
            </a:r>
            <a:endParaRPr/>
          </a:p>
        </p:txBody>
      </p:sp>
      <p:sp>
        <p:nvSpPr>
          <p:cNvPr id="489" name="Google Shape;489;p47"/>
          <p:cNvSpPr/>
          <p:nvPr/>
        </p:nvSpPr>
        <p:spPr>
          <a:xfrm>
            <a:off x="4954025" y="1722725"/>
            <a:ext cx="15447" cy="190421"/>
          </a:xfrm>
          <a:custGeom>
            <a:rect b="b" l="l" r="r" t="t"/>
            <a:pathLst>
              <a:path extrusionOk="0" h="10737" w="20596">
                <a:moveTo>
                  <a:pt x="20596" y="0"/>
                </a:moveTo>
                <a:cubicBezTo>
                  <a:pt x="17135" y="6925"/>
                  <a:pt x="7510" y="8853"/>
                  <a:pt x="0" y="10737"/>
                </a:cubicBezTo>
              </a:path>
            </a:pathLst>
          </a:custGeom>
          <a:noFill/>
          <a:ln cap="flat" cmpd="sng" w="9525">
            <a:solidFill>
              <a:schemeClr val="dk2"/>
            </a:solidFill>
            <a:prstDash val="solid"/>
            <a:round/>
            <a:headEnd len="med" w="med" type="none"/>
            <a:tailEnd len="med" w="med" type="none"/>
          </a:ln>
        </p:spPr>
      </p:sp>
      <p:sp>
        <p:nvSpPr>
          <p:cNvPr id="490" name="Google Shape;490;p47"/>
          <p:cNvSpPr txBox="1"/>
          <p:nvPr/>
        </p:nvSpPr>
        <p:spPr>
          <a:xfrm>
            <a:off x="6524350" y="1027300"/>
            <a:ext cx="2508600" cy="17394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Breach Remedy Tx 1b (Bob)</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91" name="Google Shape;491;p47"/>
          <p:cNvSpPr txBox="1"/>
          <p:nvPr/>
        </p:nvSpPr>
        <p:spPr>
          <a:xfrm>
            <a:off x="6722050" y="1392038"/>
            <a:ext cx="1971600" cy="3297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Input (30 mBTC)</a:t>
            </a:r>
            <a:endParaRPr/>
          </a:p>
        </p:txBody>
      </p:sp>
      <p:sp>
        <p:nvSpPr>
          <p:cNvPr id="492" name="Google Shape;492;p47"/>
          <p:cNvSpPr txBox="1"/>
          <p:nvPr/>
        </p:nvSpPr>
        <p:spPr>
          <a:xfrm>
            <a:off x="6722050" y="1912104"/>
            <a:ext cx="1998900" cy="7773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0   (30 mBTC)</a:t>
            </a:r>
            <a:endParaRPr/>
          </a:p>
          <a:p>
            <a:pPr indent="0" lvl="0" marL="0" rtl="0" algn="l">
              <a:spcBef>
                <a:spcPts val="0"/>
              </a:spcBef>
              <a:spcAft>
                <a:spcPts val="0"/>
              </a:spcAft>
              <a:buNone/>
            </a:pPr>
            <a:r>
              <a:rPr lang="en"/>
              <a:t>Bob's &amp; Alice's </a:t>
            </a:r>
            <a:endParaRPr/>
          </a:p>
          <a:p>
            <a:pPr indent="0" lvl="0" marL="0" rtl="0" algn="l">
              <a:spcBef>
                <a:spcPts val="0"/>
              </a:spcBef>
              <a:spcAft>
                <a:spcPts val="0"/>
              </a:spcAft>
              <a:buNone/>
            </a:pPr>
            <a:r>
              <a:rPr lang="en"/>
              <a:t>Revocation Key #1 </a:t>
            </a:r>
            <a:endParaRPr/>
          </a:p>
        </p:txBody>
      </p:sp>
      <p:sp>
        <p:nvSpPr>
          <p:cNvPr id="493" name="Google Shape;493;p47"/>
          <p:cNvSpPr/>
          <p:nvPr/>
        </p:nvSpPr>
        <p:spPr>
          <a:xfrm>
            <a:off x="7714275" y="1721663"/>
            <a:ext cx="15447" cy="190421"/>
          </a:xfrm>
          <a:custGeom>
            <a:rect b="b" l="l" r="r" t="t"/>
            <a:pathLst>
              <a:path extrusionOk="0" h="10737" w="20596">
                <a:moveTo>
                  <a:pt x="20596" y="0"/>
                </a:moveTo>
                <a:cubicBezTo>
                  <a:pt x="17135" y="6925"/>
                  <a:pt x="7510" y="8853"/>
                  <a:pt x="0" y="10737"/>
                </a:cubicBezTo>
              </a:path>
            </a:pathLst>
          </a:custGeom>
          <a:noFill/>
          <a:ln cap="flat" cmpd="sng" w="9525">
            <a:solidFill>
              <a:schemeClr val="dk2"/>
            </a:solidFill>
            <a:prstDash val="solid"/>
            <a:round/>
            <a:headEnd len="med" w="med" type="none"/>
            <a:tailEnd len="med" w="med" type="none"/>
          </a:ln>
        </p:spPr>
      </p:sp>
      <p:sp>
        <p:nvSpPr>
          <p:cNvPr id="494" name="Google Shape;494;p47"/>
          <p:cNvSpPr/>
          <p:nvPr/>
        </p:nvSpPr>
        <p:spPr>
          <a:xfrm>
            <a:off x="3511175" y="1648775"/>
            <a:ext cx="443710" cy="777347"/>
          </a:xfrm>
          <a:custGeom>
            <a:rect b="b" l="l" r="r" t="t"/>
            <a:pathLst>
              <a:path extrusionOk="0" h="37467" w="21253">
                <a:moveTo>
                  <a:pt x="0" y="37467"/>
                </a:moveTo>
                <a:cubicBezTo>
                  <a:pt x="13331" y="32134"/>
                  <a:pt x="9306" y="7965"/>
                  <a:pt x="21253" y="0"/>
                </a:cubicBezTo>
              </a:path>
            </a:pathLst>
          </a:custGeom>
          <a:noFill/>
          <a:ln cap="flat" cmpd="sng" w="9525">
            <a:solidFill>
              <a:schemeClr val="dk2"/>
            </a:solidFill>
            <a:prstDash val="solid"/>
            <a:round/>
            <a:headEnd len="med" w="med" type="none"/>
            <a:tailEnd len="med" w="med" type="none"/>
          </a:ln>
        </p:spPr>
      </p:sp>
      <p:sp>
        <p:nvSpPr>
          <p:cNvPr id="495" name="Google Shape;495;p47"/>
          <p:cNvSpPr/>
          <p:nvPr/>
        </p:nvSpPr>
        <p:spPr>
          <a:xfrm>
            <a:off x="3429000" y="1587275"/>
            <a:ext cx="3292050" cy="1346300"/>
          </a:xfrm>
          <a:custGeom>
            <a:rect b="b" l="l" r="r" t="t"/>
            <a:pathLst>
              <a:path extrusionOk="0" h="53852" w="131682">
                <a:moveTo>
                  <a:pt x="0" y="33085"/>
                </a:moveTo>
                <a:cubicBezTo>
                  <a:pt x="5512" y="31707"/>
                  <a:pt x="8252" y="40899"/>
                  <a:pt x="12270" y="44917"/>
                </a:cubicBezTo>
                <a:cubicBezTo>
                  <a:pt x="15600" y="48247"/>
                  <a:pt x="20669" y="49321"/>
                  <a:pt x="25197" y="50614"/>
                </a:cubicBezTo>
                <a:cubicBezTo>
                  <a:pt x="43461" y="55829"/>
                  <a:pt x="63237" y="53512"/>
                  <a:pt x="82165" y="51928"/>
                </a:cubicBezTo>
                <a:cubicBezTo>
                  <a:pt x="92593" y="51055"/>
                  <a:pt x="103880" y="54081"/>
                  <a:pt x="113497" y="49956"/>
                </a:cubicBezTo>
                <a:cubicBezTo>
                  <a:pt x="122402" y="46136"/>
                  <a:pt x="119220" y="31322"/>
                  <a:pt x="120289" y="21692"/>
                </a:cubicBezTo>
                <a:cubicBezTo>
                  <a:pt x="121190" y="13575"/>
                  <a:pt x="124101" y="3039"/>
                  <a:pt x="131682" y="0"/>
                </a:cubicBezTo>
              </a:path>
            </a:pathLst>
          </a:custGeom>
          <a:noFill/>
          <a:ln cap="flat" cmpd="sng" w="9525">
            <a:solidFill>
              <a:schemeClr val="dk2"/>
            </a:solidFill>
            <a:prstDash val="solid"/>
            <a:round/>
            <a:headEnd len="med" w="med" type="none"/>
            <a:tailEnd len="med" w="med" type="none"/>
          </a:ln>
        </p:spPr>
      </p:sp>
      <p:sp>
        <p:nvSpPr>
          <p:cNvPr id="496" name="Google Shape;496;p47"/>
          <p:cNvSpPr/>
          <p:nvPr/>
        </p:nvSpPr>
        <p:spPr>
          <a:xfrm>
            <a:off x="3429000" y="2319725"/>
            <a:ext cx="188100" cy="220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7"/>
          <p:cNvSpPr/>
          <p:nvPr/>
        </p:nvSpPr>
        <p:spPr>
          <a:xfrm rot="-2345913">
            <a:off x="3811857" y="2473102"/>
            <a:ext cx="177434" cy="1093943"/>
          </a:xfrm>
          <a:prstGeom prst="up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7"/>
          <p:cNvSpPr txBox="1"/>
          <p:nvPr/>
        </p:nvSpPr>
        <p:spPr>
          <a:xfrm>
            <a:off x="4094025" y="3265300"/>
            <a:ext cx="1506300" cy="6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0000"/>
                </a:solidFill>
              </a:rPr>
              <a:t>potential</a:t>
            </a:r>
            <a:endParaRPr sz="1800">
              <a:solidFill>
                <a:srgbClr val="FF0000"/>
              </a:solidFill>
            </a:endParaRPr>
          </a:p>
          <a:p>
            <a:pPr indent="0" lvl="0" marL="0" rtl="0" algn="ctr">
              <a:spcBef>
                <a:spcPts val="0"/>
              </a:spcBef>
              <a:spcAft>
                <a:spcPts val="0"/>
              </a:spcAft>
              <a:buNone/>
            </a:pPr>
            <a:r>
              <a:rPr lang="en" sz="1800">
                <a:solidFill>
                  <a:srgbClr val="FF0000"/>
                </a:solidFill>
              </a:rPr>
              <a:t>double </a:t>
            </a:r>
            <a:br>
              <a:rPr lang="en" sz="1800">
                <a:solidFill>
                  <a:srgbClr val="FF0000"/>
                </a:solidFill>
              </a:rPr>
            </a:br>
            <a:r>
              <a:rPr lang="en" sz="1800">
                <a:solidFill>
                  <a:srgbClr val="FF0000"/>
                </a:solidFill>
              </a:rPr>
              <a:t>spending?</a:t>
            </a:r>
            <a:endParaRPr sz="1800">
              <a:solidFill>
                <a:srgbClr val="FF0000"/>
              </a:solidFill>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6" name="Shape 3146"/>
        <p:cNvGrpSpPr/>
        <p:nvPr/>
      </p:nvGrpSpPr>
      <p:grpSpPr>
        <a:xfrm>
          <a:off x="0" y="0"/>
          <a:ext cx="0" cy="0"/>
          <a:chOff x="0" y="0"/>
          <a:chExt cx="0" cy="0"/>
        </a:xfrm>
      </p:grpSpPr>
      <p:sp>
        <p:nvSpPr>
          <p:cNvPr id="3147" name="Google Shape;3147;p2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Execution of Pay-to-PubkeyHash Script</a:t>
            </a:r>
            <a:endParaRPr/>
          </a:p>
        </p:txBody>
      </p:sp>
      <p:sp>
        <p:nvSpPr>
          <p:cNvPr id="3148" name="Google Shape;3148;p254"/>
          <p:cNvSpPr/>
          <p:nvPr/>
        </p:nvSpPr>
        <p:spPr>
          <a:xfrm>
            <a:off x="0" y="934025"/>
            <a:ext cx="1318500" cy="366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254"/>
          <p:cNvSpPr/>
          <p:nvPr/>
        </p:nvSpPr>
        <p:spPr>
          <a:xfrm>
            <a:off x="5301300" y="4853900"/>
            <a:ext cx="3842700" cy="289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254"/>
          <p:cNvSpPr txBox="1"/>
          <p:nvPr>
            <p:ph idx="1" type="body"/>
          </p:nvPr>
        </p:nvSpPr>
        <p:spPr>
          <a:xfrm>
            <a:off x="311700" y="1076275"/>
            <a:ext cx="8520600" cy="38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strike="sngStrike"/>
              <a:t>&lt;sig&gt;  &lt;pubKey&gt;  OP_DUP  OP_HASH160  &lt;pubKeyHash&gt;  OP_EQUALVERIFY</a:t>
            </a:r>
            <a:r>
              <a:rPr lang="en" sz="1400"/>
              <a:t>  OP_CHECKSIG </a:t>
            </a:r>
            <a:endParaRPr sz="1400"/>
          </a:p>
          <a:p>
            <a:pPr indent="0" lvl="0" marL="457200" marR="0" rtl="0" algn="l">
              <a:lnSpc>
                <a:spcPct val="115000"/>
              </a:lnSpc>
              <a:spcBef>
                <a:spcPts val="1600"/>
              </a:spcBef>
              <a:spcAft>
                <a:spcPts val="0"/>
              </a:spcAft>
              <a:buNone/>
            </a:pPr>
            <a:r>
              <a:t/>
            </a:r>
            <a:endParaRPr/>
          </a:p>
          <a:p>
            <a:pPr indent="0" lvl="0" marL="0" rtl="0" algn="l">
              <a:spcBef>
                <a:spcPts val="1600"/>
              </a:spcBef>
              <a:spcAft>
                <a:spcPts val="0"/>
              </a:spcAft>
              <a:buNone/>
            </a:pPr>
            <a:r>
              <a:t/>
            </a:r>
            <a:endParaRPr/>
          </a:p>
          <a:p>
            <a:pPr indent="0" lvl="0" marL="457200" marR="0" rtl="0" algn="l">
              <a:lnSpc>
                <a:spcPct val="115000"/>
              </a:lnSpc>
              <a:spcBef>
                <a:spcPts val="1600"/>
              </a:spcBef>
              <a:spcAft>
                <a:spcPts val="1600"/>
              </a:spcAft>
              <a:buNone/>
            </a:pPr>
            <a:r>
              <a:t/>
            </a:r>
            <a:endParaRPr/>
          </a:p>
        </p:txBody>
      </p:sp>
      <p:sp>
        <p:nvSpPr>
          <p:cNvPr id="3151" name="Google Shape;3151;p254"/>
          <p:cNvSpPr/>
          <p:nvPr/>
        </p:nvSpPr>
        <p:spPr>
          <a:xfrm>
            <a:off x="7672275" y="1569775"/>
            <a:ext cx="172800" cy="5727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254"/>
          <p:cNvSpPr txBox="1"/>
          <p:nvPr/>
        </p:nvSpPr>
        <p:spPr>
          <a:xfrm>
            <a:off x="353200" y="4450350"/>
            <a:ext cx="1679700" cy="439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&lt;True&gt;</a:t>
            </a:r>
            <a:endParaRPr/>
          </a:p>
        </p:txBody>
      </p:sp>
      <p:sp>
        <p:nvSpPr>
          <p:cNvPr id="3153" name="Google Shape;3153;p254"/>
          <p:cNvSpPr txBox="1"/>
          <p:nvPr/>
        </p:nvSpPr>
        <p:spPr>
          <a:xfrm>
            <a:off x="4709375" y="2205750"/>
            <a:ext cx="3602700" cy="22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OP_CHECKSIG evaluates that the PubKey which was the top element fits to the signature which was the 2. Element on the stack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this fits together ownership is proven and the Transaction will be added to the block with a new Output script.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being mined the transaction is now considered to be spent. Double spending cannot take place since the assumption was that the output was not spent yet.</a:t>
            </a:r>
            <a:endParaRPr/>
          </a:p>
        </p:txBody>
      </p:sp>
      <p:sp>
        <p:nvSpPr>
          <p:cNvPr id="3154" name="Google Shape;3154;p254"/>
          <p:cNvSpPr txBox="1"/>
          <p:nvPr/>
        </p:nvSpPr>
        <p:spPr>
          <a:xfrm>
            <a:off x="1609025" y="3689000"/>
            <a:ext cx="1679700" cy="439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&lt;sig&gt;</a:t>
            </a:r>
            <a:endParaRPr/>
          </a:p>
        </p:txBody>
      </p:sp>
      <p:sp>
        <p:nvSpPr>
          <p:cNvPr id="3155" name="Google Shape;3155;p254"/>
          <p:cNvSpPr txBox="1"/>
          <p:nvPr/>
        </p:nvSpPr>
        <p:spPr>
          <a:xfrm>
            <a:off x="1609025" y="3249500"/>
            <a:ext cx="1679700" cy="439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&lt;pubKey&gt;</a:t>
            </a:r>
            <a:endParaRPr/>
          </a:p>
        </p:txBody>
      </p:sp>
      <p:sp>
        <p:nvSpPr>
          <p:cNvPr id="3156" name="Google Shape;3156;p254"/>
          <p:cNvSpPr/>
          <p:nvPr/>
        </p:nvSpPr>
        <p:spPr>
          <a:xfrm rot="-1830656">
            <a:off x="1001016" y="3760938"/>
            <a:ext cx="384083" cy="371534"/>
          </a:xfrm>
          <a:prstGeom prst="bentArrow">
            <a:avLst>
              <a:gd fmla="val 25000" name="adj1"/>
              <a:gd fmla="val 27684"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0" name="Shape 3160"/>
        <p:cNvGrpSpPr/>
        <p:nvPr/>
      </p:nvGrpSpPr>
      <p:grpSpPr>
        <a:xfrm>
          <a:off x="0" y="0"/>
          <a:ext cx="0" cy="0"/>
          <a:chOff x="0" y="0"/>
          <a:chExt cx="0" cy="0"/>
        </a:xfrm>
      </p:grpSpPr>
      <p:sp>
        <p:nvSpPr>
          <p:cNvPr id="3161" name="Google Shape;3161;p2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Bitcoin miners will build the next block</a:t>
            </a:r>
            <a:endParaRPr/>
          </a:p>
        </p:txBody>
      </p:sp>
      <p:sp>
        <p:nvSpPr>
          <p:cNvPr id="3162" name="Google Shape;3162;p2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Collect published and valid transactions </a:t>
            </a:r>
            <a:endParaRPr/>
          </a:p>
          <a:p>
            <a:pPr indent="-342900" lvl="1" marL="914400" marR="0" rtl="0" algn="l">
              <a:lnSpc>
                <a:spcPct val="115000"/>
              </a:lnSpc>
              <a:spcBef>
                <a:spcPts val="0"/>
              </a:spcBef>
              <a:spcAft>
                <a:spcPts val="0"/>
              </a:spcAft>
              <a:buClr>
                <a:schemeClr val="dk2"/>
              </a:buClr>
              <a:buSzPts val="1800"/>
              <a:buFont typeface="Arial"/>
              <a:buChar char="○"/>
            </a:pPr>
            <a:r>
              <a:rPr lang="en"/>
              <a:t>In particular the hashes of the transactions</a:t>
            </a:r>
            <a:endParaRPr/>
          </a:p>
          <a:p>
            <a:pPr indent="-342900" lvl="1" marL="914400" marR="0" rtl="0" algn="l">
              <a:lnSpc>
                <a:spcPct val="115000"/>
              </a:lnSpc>
              <a:spcBef>
                <a:spcPts val="0"/>
              </a:spcBef>
              <a:spcAft>
                <a:spcPts val="0"/>
              </a:spcAft>
              <a:buClr>
                <a:schemeClr val="dk2"/>
              </a:buClr>
              <a:buSzPts val="1800"/>
              <a:buFont typeface="Arial"/>
              <a:buChar char="○"/>
            </a:pPr>
            <a:r>
              <a:rPr lang="en"/>
              <a:t>Most likely those that offer highest mining fees</a:t>
            </a:r>
            <a:endParaRPr/>
          </a:p>
          <a:p>
            <a:pPr indent="-317500" lvl="1" marL="914400" marR="0" rtl="0" algn="l">
              <a:lnSpc>
                <a:spcPct val="115000"/>
              </a:lnSpc>
              <a:spcBef>
                <a:spcPts val="0"/>
              </a:spcBef>
              <a:spcAft>
                <a:spcPts val="0"/>
              </a:spcAft>
              <a:buSzPts val="1400"/>
              <a:buChar char="○"/>
            </a:pPr>
            <a:r>
              <a:rPr lang="en"/>
              <a:t>Mining fees are leftovers of inputs which have not assigned to outputs</a:t>
            </a:r>
            <a:endParaRPr/>
          </a:p>
          <a:p>
            <a:pPr indent="-317500" lvl="1" marL="914400" marR="0" rtl="0" algn="l">
              <a:lnSpc>
                <a:spcPct val="115000"/>
              </a:lnSpc>
              <a:spcBef>
                <a:spcPts val="0"/>
              </a:spcBef>
              <a:spcAft>
                <a:spcPts val="0"/>
              </a:spcAft>
              <a:buSzPts val="1400"/>
              <a:buChar char="○"/>
            </a:pPr>
            <a:r>
              <a:rPr lang="en"/>
              <a:t>As many as there is space within the block</a:t>
            </a:r>
            <a:endParaRPr/>
          </a:p>
          <a:p>
            <a:pPr indent="-317500" lvl="1" marL="914400" marR="0" rtl="0" algn="l">
              <a:lnSpc>
                <a:spcPct val="115000"/>
              </a:lnSpc>
              <a:spcBef>
                <a:spcPts val="0"/>
              </a:spcBef>
              <a:spcAft>
                <a:spcPts val="0"/>
              </a:spcAft>
              <a:buSzPts val="1400"/>
              <a:buChar char="○"/>
            </a:pPr>
            <a:r>
              <a:rPr lang="en"/>
              <a:t>Start with one special transaction which has no input generating the block reward as an output</a:t>
            </a:r>
            <a:endParaRPr/>
          </a:p>
          <a:p>
            <a:pPr indent="-342900" lvl="0" marL="457200" marR="0" rtl="0" algn="l">
              <a:lnSpc>
                <a:spcPct val="115000"/>
              </a:lnSpc>
              <a:spcBef>
                <a:spcPts val="0"/>
              </a:spcBef>
              <a:spcAft>
                <a:spcPts val="0"/>
              </a:spcAft>
              <a:buSzPts val="1800"/>
              <a:buChar char="●"/>
            </a:pPr>
            <a:r>
              <a:rPr lang="en"/>
              <a:t>Take some additional meta data</a:t>
            </a:r>
            <a:endParaRPr/>
          </a:p>
          <a:p>
            <a:pPr indent="-317500" lvl="1" marL="914400" marR="0" rtl="0" algn="l">
              <a:lnSpc>
                <a:spcPct val="115000"/>
              </a:lnSpc>
              <a:spcBef>
                <a:spcPts val="0"/>
              </a:spcBef>
              <a:spcAft>
                <a:spcPts val="0"/>
              </a:spcAft>
              <a:buSzPts val="1400"/>
              <a:buChar char="○"/>
            </a:pPr>
            <a:r>
              <a:rPr lang="en"/>
              <a:t>The hash of the previous block</a:t>
            </a:r>
            <a:endParaRPr/>
          </a:p>
          <a:p>
            <a:pPr indent="-317500" lvl="1" marL="914400" marR="0" rtl="0" algn="l">
              <a:lnSpc>
                <a:spcPct val="115000"/>
              </a:lnSpc>
              <a:spcBef>
                <a:spcPts val="0"/>
              </a:spcBef>
              <a:spcAft>
                <a:spcPts val="0"/>
              </a:spcAft>
              <a:buSzPts val="1400"/>
              <a:buChar char="○"/>
            </a:pPr>
            <a:r>
              <a:rPr lang="en"/>
              <a:t>The nonce (and extra nonce as part of the coinbase)</a:t>
            </a:r>
            <a:endParaRPr/>
          </a:p>
          <a:p>
            <a:pPr indent="-342900" lvl="0" marL="457200" marR="0" rtl="0" algn="l">
              <a:lnSpc>
                <a:spcPct val="115000"/>
              </a:lnSpc>
              <a:spcBef>
                <a:spcPts val="0"/>
              </a:spcBef>
              <a:spcAft>
                <a:spcPts val="0"/>
              </a:spcAft>
              <a:buSzPts val="1800"/>
              <a:buChar char="●"/>
            </a:pPr>
            <a:r>
              <a:rPr lang="en"/>
              <a:t>Compute the merkle tree of all the hashes</a:t>
            </a:r>
            <a:endParaRPr/>
          </a:p>
          <a:p>
            <a:pPr indent="-342900" lvl="0" marL="457200" marR="0" rtl="0" algn="l">
              <a:lnSpc>
                <a:spcPct val="115000"/>
              </a:lnSpc>
              <a:spcBef>
                <a:spcPts val="0"/>
              </a:spcBef>
              <a:spcAft>
                <a:spcPts val="0"/>
              </a:spcAft>
              <a:buSzPts val="1800"/>
              <a:buChar char="●"/>
            </a:pPr>
            <a:r>
              <a:rPr lang="en"/>
              <a:t>Look out for a hash collision with respect to the mining difficulty </a:t>
            </a:r>
            <a:endParaRPr/>
          </a:p>
          <a:p>
            <a:pPr indent="-342900" lvl="0" marL="457200" marR="0" rtl="0" algn="l">
              <a:lnSpc>
                <a:spcPct val="115000"/>
              </a:lnSpc>
              <a:spcBef>
                <a:spcPts val="0"/>
              </a:spcBef>
              <a:spcAft>
                <a:spcPts val="0"/>
              </a:spcAft>
              <a:buSzPts val="1800"/>
              <a:buChar char="●"/>
            </a:pPr>
            <a:r>
              <a:rPr lang="en"/>
              <a:t>If your Tx was in: Congratulations you now sent bitcoins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2">
                                            <p:txEl>
                                              <p:pRg end="0" st="0"/>
                                            </p:txEl>
                                          </p:spTgt>
                                        </p:tgtEl>
                                        <p:attrNameLst>
                                          <p:attrName>style.visibility</p:attrName>
                                        </p:attrNameLst>
                                      </p:cBhvr>
                                      <p:to>
                                        <p:strVal val="visible"/>
                                      </p:to>
                                    </p:set>
                                    <p:animEffect filter="fade" transition="in">
                                      <p:cBhvr>
                                        <p:cTn dur="1000"/>
                                        <p:tgtEl>
                                          <p:spTgt spid="31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2">
                                            <p:txEl>
                                              <p:pRg end="1" st="1"/>
                                            </p:txEl>
                                          </p:spTgt>
                                        </p:tgtEl>
                                        <p:attrNameLst>
                                          <p:attrName>style.visibility</p:attrName>
                                        </p:attrNameLst>
                                      </p:cBhvr>
                                      <p:to>
                                        <p:strVal val="visible"/>
                                      </p:to>
                                    </p:set>
                                    <p:animEffect filter="fade" transition="in">
                                      <p:cBhvr>
                                        <p:cTn dur="1000"/>
                                        <p:tgtEl>
                                          <p:spTgt spid="31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2">
                                            <p:txEl>
                                              <p:pRg end="2" st="2"/>
                                            </p:txEl>
                                          </p:spTgt>
                                        </p:tgtEl>
                                        <p:attrNameLst>
                                          <p:attrName>style.visibility</p:attrName>
                                        </p:attrNameLst>
                                      </p:cBhvr>
                                      <p:to>
                                        <p:strVal val="visible"/>
                                      </p:to>
                                    </p:set>
                                    <p:animEffect filter="fade" transition="in">
                                      <p:cBhvr>
                                        <p:cTn dur="1000"/>
                                        <p:tgtEl>
                                          <p:spTgt spid="316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2">
                                            <p:txEl>
                                              <p:pRg end="3" st="3"/>
                                            </p:txEl>
                                          </p:spTgt>
                                        </p:tgtEl>
                                        <p:attrNameLst>
                                          <p:attrName>style.visibility</p:attrName>
                                        </p:attrNameLst>
                                      </p:cBhvr>
                                      <p:to>
                                        <p:strVal val="visible"/>
                                      </p:to>
                                    </p:set>
                                    <p:animEffect filter="fade" transition="in">
                                      <p:cBhvr>
                                        <p:cTn dur="1000"/>
                                        <p:tgtEl>
                                          <p:spTgt spid="316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2">
                                            <p:txEl>
                                              <p:pRg end="4" st="4"/>
                                            </p:txEl>
                                          </p:spTgt>
                                        </p:tgtEl>
                                        <p:attrNameLst>
                                          <p:attrName>style.visibility</p:attrName>
                                        </p:attrNameLst>
                                      </p:cBhvr>
                                      <p:to>
                                        <p:strVal val="visible"/>
                                      </p:to>
                                    </p:set>
                                    <p:animEffect filter="fade" transition="in">
                                      <p:cBhvr>
                                        <p:cTn dur="1000"/>
                                        <p:tgtEl>
                                          <p:spTgt spid="316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2">
                                            <p:txEl>
                                              <p:pRg end="5" st="5"/>
                                            </p:txEl>
                                          </p:spTgt>
                                        </p:tgtEl>
                                        <p:attrNameLst>
                                          <p:attrName>style.visibility</p:attrName>
                                        </p:attrNameLst>
                                      </p:cBhvr>
                                      <p:to>
                                        <p:strVal val="visible"/>
                                      </p:to>
                                    </p:set>
                                    <p:animEffect filter="fade" transition="in">
                                      <p:cBhvr>
                                        <p:cTn dur="1000"/>
                                        <p:tgtEl>
                                          <p:spTgt spid="316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2">
                                            <p:txEl>
                                              <p:pRg end="6" st="6"/>
                                            </p:txEl>
                                          </p:spTgt>
                                        </p:tgtEl>
                                        <p:attrNameLst>
                                          <p:attrName>style.visibility</p:attrName>
                                        </p:attrNameLst>
                                      </p:cBhvr>
                                      <p:to>
                                        <p:strVal val="visible"/>
                                      </p:to>
                                    </p:set>
                                    <p:animEffect filter="fade" transition="in">
                                      <p:cBhvr>
                                        <p:cTn dur="1000"/>
                                        <p:tgtEl>
                                          <p:spTgt spid="316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2">
                                            <p:txEl>
                                              <p:pRg end="7" st="7"/>
                                            </p:txEl>
                                          </p:spTgt>
                                        </p:tgtEl>
                                        <p:attrNameLst>
                                          <p:attrName>style.visibility</p:attrName>
                                        </p:attrNameLst>
                                      </p:cBhvr>
                                      <p:to>
                                        <p:strVal val="visible"/>
                                      </p:to>
                                    </p:set>
                                    <p:animEffect filter="fade" transition="in">
                                      <p:cBhvr>
                                        <p:cTn dur="1000"/>
                                        <p:tgtEl>
                                          <p:spTgt spid="316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2">
                                            <p:txEl>
                                              <p:pRg end="8" st="8"/>
                                            </p:txEl>
                                          </p:spTgt>
                                        </p:tgtEl>
                                        <p:attrNameLst>
                                          <p:attrName>style.visibility</p:attrName>
                                        </p:attrNameLst>
                                      </p:cBhvr>
                                      <p:to>
                                        <p:strVal val="visible"/>
                                      </p:to>
                                    </p:set>
                                    <p:animEffect filter="fade" transition="in">
                                      <p:cBhvr>
                                        <p:cTn dur="1000"/>
                                        <p:tgtEl>
                                          <p:spTgt spid="316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2">
                                            <p:txEl>
                                              <p:pRg end="9" st="9"/>
                                            </p:txEl>
                                          </p:spTgt>
                                        </p:tgtEl>
                                        <p:attrNameLst>
                                          <p:attrName>style.visibility</p:attrName>
                                        </p:attrNameLst>
                                      </p:cBhvr>
                                      <p:to>
                                        <p:strVal val="visible"/>
                                      </p:to>
                                    </p:set>
                                    <p:animEffect filter="fade" transition="in">
                                      <p:cBhvr>
                                        <p:cTn dur="1000"/>
                                        <p:tgtEl>
                                          <p:spTgt spid="3162">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2">
                                            <p:txEl>
                                              <p:pRg end="10" st="10"/>
                                            </p:txEl>
                                          </p:spTgt>
                                        </p:tgtEl>
                                        <p:attrNameLst>
                                          <p:attrName>style.visibility</p:attrName>
                                        </p:attrNameLst>
                                      </p:cBhvr>
                                      <p:to>
                                        <p:strVal val="visible"/>
                                      </p:to>
                                    </p:set>
                                    <p:animEffect filter="fade" transition="in">
                                      <p:cBhvr>
                                        <p:cTn dur="1000"/>
                                        <p:tgtEl>
                                          <p:spTgt spid="3162">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2">
                                            <p:txEl>
                                              <p:pRg end="11" st="11"/>
                                            </p:txEl>
                                          </p:spTgt>
                                        </p:tgtEl>
                                        <p:attrNameLst>
                                          <p:attrName>style.visibility</p:attrName>
                                        </p:attrNameLst>
                                      </p:cBhvr>
                                      <p:to>
                                        <p:strVal val="visible"/>
                                      </p:to>
                                    </p:set>
                                    <p:animEffect filter="fade" transition="in">
                                      <p:cBhvr>
                                        <p:cTn dur="1000"/>
                                        <p:tgtEl>
                                          <p:spTgt spid="3162">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6" name="Shape 3166"/>
        <p:cNvGrpSpPr/>
        <p:nvPr/>
      </p:nvGrpSpPr>
      <p:grpSpPr>
        <a:xfrm>
          <a:off x="0" y="0"/>
          <a:ext cx="0" cy="0"/>
          <a:chOff x="0" y="0"/>
          <a:chExt cx="0" cy="0"/>
        </a:xfrm>
      </p:grpSpPr>
      <p:pic>
        <p:nvPicPr>
          <p:cNvPr id="3167" name="Google Shape;3167;p256"/>
          <p:cNvPicPr preferRelativeResize="0"/>
          <p:nvPr/>
        </p:nvPicPr>
        <p:blipFill>
          <a:blip r:embed="rId3">
            <a:alphaModFix/>
          </a:blip>
          <a:stretch>
            <a:fillRect/>
          </a:stretch>
        </p:blipFill>
        <p:spPr>
          <a:xfrm>
            <a:off x="0" y="0"/>
            <a:ext cx="9144006" cy="6095978"/>
          </a:xfrm>
          <a:prstGeom prst="rect">
            <a:avLst/>
          </a:prstGeom>
          <a:noFill/>
          <a:ln>
            <a:noFill/>
          </a:ln>
        </p:spPr>
      </p:pic>
      <p:sp>
        <p:nvSpPr>
          <p:cNvPr id="3168" name="Google Shape;3168;p256"/>
          <p:cNvSpPr txBox="1"/>
          <p:nvPr>
            <p:ph type="ctrTitle"/>
          </p:nvPr>
        </p:nvSpPr>
        <p:spPr>
          <a:xfrm>
            <a:off x="311700" y="3379700"/>
            <a:ext cx="8520600" cy="12462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Let's talk lightning!</a:t>
            </a:r>
            <a:endParaRPr>
              <a:solidFill>
                <a:srgbClr val="FFFFFF"/>
              </a:solidFill>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2" name="Shape 3172"/>
        <p:cNvGrpSpPr/>
        <p:nvPr/>
      </p:nvGrpSpPr>
      <p:grpSpPr>
        <a:xfrm>
          <a:off x="0" y="0"/>
          <a:ext cx="0" cy="0"/>
          <a:chOff x="0" y="0"/>
          <a:chExt cx="0" cy="0"/>
        </a:xfrm>
      </p:grpSpPr>
      <p:pic>
        <p:nvPicPr>
          <p:cNvPr id="3173" name="Google Shape;3173;p257"/>
          <p:cNvPicPr preferRelativeResize="0"/>
          <p:nvPr/>
        </p:nvPicPr>
        <p:blipFill>
          <a:blip r:embed="rId3">
            <a:alphaModFix/>
          </a:blip>
          <a:stretch>
            <a:fillRect/>
          </a:stretch>
        </p:blipFill>
        <p:spPr>
          <a:xfrm>
            <a:off x="0" y="0"/>
            <a:ext cx="9144006" cy="6096004"/>
          </a:xfrm>
          <a:prstGeom prst="rect">
            <a:avLst/>
          </a:prstGeom>
          <a:noFill/>
          <a:ln>
            <a:noFill/>
          </a:ln>
        </p:spPr>
      </p:pic>
      <p:sp>
        <p:nvSpPr>
          <p:cNvPr id="3174" name="Google Shape;3174;p257"/>
          <p:cNvSpPr txBox="1"/>
          <p:nvPr>
            <p:ph type="ctrTitle"/>
          </p:nvPr>
        </p:nvSpPr>
        <p:spPr>
          <a:xfrm>
            <a:off x="339100" y="3777125"/>
            <a:ext cx="8520600" cy="12462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I love taking photographs of lightning bolts...</a:t>
            </a:r>
            <a:endParaRPr>
              <a:solidFill>
                <a:srgbClr val="FFFFFF"/>
              </a:solidFill>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8" name="Shape 3178"/>
        <p:cNvGrpSpPr/>
        <p:nvPr/>
      </p:nvGrpSpPr>
      <p:grpSpPr>
        <a:xfrm>
          <a:off x="0" y="0"/>
          <a:ext cx="0" cy="0"/>
          <a:chOff x="0" y="0"/>
          <a:chExt cx="0" cy="0"/>
        </a:xfrm>
      </p:grpSpPr>
      <p:sp>
        <p:nvSpPr>
          <p:cNvPr id="3179" name="Google Shape;3179;p258"/>
          <p:cNvSpPr txBox="1"/>
          <p:nvPr>
            <p:ph type="title"/>
          </p:nvPr>
        </p:nvSpPr>
        <p:spPr>
          <a:xfrm>
            <a:off x="311700" y="466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Copyright notice</a:t>
            </a:r>
            <a:endParaRPr/>
          </a:p>
        </p:txBody>
      </p:sp>
      <p:sp>
        <p:nvSpPr>
          <p:cNvPr id="3180" name="Google Shape;3180;p258"/>
          <p:cNvSpPr txBox="1"/>
          <p:nvPr>
            <p:ph idx="1" type="body"/>
          </p:nvPr>
        </p:nvSpPr>
        <p:spPr>
          <a:xfrm>
            <a:off x="311700" y="1076275"/>
            <a:ext cx="8520600" cy="3647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This slide deck is openly licensed with a creative commons license CC-BY-SA-4.0. </a:t>
            </a:r>
            <a:endParaRPr sz="1200"/>
          </a:p>
          <a:p>
            <a:pPr indent="-304800" lvl="1" marL="914400" rtl="0" algn="l">
              <a:spcBef>
                <a:spcPts val="0"/>
              </a:spcBef>
              <a:spcAft>
                <a:spcPts val="0"/>
              </a:spcAft>
              <a:buSzPts val="1200"/>
              <a:buChar char="○"/>
            </a:pPr>
            <a:r>
              <a:rPr lang="en" sz="1200"/>
              <a:t>The full license text can be found at: </a:t>
            </a:r>
            <a:r>
              <a:rPr lang="en" sz="1200" u="sng">
                <a:solidFill>
                  <a:schemeClr val="hlink"/>
                </a:solidFill>
                <a:hlinkClick r:id="rId3"/>
              </a:rPr>
              <a:t>https://creativecommons.org/licenses/by-sa/4.0/legalcode</a:t>
            </a:r>
            <a:endParaRPr sz="1200"/>
          </a:p>
          <a:p>
            <a:pPr indent="-304800" lvl="0" marL="457200" rtl="0" algn="l">
              <a:spcBef>
                <a:spcPts val="0"/>
              </a:spcBef>
              <a:spcAft>
                <a:spcPts val="0"/>
              </a:spcAft>
              <a:buSzPts val="1200"/>
              <a:buChar char="●"/>
            </a:pPr>
            <a:r>
              <a:rPr lang="en" sz="1200"/>
              <a:t>You are</a:t>
            </a:r>
            <a:endParaRPr sz="1200"/>
          </a:p>
          <a:p>
            <a:pPr indent="-304800" lvl="1" marL="914400" rtl="0" algn="l">
              <a:spcBef>
                <a:spcPts val="0"/>
              </a:spcBef>
              <a:spcAft>
                <a:spcPts val="0"/>
              </a:spcAft>
              <a:buSzPts val="1200"/>
              <a:buChar char="○"/>
            </a:pPr>
            <a:r>
              <a:rPr lang="en" sz="1200"/>
              <a:t> free to </a:t>
            </a:r>
            <a:endParaRPr sz="1200"/>
          </a:p>
          <a:p>
            <a:pPr indent="-304800" lvl="2" marL="1371600" rtl="0" algn="l">
              <a:spcBef>
                <a:spcPts val="0"/>
              </a:spcBef>
              <a:spcAft>
                <a:spcPts val="0"/>
              </a:spcAft>
              <a:buSzPts val="1200"/>
              <a:buChar char="■"/>
            </a:pPr>
            <a:r>
              <a:rPr lang="en" sz="1200"/>
              <a:t>Share</a:t>
            </a:r>
            <a:endParaRPr sz="1200"/>
          </a:p>
          <a:p>
            <a:pPr indent="-304800" lvl="2" marL="1371600" rtl="0" algn="l">
              <a:spcBef>
                <a:spcPts val="0"/>
              </a:spcBef>
              <a:spcAft>
                <a:spcPts val="0"/>
              </a:spcAft>
              <a:buSzPts val="1200"/>
              <a:buChar char="■"/>
            </a:pPr>
            <a:r>
              <a:rPr lang="en" sz="1200"/>
              <a:t>Remixe</a:t>
            </a:r>
            <a:endParaRPr sz="1200"/>
          </a:p>
          <a:p>
            <a:pPr indent="-304800" lvl="1" marL="914400" rtl="0" algn="l">
              <a:spcBef>
                <a:spcPts val="0"/>
              </a:spcBef>
              <a:spcAft>
                <a:spcPts val="0"/>
              </a:spcAft>
              <a:buSzPts val="1200"/>
              <a:buChar char="○"/>
            </a:pPr>
            <a:r>
              <a:rPr lang="en" sz="1200"/>
              <a:t>As long as you</a:t>
            </a:r>
            <a:endParaRPr sz="1200"/>
          </a:p>
          <a:p>
            <a:pPr indent="-304800" lvl="2" marL="1371600" rtl="0" algn="l">
              <a:spcBef>
                <a:spcPts val="0"/>
              </a:spcBef>
              <a:spcAft>
                <a:spcPts val="0"/>
              </a:spcAft>
              <a:buSzPts val="1200"/>
              <a:buChar char="■"/>
            </a:pPr>
            <a:r>
              <a:rPr lang="en" sz="1200"/>
              <a:t>Link to the original work</a:t>
            </a:r>
            <a:endParaRPr sz="1200"/>
          </a:p>
          <a:p>
            <a:pPr indent="-304800" lvl="2" marL="1371600" rtl="0" algn="l">
              <a:spcBef>
                <a:spcPts val="0"/>
              </a:spcBef>
              <a:spcAft>
                <a:spcPts val="0"/>
              </a:spcAft>
              <a:buSzPts val="1200"/>
              <a:buChar char="■"/>
            </a:pPr>
            <a:r>
              <a:rPr lang="en" sz="1200"/>
              <a:t>State my Name and Website</a:t>
            </a:r>
            <a:endParaRPr sz="1200"/>
          </a:p>
          <a:p>
            <a:pPr indent="-304800" lvl="2" marL="1371600" rtl="0" algn="l">
              <a:spcBef>
                <a:spcPts val="0"/>
              </a:spcBef>
              <a:spcAft>
                <a:spcPts val="0"/>
              </a:spcAft>
              <a:buSzPts val="1200"/>
              <a:buChar char="■"/>
            </a:pPr>
            <a:r>
              <a:rPr lang="en" sz="1200"/>
              <a:t>Mark changes in your derivative work</a:t>
            </a:r>
            <a:endParaRPr sz="1200"/>
          </a:p>
          <a:p>
            <a:pPr indent="-304800" lvl="2" marL="1371600" rtl="0" algn="l">
              <a:spcBef>
                <a:spcPts val="0"/>
              </a:spcBef>
              <a:spcAft>
                <a:spcPts val="0"/>
              </a:spcAft>
              <a:buSzPts val="1200"/>
              <a:buChar char="■"/>
            </a:pPr>
            <a:r>
              <a:rPr lang="en" sz="1200"/>
              <a:t>Use the same license for your derivative work</a:t>
            </a:r>
            <a:endParaRPr sz="1200"/>
          </a:p>
          <a:p>
            <a:pPr indent="-304800" lvl="0" marL="457200" rtl="0" algn="l">
              <a:spcBef>
                <a:spcPts val="0"/>
              </a:spcBef>
              <a:spcAft>
                <a:spcPts val="0"/>
              </a:spcAft>
              <a:buSzPts val="1200"/>
              <a:buChar char="●"/>
            </a:pPr>
            <a:r>
              <a:rPr lang="en" sz="1200"/>
              <a:t>Screenshots in this slide deck are taken by me but the design of the websites might be protected by copyright</a:t>
            </a:r>
            <a:endParaRPr sz="1200"/>
          </a:p>
          <a:p>
            <a:pPr indent="-304800" lvl="0" marL="457200" rtl="0" algn="l">
              <a:spcBef>
                <a:spcPts val="0"/>
              </a:spcBef>
              <a:spcAft>
                <a:spcPts val="0"/>
              </a:spcAft>
              <a:buSzPts val="1200"/>
              <a:buChar char="●"/>
            </a:pPr>
            <a:r>
              <a:rPr lang="en" sz="1200"/>
              <a:t>This slide deck uses parts of the lightning-rfc which is licensed as CC-BY (the lightning developers)</a:t>
            </a:r>
            <a:endParaRPr sz="1200"/>
          </a:p>
          <a:p>
            <a:pPr indent="-304800" lvl="1" marL="914400" rtl="0" algn="l">
              <a:spcBef>
                <a:spcPts val="0"/>
              </a:spcBef>
              <a:spcAft>
                <a:spcPts val="0"/>
              </a:spcAft>
              <a:buSzPts val="1200"/>
              <a:buChar char="○"/>
            </a:pPr>
            <a:r>
              <a:rPr lang="en" sz="1200"/>
              <a:t>The full license text can be found at: </a:t>
            </a:r>
            <a:r>
              <a:rPr lang="en" sz="1200" u="sng">
                <a:solidFill>
                  <a:schemeClr val="hlink"/>
                </a:solidFill>
                <a:hlinkClick r:id="rId4"/>
              </a:rPr>
              <a:t>https://creativecommons.org/licenses/by/4.0/legalcode</a:t>
            </a:r>
            <a:r>
              <a:rPr lang="en" sz="1200"/>
              <a:t> </a:t>
            </a:r>
            <a:endParaRPr sz="1200"/>
          </a:p>
          <a:p>
            <a:pPr indent="-304800" lvl="0" marL="457200" rtl="0" algn="l">
              <a:spcBef>
                <a:spcPts val="0"/>
              </a:spcBef>
              <a:spcAft>
                <a:spcPts val="0"/>
              </a:spcAft>
              <a:buSzPts val="1200"/>
              <a:buChar char="●"/>
            </a:pPr>
            <a:r>
              <a:rPr lang="en" sz="1200"/>
              <a:t>The graphics from the backup slides are taken from </a:t>
            </a:r>
            <a:r>
              <a:rPr lang="en" sz="1200" u="sng">
                <a:solidFill>
                  <a:schemeClr val="hlink"/>
                </a:solidFill>
                <a:hlinkClick r:id="rId5"/>
              </a:rPr>
              <a:t>https://en.bitcoin.it/wiki/Transaction</a:t>
            </a:r>
            <a:r>
              <a:rPr lang="en" sz="1200"/>
              <a:t> and are Public Domain</a:t>
            </a:r>
            <a:endParaRPr sz="1200"/>
          </a:p>
          <a:p>
            <a:pPr indent="0" lvl="0" marL="457200" rtl="0" algn="l">
              <a:spcBef>
                <a:spcPts val="1600"/>
              </a:spcBef>
              <a:spcAft>
                <a:spcPts val="1600"/>
              </a:spcAft>
              <a:buNone/>
            </a:pPr>
            <a:r>
              <a:rPr lang="en" sz="1200"/>
              <a:t>Thanks to  Marietheres Viehler (aka journalspiration) for the design of the title slide.</a:t>
            </a:r>
            <a:endParaRPr sz="1200"/>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4" name="Shape 3184"/>
        <p:cNvGrpSpPr/>
        <p:nvPr/>
      </p:nvGrpSpPr>
      <p:grpSpPr>
        <a:xfrm>
          <a:off x="0" y="0"/>
          <a:ext cx="0" cy="0"/>
          <a:chOff x="0" y="0"/>
          <a:chExt cx="0" cy="0"/>
        </a:xfrm>
      </p:grpSpPr>
      <p:sp>
        <p:nvSpPr>
          <p:cNvPr id="3185" name="Google Shape;3185;p259"/>
          <p:cNvSpPr txBox="1"/>
          <p:nvPr>
            <p:ph type="title"/>
          </p:nvPr>
        </p:nvSpPr>
        <p:spPr>
          <a:xfrm>
            <a:off x="311700" y="466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this slide deck</a:t>
            </a:r>
            <a:endParaRPr/>
          </a:p>
        </p:txBody>
      </p:sp>
      <p:sp>
        <p:nvSpPr>
          <p:cNvPr id="3186" name="Google Shape;3186;p259"/>
          <p:cNvSpPr txBox="1"/>
          <p:nvPr>
            <p:ph idx="1" type="body"/>
          </p:nvPr>
        </p:nvSpPr>
        <p:spPr>
          <a:xfrm>
            <a:off x="311700" y="1076275"/>
            <a:ext cx="8520600" cy="36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The purpose is to help spreading education about the Lightning Network Protocol so that the technology will be adopted more quickly by more people. This shall be my contribution to the Bitcoin / Lightning Network Community.</a:t>
            </a:r>
            <a:endParaRPr sz="1200"/>
          </a:p>
          <a:p>
            <a:pPr indent="0" lvl="0" marL="0" rtl="0" algn="l">
              <a:spcBef>
                <a:spcPts val="1600"/>
              </a:spcBef>
              <a:spcAft>
                <a:spcPts val="0"/>
              </a:spcAft>
              <a:buNone/>
            </a:pPr>
            <a:r>
              <a:rPr lang="en" sz="1200"/>
              <a:t>This slide deck - to the best of my knowledge - is the most comprehensive work making an introduction to the BOLT standard. I will hold several talks about this slide deck in Juni 2019 at the Bitcoin / Lightning Residency organized by  Chaincodelabs who will also record the talk. So watch out for them because actual presentations of the slide deck will probably be more valuable than just the slides you're holding in your hand. </a:t>
            </a:r>
            <a:endParaRPr sz="1200"/>
          </a:p>
          <a:p>
            <a:pPr indent="0" lvl="0" marL="0" rtl="0" algn="l">
              <a:spcBef>
                <a:spcPts val="1600"/>
              </a:spcBef>
              <a:spcAft>
                <a:spcPts val="0"/>
              </a:spcAft>
              <a:buNone/>
            </a:pPr>
            <a:r>
              <a:rPr lang="en" sz="1200"/>
              <a:t>The slides are part of my effort to create a book about the lightning network. You can follow that effort at: </a:t>
            </a:r>
            <a:r>
              <a:rPr lang="en" sz="1200" u="sng">
                <a:solidFill>
                  <a:schemeClr val="hlink"/>
                </a:solidFill>
                <a:hlinkClick r:id="rId3"/>
              </a:rPr>
              <a:t>https://github.com/renepickhardt/The-Lightning-Network-Book</a:t>
            </a:r>
            <a:r>
              <a:rPr lang="en" sz="1200"/>
              <a:t> or you can support the effort at my fundrasing pages at: </a:t>
            </a:r>
            <a:r>
              <a:rPr lang="en" sz="1200" u="sng">
                <a:solidFill>
                  <a:schemeClr val="hlink"/>
                </a:solidFill>
                <a:hlinkClick r:id="rId4"/>
              </a:rPr>
              <a:t>https://tallyco.in/s/lnbook</a:t>
            </a:r>
            <a:r>
              <a:rPr lang="en" sz="1200"/>
              <a:t> or at: </a:t>
            </a:r>
            <a:r>
              <a:rPr lang="en" sz="1200" u="sng">
                <a:solidFill>
                  <a:schemeClr val="hlink"/>
                </a:solidFill>
                <a:hlinkClick r:id="rId5"/>
              </a:rPr>
              <a:t>https://www.patreon.com/renepickhardt</a:t>
            </a:r>
            <a:r>
              <a:rPr lang="en" sz="1200"/>
              <a:t> or at 1GZx8tWgDd21Rd8b1QdMrzdZGHgyfVkzaD part of this effort also consists of creating video tutorials and teaching materials on my Youtube Channel over at: </a:t>
            </a:r>
            <a:r>
              <a:rPr lang="en" sz="1200" u="sng">
                <a:solidFill>
                  <a:schemeClr val="hlink"/>
                </a:solidFill>
                <a:hlinkClick r:id="rId6"/>
              </a:rPr>
              <a:t>https://www.youtube.com/user/RenePickhardt</a:t>
            </a:r>
            <a:r>
              <a:rPr lang="en" sz="1200"/>
              <a:t>  </a:t>
            </a:r>
            <a:endParaRPr sz="1200"/>
          </a:p>
          <a:p>
            <a:pPr indent="0" lvl="0" marL="0" rtl="0" algn="l">
              <a:spcBef>
                <a:spcPts val="1600"/>
              </a:spcBef>
              <a:spcAft>
                <a:spcPts val="0"/>
              </a:spcAft>
              <a:buNone/>
            </a:pPr>
            <a:r>
              <a:rPr lang="en" sz="1200"/>
              <a:t>This work was funded (sorted by amount of contribution from top to bottom) by: Me personally, fulmo.org, everyone who contributed to the above mentioned fundraiser and George Danzer. </a:t>
            </a:r>
            <a:endParaRPr sz="1200"/>
          </a:p>
          <a:p>
            <a:pPr indent="0" lvl="0" marL="0" rtl="0" algn="l">
              <a:spcBef>
                <a:spcPts val="1600"/>
              </a:spcBef>
              <a:spcAft>
                <a:spcPts val="1600"/>
              </a:spcAft>
              <a:buNone/>
            </a:pPr>
            <a:r>
              <a:rPr lang="en" sz="1200"/>
              <a:t>Thank you to the lightning Developers and people in various telegram groups for helpful discussions</a:t>
            </a:r>
            <a:endParaRPr sz="1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Google Shape;503;p48"/>
          <p:cNvSpPr txBox="1"/>
          <p:nvPr/>
        </p:nvSpPr>
        <p:spPr>
          <a:xfrm>
            <a:off x="350575" y="1028350"/>
            <a:ext cx="3314100" cy="37866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Commitment Transaction 1b (Bob)</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04" name="Google Shape;504;p48"/>
          <p:cNvSpPr txBox="1"/>
          <p:nvPr/>
        </p:nvSpPr>
        <p:spPr>
          <a:xfrm>
            <a:off x="448375" y="1466550"/>
            <a:ext cx="2478600" cy="492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Input (100 mBTC)</a:t>
            </a:r>
            <a:endParaRPr/>
          </a:p>
        </p:txBody>
      </p:sp>
      <p:sp>
        <p:nvSpPr>
          <p:cNvPr id="505" name="Google Shape;505;p48"/>
          <p:cNvSpPr txBox="1"/>
          <p:nvPr/>
        </p:nvSpPr>
        <p:spPr>
          <a:xfrm>
            <a:off x="536025" y="2191375"/>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0</a:t>
            </a:r>
            <a:endParaRPr/>
          </a:p>
          <a:p>
            <a:pPr indent="0" lvl="0" marL="0" rtl="0" algn="l">
              <a:spcBef>
                <a:spcPts val="0"/>
              </a:spcBef>
              <a:spcAft>
                <a:spcPts val="0"/>
              </a:spcAft>
              <a:buNone/>
            </a:pPr>
            <a:r>
              <a:rPr lang="en"/>
              <a:t>(70 mBTC)</a:t>
            </a:r>
            <a:endParaRPr/>
          </a:p>
          <a:p>
            <a:pPr indent="0" lvl="0" marL="0" rtl="0" algn="l">
              <a:spcBef>
                <a:spcPts val="0"/>
              </a:spcBef>
              <a:spcAft>
                <a:spcPts val="0"/>
              </a:spcAft>
              <a:buNone/>
            </a:pPr>
            <a:r>
              <a:rPr lang="en"/>
              <a:t>Alice's Key</a:t>
            </a:r>
            <a:endParaRPr/>
          </a:p>
        </p:txBody>
      </p:sp>
      <p:sp>
        <p:nvSpPr>
          <p:cNvPr id="506" name="Google Shape;506;p48"/>
          <p:cNvSpPr txBox="1"/>
          <p:nvPr/>
        </p:nvSpPr>
        <p:spPr>
          <a:xfrm>
            <a:off x="2245050" y="2191375"/>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1</a:t>
            </a:r>
            <a:endParaRPr/>
          </a:p>
          <a:p>
            <a:pPr indent="0" lvl="0" marL="0" rtl="0" algn="l">
              <a:spcBef>
                <a:spcPts val="0"/>
              </a:spcBef>
              <a:spcAft>
                <a:spcPts val="0"/>
              </a:spcAft>
              <a:buNone/>
            </a:pPr>
            <a:r>
              <a:rPr lang="en"/>
              <a:t>(30 mBTC)</a:t>
            </a:r>
            <a:endParaRPr/>
          </a:p>
          <a:p>
            <a:pPr indent="0" lvl="0" marL="0" rtl="0" algn="l">
              <a:spcBef>
                <a:spcPts val="0"/>
              </a:spcBef>
              <a:spcAft>
                <a:spcPts val="0"/>
              </a:spcAft>
              <a:buNone/>
            </a:pPr>
            <a:r>
              <a:rPr b="1" lang="en"/>
              <a:t>RSMC</a:t>
            </a:r>
            <a:endParaRPr b="1"/>
          </a:p>
        </p:txBody>
      </p:sp>
      <p:sp>
        <p:nvSpPr>
          <p:cNvPr id="507" name="Google Shape;507;p48"/>
          <p:cNvSpPr txBox="1"/>
          <p:nvPr/>
        </p:nvSpPr>
        <p:spPr>
          <a:xfrm rot="4328956">
            <a:off x="-201310" y="992201"/>
            <a:ext cx="679198" cy="31260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Reference</a:t>
            </a:r>
            <a:endParaRPr sz="800"/>
          </a:p>
        </p:txBody>
      </p:sp>
      <p:sp>
        <p:nvSpPr>
          <p:cNvPr id="508" name="Google Shape;508;p48"/>
          <p:cNvSpPr/>
          <p:nvPr/>
        </p:nvSpPr>
        <p:spPr>
          <a:xfrm>
            <a:off x="175275" y="653310"/>
            <a:ext cx="273091" cy="911839"/>
          </a:xfrm>
          <a:custGeom>
            <a:rect b="b" l="l" r="r" t="t"/>
            <a:pathLst>
              <a:path extrusionOk="0" h="24102" w="20158">
                <a:moveTo>
                  <a:pt x="20158" y="24102"/>
                </a:moveTo>
                <a:cubicBezTo>
                  <a:pt x="13977" y="20625"/>
                  <a:pt x="7208" y="17720"/>
                  <a:pt x="2191" y="12708"/>
                </a:cubicBezTo>
                <a:cubicBezTo>
                  <a:pt x="-850" y="9670"/>
                  <a:pt x="1043" y="4170"/>
                  <a:pt x="0" y="0"/>
                </a:cubicBezTo>
              </a:path>
            </a:pathLst>
          </a:custGeom>
          <a:noFill/>
          <a:ln cap="flat" cmpd="sng" w="9525">
            <a:solidFill>
              <a:schemeClr val="dk2"/>
            </a:solidFill>
            <a:prstDash val="dot"/>
            <a:round/>
            <a:headEnd len="med" w="med" type="none"/>
            <a:tailEnd len="med" w="med" type="none"/>
          </a:ln>
        </p:spPr>
      </p:sp>
      <p:sp>
        <p:nvSpPr>
          <p:cNvPr id="509" name="Google Shape;509;p48"/>
          <p:cNvSpPr txBox="1"/>
          <p:nvPr>
            <p:ph type="title"/>
          </p:nvPr>
        </p:nvSpPr>
        <p:spPr>
          <a:xfrm>
            <a:off x="311700" y="45325"/>
            <a:ext cx="8715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Within 144 Blocks after CTX1b is mined only Alice can spend Output1 (if she has Bob's Revocation Key)</a:t>
            </a:r>
            <a:endParaRPr/>
          </a:p>
        </p:txBody>
      </p:sp>
      <p:sp>
        <p:nvSpPr>
          <p:cNvPr id="510" name="Google Shape;510;p48"/>
          <p:cNvSpPr txBox="1"/>
          <p:nvPr/>
        </p:nvSpPr>
        <p:spPr>
          <a:xfrm>
            <a:off x="350575" y="3265300"/>
            <a:ext cx="3314100" cy="453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ScriptPubKey: (Output0)</a:t>
            </a:r>
            <a:endParaRPr sz="800">
              <a:solidFill>
                <a:schemeClr val="dk1"/>
              </a:solidFill>
            </a:endParaRPr>
          </a:p>
          <a:p>
            <a:pPr indent="0" lvl="0" marL="0" rtl="0" algn="l">
              <a:spcBef>
                <a:spcPts val="0"/>
              </a:spcBef>
              <a:spcAft>
                <a:spcPts val="0"/>
              </a:spcAft>
              <a:buNone/>
            </a:pPr>
            <a:r>
              <a:rPr lang="en" sz="800">
                <a:solidFill>
                  <a:schemeClr val="dk1"/>
                </a:solidFill>
              </a:rPr>
              <a:t>   OP_HASH160 &lt;Alice's key&gt;  OP_EQUALVERIFY OP_CHECKSIG</a:t>
            </a:r>
            <a:endParaRPr sz="800">
              <a:solidFill>
                <a:schemeClr val="dk1"/>
              </a:solidFill>
            </a:endParaRPr>
          </a:p>
          <a:p>
            <a:pPr indent="0" lvl="0" marL="0" rtl="0" algn="l">
              <a:spcBef>
                <a:spcPts val="0"/>
              </a:spcBef>
              <a:spcAft>
                <a:spcPts val="0"/>
              </a:spcAft>
              <a:buNone/>
            </a:pPr>
            <a:r>
              <a:rPr lang="en" sz="800">
                <a:solidFill>
                  <a:schemeClr val="dk1"/>
                </a:solidFill>
              </a:rPr>
              <a:t> </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rPr lang="en" sz="800">
                <a:solidFill>
                  <a:schemeClr val="dk1"/>
                </a:solidFill>
              </a:rPr>
              <a:t>Script: (Input Script to be able to spend Output1)</a:t>
            </a:r>
            <a:endParaRPr sz="800">
              <a:solidFill>
                <a:schemeClr val="dk1"/>
              </a:solidFill>
            </a:endParaRPr>
          </a:p>
          <a:p>
            <a:pPr indent="0" lvl="0" marL="0" rtl="0" algn="l">
              <a:spcBef>
                <a:spcPts val="0"/>
              </a:spcBef>
              <a:spcAft>
                <a:spcPts val="0"/>
              </a:spcAft>
              <a:buNone/>
            </a:pPr>
            <a:r>
              <a:rPr lang="en" sz="800">
                <a:solidFill>
                  <a:schemeClr val="dk1"/>
                </a:solidFill>
              </a:rPr>
              <a:t>OP_IF </a:t>
            </a:r>
            <a:endParaRPr sz="800">
              <a:solidFill>
                <a:schemeClr val="dk1"/>
              </a:solidFill>
            </a:endParaRPr>
          </a:p>
          <a:p>
            <a:pPr indent="0" lvl="0" marL="0" rtl="0" algn="l">
              <a:spcBef>
                <a:spcPts val="0"/>
              </a:spcBef>
              <a:spcAft>
                <a:spcPts val="0"/>
              </a:spcAft>
              <a:buNone/>
            </a:pPr>
            <a:r>
              <a:rPr lang="en" sz="800">
                <a:solidFill>
                  <a:schemeClr val="dk1"/>
                </a:solidFill>
              </a:rPr>
              <a:t>   144 OP_CECKSEQUENCEVERIFY</a:t>
            </a:r>
            <a:endParaRPr sz="800">
              <a:solidFill>
                <a:schemeClr val="dk1"/>
              </a:solidFill>
            </a:endParaRPr>
          </a:p>
          <a:p>
            <a:pPr indent="0" lvl="0" marL="0" rtl="0" algn="l">
              <a:spcBef>
                <a:spcPts val="0"/>
              </a:spcBef>
              <a:spcAft>
                <a:spcPts val="0"/>
              </a:spcAft>
              <a:buNone/>
            </a:pPr>
            <a:r>
              <a:rPr lang="en" sz="800">
                <a:solidFill>
                  <a:schemeClr val="dk1"/>
                </a:solidFill>
              </a:rPr>
              <a:t>   OP_HASH160 &lt;Bob's key&gt;  OP_EQUALVERIFY OP_CHECKSIG </a:t>
            </a:r>
            <a:endParaRPr sz="800">
              <a:solidFill>
                <a:schemeClr val="dk1"/>
              </a:solidFill>
            </a:endParaRPr>
          </a:p>
          <a:p>
            <a:pPr indent="0" lvl="0" marL="0" rtl="0" algn="l">
              <a:spcBef>
                <a:spcPts val="0"/>
              </a:spcBef>
              <a:spcAft>
                <a:spcPts val="0"/>
              </a:spcAft>
              <a:buNone/>
            </a:pPr>
            <a:r>
              <a:rPr lang="en" sz="800">
                <a:solidFill>
                  <a:schemeClr val="dk1"/>
                </a:solidFill>
              </a:rPr>
              <a:t>OP_ELSE </a:t>
            </a:r>
            <a:endParaRPr sz="800">
              <a:solidFill>
                <a:schemeClr val="dk1"/>
              </a:solidFill>
            </a:endParaRPr>
          </a:p>
          <a:p>
            <a:pPr indent="0" lvl="0" marL="0" rtl="0" algn="l">
              <a:spcBef>
                <a:spcPts val="0"/>
              </a:spcBef>
              <a:spcAft>
                <a:spcPts val="0"/>
              </a:spcAft>
              <a:buNone/>
            </a:pPr>
            <a:r>
              <a:rPr lang="en" sz="800">
                <a:solidFill>
                  <a:schemeClr val="dk1"/>
                </a:solidFill>
              </a:rPr>
              <a:t>   2 &lt;Alice R_1&gt;&lt;Bob R_1&gt; 2 OP_CHECKMULTISIGVERIFY </a:t>
            </a:r>
            <a:endParaRPr sz="800">
              <a:solidFill>
                <a:schemeClr val="dk1"/>
              </a:solidFill>
            </a:endParaRPr>
          </a:p>
          <a:p>
            <a:pPr indent="0" lvl="0" marL="0" rtl="0" algn="l">
              <a:spcBef>
                <a:spcPts val="0"/>
              </a:spcBef>
              <a:spcAft>
                <a:spcPts val="0"/>
              </a:spcAft>
              <a:buNone/>
            </a:pPr>
            <a:r>
              <a:rPr lang="en" sz="800">
                <a:solidFill>
                  <a:schemeClr val="dk1"/>
                </a:solidFill>
              </a:rPr>
              <a:t>OP_ENDIF</a:t>
            </a:r>
            <a:endParaRPr sz="800"/>
          </a:p>
        </p:txBody>
      </p:sp>
      <p:sp>
        <p:nvSpPr>
          <p:cNvPr id="511" name="Google Shape;511;p48"/>
          <p:cNvSpPr txBox="1"/>
          <p:nvPr/>
        </p:nvSpPr>
        <p:spPr>
          <a:xfrm>
            <a:off x="3864000" y="1028350"/>
            <a:ext cx="2478600" cy="17394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Revocable Delivery 1b (Bob)</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12" name="Google Shape;512;p48"/>
          <p:cNvSpPr txBox="1"/>
          <p:nvPr/>
        </p:nvSpPr>
        <p:spPr>
          <a:xfrm>
            <a:off x="3961800" y="1393100"/>
            <a:ext cx="2217900" cy="3297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Input (30 mBTC)</a:t>
            </a:r>
            <a:endParaRPr/>
          </a:p>
        </p:txBody>
      </p:sp>
      <p:sp>
        <p:nvSpPr>
          <p:cNvPr id="513" name="Google Shape;513;p48"/>
          <p:cNvSpPr txBox="1"/>
          <p:nvPr/>
        </p:nvSpPr>
        <p:spPr>
          <a:xfrm>
            <a:off x="3961800" y="1913150"/>
            <a:ext cx="22179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0   (30 mBTC)</a:t>
            </a:r>
            <a:endParaRPr/>
          </a:p>
          <a:p>
            <a:pPr indent="0" lvl="0" marL="0" rtl="0" algn="l">
              <a:spcBef>
                <a:spcPts val="0"/>
              </a:spcBef>
              <a:spcAft>
                <a:spcPts val="0"/>
              </a:spcAft>
              <a:buNone/>
            </a:pPr>
            <a:r>
              <a:rPr lang="en"/>
              <a:t>Bob's Key </a:t>
            </a:r>
            <a:endParaRPr/>
          </a:p>
          <a:p>
            <a:pPr indent="0" lvl="0" marL="0" rtl="0" algn="l">
              <a:spcBef>
                <a:spcPts val="0"/>
              </a:spcBef>
              <a:spcAft>
                <a:spcPts val="0"/>
              </a:spcAft>
              <a:buNone/>
            </a:pPr>
            <a:r>
              <a:rPr lang="en"/>
              <a:t>Relative Time Lock (144)</a:t>
            </a:r>
            <a:endParaRPr/>
          </a:p>
        </p:txBody>
      </p:sp>
      <p:sp>
        <p:nvSpPr>
          <p:cNvPr id="514" name="Google Shape;514;p48"/>
          <p:cNvSpPr/>
          <p:nvPr/>
        </p:nvSpPr>
        <p:spPr>
          <a:xfrm>
            <a:off x="4954025" y="1722725"/>
            <a:ext cx="15447" cy="190421"/>
          </a:xfrm>
          <a:custGeom>
            <a:rect b="b" l="l" r="r" t="t"/>
            <a:pathLst>
              <a:path extrusionOk="0" h="10737" w="20596">
                <a:moveTo>
                  <a:pt x="20596" y="0"/>
                </a:moveTo>
                <a:cubicBezTo>
                  <a:pt x="17135" y="6925"/>
                  <a:pt x="7510" y="8853"/>
                  <a:pt x="0" y="10737"/>
                </a:cubicBezTo>
              </a:path>
            </a:pathLst>
          </a:custGeom>
          <a:noFill/>
          <a:ln cap="flat" cmpd="sng" w="9525">
            <a:solidFill>
              <a:schemeClr val="dk2"/>
            </a:solidFill>
            <a:prstDash val="solid"/>
            <a:round/>
            <a:headEnd len="med" w="med" type="none"/>
            <a:tailEnd len="med" w="med" type="none"/>
          </a:ln>
        </p:spPr>
      </p:sp>
      <p:sp>
        <p:nvSpPr>
          <p:cNvPr id="515" name="Google Shape;515;p48"/>
          <p:cNvSpPr txBox="1"/>
          <p:nvPr/>
        </p:nvSpPr>
        <p:spPr>
          <a:xfrm>
            <a:off x="6524350" y="1027300"/>
            <a:ext cx="2508600" cy="17394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Breach Remedy Tx 1b (Bob)</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16" name="Google Shape;516;p48"/>
          <p:cNvSpPr txBox="1"/>
          <p:nvPr/>
        </p:nvSpPr>
        <p:spPr>
          <a:xfrm>
            <a:off x="6722050" y="1392038"/>
            <a:ext cx="1971600" cy="3297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Input (30 mBTC)</a:t>
            </a:r>
            <a:endParaRPr/>
          </a:p>
        </p:txBody>
      </p:sp>
      <p:sp>
        <p:nvSpPr>
          <p:cNvPr id="517" name="Google Shape;517;p48"/>
          <p:cNvSpPr txBox="1"/>
          <p:nvPr/>
        </p:nvSpPr>
        <p:spPr>
          <a:xfrm>
            <a:off x="6722050" y="1912104"/>
            <a:ext cx="1998900" cy="7773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0   (30 mBTC)</a:t>
            </a:r>
            <a:endParaRPr/>
          </a:p>
          <a:p>
            <a:pPr indent="0" lvl="0" marL="0" rtl="0" algn="l">
              <a:spcBef>
                <a:spcPts val="0"/>
              </a:spcBef>
              <a:spcAft>
                <a:spcPts val="0"/>
              </a:spcAft>
              <a:buNone/>
            </a:pPr>
            <a:r>
              <a:rPr lang="en"/>
              <a:t>Bob's &amp; Alice's </a:t>
            </a:r>
            <a:endParaRPr/>
          </a:p>
          <a:p>
            <a:pPr indent="0" lvl="0" marL="0" rtl="0" algn="l">
              <a:spcBef>
                <a:spcPts val="0"/>
              </a:spcBef>
              <a:spcAft>
                <a:spcPts val="0"/>
              </a:spcAft>
              <a:buNone/>
            </a:pPr>
            <a:r>
              <a:rPr lang="en"/>
              <a:t>Revocation Key #1 </a:t>
            </a:r>
            <a:endParaRPr/>
          </a:p>
        </p:txBody>
      </p:sp>
      <p:sp>
        <p:nvSpPr>
          <p:cNvPr id="518" name="Google Shape;518;p48"/>
          <p:cNvSpPr/>
          <p:nvPr/>
        </p:nvSpPr>
        <p:spPr>
          <a:xfrm>
            <a:off x="7714275" y="1721663"/>
            <a:ext cx="15447" cy="190421"/>
          </a:xfrm>
          <a:custGeom>
            <a:rect b="b" l="l" r="r" t="t"/>
            <a:pathLst>
              <a:path extrusionOk="0" h="10737" w="20596">
                <a:moveTo>
                  <a:pt x="20596" y="0"/>
                </a:moveTo>
                <a:cubicBezTo>
                  <a:pt x="17135" y="6925"/>
                  <a:pt x="7510" y="8853"/>
                  <a:pt x="0" y="10737"/>
                </a:cubicBezTo>
              </a:path>
            </a:pathLst>
          </a:custGeom>
          <a:noFill/>
          <a:ln cap="flat" cmpd="sng" w="9525">
            <a:solidFill>
              <a:schemeClr val="dk2"/>
            </a:solidFill>
            <a:prstDash val="solid"/>
            <a:round/>
            <a:headEnd len="med" w="med" type="none"/>
            <a:tailEnd len="med" w="med" type="none"/>
          </a:ln>
        </p:spPr>
      </p:sp>
      <p:sp>
        <p:nvSpPr>
          <p:cNvPr id="519" name="Google Shape;519;p48"/>
          <p:cNvSpPr/>
          <p:nvPr/>
        </p:nvSpPr>
        <p:spPr>
          <a:xfrm>
            <a:off x="3511175" y="1648775"/>
            <a:ext cx="443710" cy="777347"/>
          </a:xfrm>
          <a:custGeom>
            <a:rect b="b" l="l" r="r" t="t"/>
            <a:pathLst>
              <a:path extrusionOk="0" h="37467" w="21253">
                <a:moveTo>
                  <a:pt x="0" y="37467"/>
                </a:moveTo>
                <a:cubicBezTo>
                  <a:pt x="13331" y="32134"/>
                  <a:pt x="9306" y="7965"/>
                  <a:pt x="21253" y="0"/>
                </a:cubicBezTo>
              </a:path>
            </a:pathLst>
          </a:custGeom>
          <a:noFill/>
          <a:ln cap="flat" cmpd="sng" w="9525">
            <a:solidFill>
              <a:schemeClr val="dk2"/>
            </a:solidFill>
            <a:prstDash val="solid"/>
            <a:round/>
            <a:headEnd len="med" w="med" type="none"/>
            <a:tailEnd len="med" w="med" type="none"/>
          </a:ln>
        </p:spPr>
      </p:sp>
      <p:sp>
        <p:nvSpPr>
          <p:cNvPr id="520" name="Google Shape;520;p48"/>
          <p:cNvSpPr/>
          <p:nvPr/>
        </p:nvSpPr>
        <p:spPr>
          <a:xfrm>
            <a:off x="3429000" y="1587275"/>
            <a:ext cx="3292050" cy="1346300"/>
          </a:xfrm>
          <a:custGeom>
            <a:rect b="b" l="l" r="r" t="t"/>
            <a:pathLst>
              <a:path extrusionOk="0" h="53852" w="131682">
                <a:moveTo>
                  <a:pt x="0" y="33085"/>
                </a:moveTo>
                <a:cubicBezTo>
                  <a:pt x="5512" y="31707"/>
                  <a:pt x="8252" y="40899"/>
                  <a:pt x="12270" y="44917"/>
                </a:cubicBezTo>
                <a:cubicBezTo>
                  <a:pt x="15600" y="48247"/>
                  <a:pt x="20669" y="49321"/>
                  <a:pt x="25197" y="50614"/>
                </a:cubicBezTo>
                <a:cubicBezTo>
                  <a:pt x="43461" y="55829"/>
                  <a:pt x="63237" y="53512"/>
                  <a:pt x="82165" y="51928"/>
                </a:cubicBezTo>
                <a:cubicBezTo>
                  <a:pt x="92593" y="51055"/>
                  <a:pt x="103880" y="54081"/>
                  <a:pt x="113497" y="49956"/>
                </a:cubicBezTo>
                <a:cubicBezTo>
                  <a:pt x="122402" y="46136"/>
                  <a:pt x="119220" y="31322"/>
                  <a:pt x="120289" y="21692"/>
                </a:cubicBezTo>
                <a:cubicBezTo>
                  <a:pt x="121190" y="13575"/>
                  <a:pt x="124101" y="3039"/>
                  <a:pt x="131682" y="0"/>
                </a:cubicBezTo>
              </a:path>
            </a:pathLst>
          </a:custGeom>
          <a:noFill/>
          <a:ln cap="flat" cmpd="sng" w="9525">
            <a:solidFill>
              <a:schemeClr val="dk2"/>
            </a:solidFill>
            <a:prstDash val="solid"/>
            <a:round/>
            <a:headEnd len="med" w="med" type="none"/>
            <a:tailEnd len="med" w="med" type="none"/>
          </a:ln>
        </p:spPr>
      </p:sp>
      <p:cxnSp>
        <p:nvCxnSpPr>
          <p:cNvPr id="521" name="Google Shape;521;p48"/>
          <p:cNvCxnSpPr/>
          <p:nvPr/>
        </p:nvCxnSpPr>
        <p:spPr>
          <a:xfrm>
            <a:off x="3813938" y="997172"/>
            <a:ext cx="2576100" cy="1823700"/>
          </a:xfrm>
          <a:prstGeom prst="straightConnector1">
            <a:avLst/>
          </a:prstGeom>
          <a:noFill/>
          <a:ln cap="flat" cmpd="sng" w="28575">
            <a:solidFill>
              <a:srgbClr val="FF0000"/>
            </a:solidFill>
            <a:prstDash val="solid"/>
            <a:round/>
            <a:headEnd len="med" w="med" type="none"/>
            <a:tailEnd len="med" w="med" type="none"/>
          </a:ln>
        </p:spPr>
      </p:cxnSp>
      <p:cxnSp>
        <p:nvCxnSpPr>
          <p:cNvPr id="522" name="Google Shape;522;p48"/>
          <p:cNvCxnSpPr/>
          <p:nvPr/>
        </p:nvCxnSpPr>
        <p:spPr>
          <a:xfrm flipH="1" rot="10800000">
            <a:off x="3832955" y="986205"/>
            <a:ext cx="2546100" cy="179700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49"/>
          <p:cNvSpPr txBox="1"/>
          <p:nvPr/>
        </p:nvSpPr>
        <p:spPr>
          <a:xfrm>
            <a:off x="350575" y="1028350"/>
            <a:ext cx="3314100" cy="37866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Commitment Transaction 1b (Bob)</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28" name="Google Shape;528;p49"/>
          <p:cNvSpPr txBox="1"/>
          <p:nvPr/>
        </p:nvSpPr>
        <p:spPr>
          <a:xfrm>
            <a:off x="448375" y="1466550"/>
            <a:ext cx="2478600" cy="492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Input (100 mBTC)</a:t>
            </a:r>
            <a:endParaRPr/>
          </a:p>
        </p:txBody>
      </p:sp>
      <p:sp>
        <p:nvSpPr>
          <p:cNvPr id="529" name="Google Shape;529;p49"/>
          <p:cNvSpPr txBox="1"/>
          <p:nvPr/>
        </p:nvSpPr>
        <p:spPr>
          <a:xfrm>
            <a:off x="536025" y="2191375"/>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0</a:t>
            </a:r>
            <a:endParaRPr/>
          </a:p>
          <a:p>
            <a:pPr indent="0" lvl="0" marL="0" rtl="0" algn="l">
              <a:spcBef>
                <a:spcPts val="0"/>
              </a:spcBef>
              <a:spcAft>
                <a:spcPts val="0"/>
              </a:spcAft>
              <a:buNone/>
            </a:pPr>
            <a:r>
              <a:rPr lang="en"/>
              <a:t>(70 mBTC)</a:t>
            </a:r>
            <a:endParaRPr/>
          </a:p>
          <a:p>
            <a:pPr indent="0" lvl="0" marL="0" rtl="0" algn="l">
              <a:spcBef>
                <a:spcPts val="0"/>
              </a:spcBef>
              <a:spcAft>
                <a:spcPts val="0"/>
              </a:spcAft>
              <a:buNone/>
            </a:pPr>
            <a:r>
              <a:rPr lang="en"/>
              <a:t>Alice's Key</a:t>
            </a:r>
            <a:endParaRPr/>
          </a:p>
        </p:txBody>
      </p:sp>
      <p:sp>
        <p:nvSpPr>
          <p:cNvPr id="530" name="Google Shape;530;p49"/>
          <p:cNvSpPr txBox="1"/>
          <p:nvPr/>
        </p:nvSpPr>
        <p:spPr>
          <a:xfrm>
            <a:off x="2245050" y="2191375"/>
            <a:ext cx="11748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1</a:t>
            </a:r>
            <a:endParaRPr/>
          </a:p>
          <a:p>
            <a:pPr indent="0" lvl="0" marL="0" rtl="0" algn="l">
              <a:spcBef>
                <a:spcPts val="0"/>
              </a:spcBef>
              <a:spcAft>
                <a:spcPts val="0"/>
              </a:spcAft>
              <a:buNone/>
            </a:pPr>
            <a:r>
              <a:rPr lang="en"/>
              <a:t>(30 mBTC)</a:t>
            </a:r>
            <a:endParaRPr/>
          </a:p>
          <a:p>
            <a:pPr indent="0" lvl="0" marL="0" rtl="0" algn="l">
              <a:spcBef>
                <a:spcPts val="0"/>
              </a:spcBef>
              <a:spcAft>
                <a:spcPts val="0"/>
              </a:spcAft>
              <a:buNone/>
            </a:pPr>
            <a:r>
              <a:rPr b="1" lang="en"/>
              <a:t>RSMC</a:t>
            </a:r>
            <a:endParaRPr b="1"/>
          </a:p>
        </p:txBody>
      </p:sp>
      <p:sp>
        <p:nvSpPr>
          <p:cNvPr id="531" name="Google Shape;531;p49"/>
          <p:cNvSpPr txBox="1"/>
          <p:nvPr/>
        </p:nvSpPr>
        <p:spPr>
          <a:xfrm rot="4328956">
            <a:off x="-201310" y="992201"/>
            <a:ext cx="679198" cy="31260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Reference</a:t>
            </a:r>
            <a:endParaRPr sz="800"/>
          </a:p>
        </p:txBody>
      </p:sp>
      <p:sp>
        <p:nvSpPr>
          <p:cNvPr id="532" name="Google Shape;532;p49"/>
          <p:cNvSpPr/>
          <p:nvPr/>
        </p:nvSpPr>
        <p:spPr>
          <a:xfrm>
            <a:off x="175275" y="653310"/>
            <a:ext cx="273091" cy="911839"/>
          </a:xfrm>
          <a:custGeom>
            <a:rect b="b" l="l" r="r" t="t"/>
            <a:pathLst>
              <a:path extrusionOk="0" h="24102" w="20158">
                <a:moveTo>
                  <a:pt x="20158" y="24102"/>
                </a:moveTo>
                <a:cubicBezTo>
                  <a:pt x="13977" y="20625"/>
                  <a:pt x="7208" y="17720"/>
                  <a:pt x="2191" y="12708"/>
                </a:cubicBezTo>
                <a:cubicBezTo>
                  <a:pt x="-850" y="9670"/>
                  <a:pt x="1043" y="4170"/>
                  <a:pt x="0" y="0"/>
                </a:cubicBezTo>
              </a:path>
            </a:pathLst>
          </a:custGeom>
          <a:noFill/>
          <a:ln cap="flat" cmpd="sng" w="9525">
            <a:solidFill>
              <a:schemeClr val="dk2"/>
            </a:solidFill>
            <a:prstDash val="dot"/>
            <a:round/>
            <a:headEnd len="med" w="med" type="none"/>
            <a:tailEnd len="med" w="med" type="none"/>
          </a:ln>
        </p:spPr>
      </p:sp>
      <p:sp>
        <p:nvSpPr>
          <p:cNvPr id="533" name="Google Shape;533;p49"/>
          <p:cNvSpPr txBox="1"/>
          <p:nvPr>
            <p:ph type="title"/>
          </p:nvPr>
        </p:nvSpPr>
        <p:spPr>
          <a:xfrm>
            <a:off x="311700" y="45325"/>
            <a:ext cx="870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144 Blocks Bob can redeem his 10 mBTC &amp; Alice can't spent BRTX1b without Bob's Key</a:t>
            </a:r>
            <a:endParaRPr/>
          </a:p>
        </p:txBody>
      </p:sp>
      <p:sp>
        <p:nvSpPr>
          <p:cNvPr id="534" name="Google Shape;534;p49"/>
          <p:cNvSpPr txBox="1"/>
          <p:nvPr/>
        </p:nvSpPr>
        <p:spPr>
          <a:xfrm>
            <a:off x="350575" y="3265300"/>
            <a:ext cx="3314100" cy="453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ScriptPubKey: (Output0)</a:t>
            </a:r>
            <a:endParaRPr sz="800">
              <a:solidFill>
                <a:schemeClr val="dk1"/>
              </a:solidFill>
            </a:endParaRPr>
          </a:p>
          <a:p>
            <a:pPr indent="0" lvl="0" marL="0" rtl="0" algn="l">
              <a:spcBef>
                <a:spcPts val="0"/>
              </a:spcBef>
              <a:spcAft>
                <a:spcPts val="0"/>
              </a:spcAft>
              <a:buNone/>
            </a:pPr>
            <a:r>
              <a:rPr lang="en" sz="800">
                <a:solidFill>
                  <a:schemeClr val="dk1"/>
                </a:solidFill>
              </a:rPr>
              <a:t>   OP_HASH160 &lt;Alice's key&gt;  OP_EQUALVERIFY OP_CHECKSIG</a:t>
            </a:r>
            <a:endParaRPr sz="800">
              <a:solidFill>
                <a:schemeClr val="dk1"/>
              </a:solidFill>
            </a:endParaRPr>
          </a:p>
          <a:p>
            <a:pPr indent="0" lvl="0" marL="0" rtl="0" algn="l">
              <a:spcBef>
                <a:spcPts val="0"/>
              </a:spcBef>
              <a:spcAft>
                <a:spcPts val="0"/>
              </a:spcAft>
              <a:buNone/>
            </a:pPr>
            <a:r>
              <a:rPr lang="en" sz="800">
                <a:solidFill>
                  <a:schemeClr val="dk1"/>
                </a:solidFill>
              </a:rPr>
              <a:t> </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rPr lang="en" sz="800">
                <a:solidFill>
                  <a:schemeClr val="dk1"/>
                </a:solidFill>
              </a:rPr>
              <a:t>Script: (Input Script to be able to spend Output1)</a:t>
            </a:r>
            <a:endParaRPr sz="800">
              <a:solidFill>
                <a:schemeClr val="dk1"/>
              </a:solidFill>
            </a:endParaRPr>
          </a:p>
          <a:p>
            <a:pPr indent="0" lvl="0" marL="0" rtl="0" algn="l">
              <a:spcBef>
                <a:spcPts val="0"/>
              </a:spcBef>
              <a:spcAft>
                <a:spcPts val="0"/>
              </a:spcAft>
              <a:buNone/>
            </a:pPr>
            <a:r>
              <a:rPr lang="en" sz="800">
                <a:solidFill>
                  <a:schemeClr val="dk1"/>
                </a:solidFill>
              </a:rPr>
              <a:t>OP_IF </a:t>
            </a:r>
            <a:endParaRPr sz="800">
              <a:solidFill>
                <a:schemeClr val="dk1"/>
              </a:solidFill>
            </a:endParaRPr>
          </a:p>
          <a:p>
            <a:pPr indent="0" lvl="0" marL="0" rtl="0" algn="l">
              <a:spcBef>
                <a:spcPts val="0"/>
              </a:spcBef>
              <a:spcAft>
                <a:spcPts val="0"/>
              </a:spcAft>
              <a:buNone/>
            </a:pPr>
            <a:r>
              <a:rPr lang="en" sz="800">
                <a:solidFill>
                  <a:schemeClr val="dk1"/>
                </a:solidFill>
              </a:rPr>
              <a:t>   144 OP_CECKSEQUENCEVERIFY</a:t>
            </a:r>
            <a:endParaRPr sz="800">
              <a:solidFill>
                <a:schemeClr val="dk1"/>
              </a:solidFill>
            </a:endParaRPr>
          </a:p>
          <a:p>
            <a:pPr indent="0" lvl="0" marL="0" rtl="0" algn="l">
              <a:spcBef>
                <a:spcPts val="0"/>
              </a:spcBef>
              <a:spcAft>
                <a:spcPts val="0"/>
              </a:spcAft>
              <a:buNone/>
            </a:pPr>
            <a:r>
              <a:rPr lang="en" sz="800">
                <a:solidFill>
                  <a:schemeClr val="dk1"/>
                </a:solidFill>
              </a:rPr>
              <a:t>   OP_HASH160 &lt;Bob's key&gt;  OP_EQUALVERIFY OP_CHECKSIG </a:t>
            </a:r>
            <a:endParaRPr sz="800">
              <a:solidFill>
                <a:schemeClr val="dk1"/>
              </a:solidFill>
            </a:endParaRPr>
          </a:p>
          <a:p>
            <a:pPr indent="0" lvl="0" marL="0" rtl="0" algn="l">
              <a:spcBef>
                <a:spcPts val="0"/>
              </a:spcBef>
              <a:spcAft>
                <a:spcPts val="0"/>
              </a:spcAft>
              <a:buNone/>
            </a:pPr>
            <a:r>
              <a:rPr lang="en" sz="800">
                <a:solidFill>
                  <a:schemeClr val="dk1"/>
                </a:solidFill>
              </a:rPr>
              <a:t>OP_ELSE </a:t>
            </a:r>
            <a:endParaRPr sz="800">
              <a:solidFill>
                <a:schemeClr val="dk1"/>
              </a:solidFill>
            </a:endParaRPr>
          </a:p>
          <a:p>
            <a:pPr indent="0" lvl="0" marL="0" rtl="0" algn="l">
              <a:spcBef>
                <a:spcPts val="0"/>
              </a:spcBef>
              <a:spcAft>
                <a:spcPts val="0"/>
              </a:spcAft>
              <a:buNone/>
            </a:pPr>
            <a:r>
              <a:rPr lang="en" sz="800">
                <a:solidFill>
                  <a:schemeClr val="dk1"/>
                </a:solidFill>
              </a:rPr>
              <a:t>   2 &lt;Alice R_1&gt;&lt;Bob R_1&gt; 2 OP_CHECKMULTISIGVERIFY </a:t>
            </a:r>
            <a:endParaRPr sz="800">
              <a:solidFill>
                <a:schemeClr val="dk1"/>
              </a:solidFill>
            </a:endParaRPr>
          </a:p>
          <a:p>
            <a:pPr indent="0" lvl="0" marL="0" rtl="0" algn="l">
              <a:spcBef>
                <a:spcPts val="0"/>
              </a:spcBef>
              <a:spcAft>
                <a:spcPts val="0"/>
              </a:spcAft>
              <a:buNone/>
            </a:pPr>
            <a:r>
              <a:rPr lang="en" sz="800">
                <a:solidFill>
                  <a:schemeClr val="dk1"/>
                </a:solidFill>
              </a:rPr>
              <a:t>OP_ENDIF</a:t>
            </a:r>
            <a:endParaRPr sz="800"/>
          </a:p>
        </p:txBody>
      </p:sp>
      <p:sp>
        <p:nvSpPr>
          <p:cNvPr id="535" name="Google Shape;535;p49"/>
          <p:cNvSpPr txBox="1"/>
          <p:nvPr/>
        </p:nvSpPr>
        <p:spPr>
          <a:xfrm>
            <a:off x="3864000" y="1028350"/>
            <a:ext cx="2478600" cy="17394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Revocable Delivery 1b (Bob)</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36" name="Google Shape;536;p49"/>
          <p:cNvSpPr txBox="1"/>
          <p:nvPr/>
        </p:nvSpPr>
        <p:spPr>
          <a:xfrm>
            <a:off x="3961800" y="1393100"/>
            <a:ext cx="2217900" cy="3297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Input (30 mBTC)</a:t>
            </a:r>
            <a:endParaRPr/>
          </a:p>
        </p:txBody>
      </p:sp>
      <p:sp>
        <p:nvSpPr>
          <p:cNvPr id="537" name="Google Shape;537;p49"/>
          <p:cNvSpPr txBox="1"/>
          <p:nvPr/>
        </p:nvSpPr>
        <p:spPr>
          <a:xfrm>
            <a:off x="3961800" y="1913150"/>
            <a:ext cx="22179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0   (30 mBTC)</a:t>
            </a:r>
            <a:endParaRPr/>
          </a:p>
          <a:p>
            <a:pPr indent="0" lvl="0" marL="0" rtl="0" algn="l">
              <a:spcBef>
                <a:spcPts val="0"/>
              </a:spcBef>
              <a:spcAft>
                <a:spcPts val="0"/>
              </a:spcAft>
              <a:buNone/>
            </a:pPr>
            <a:r>
              <a:rPr lang="en"/>
              <a:t>Bob's Key </a:t>
            </a:r>
            <a:endParaRPr/>
          </a:p>
          <a:p>
            <a:pPr indent="0" lvl="0" marL="0" rtl="0" algn="l">
              <a:spcBef>
                <a:spcPts val="0"/>
              </a:spcBef>
              <a:spcAft>
                <a:spcPts val="0"/>
              </a:spcAft>
              <a:buNone/>
            </a:pPr>
            <a:r>
              <a:rPr lang="en"/>
              <a:t>Relative Time Lock (144)</a:t>
            </a:r>
            <a:endParaRPr/>
          </a:p>
        </p:txBody>
      </p:sp>
      <p:sp>
        <p:nvSpPr>
          <p:cNvPr id="538" name="Google Shape;538;p49"/>
          <p:cNvSpPr/>
          <p:nvPr/>
        </p:nvSpPr>
        <p:spPr>
          <a:xfrm>
            <a:off x="4954025" y="1722725"/>
            <a:ext cx="15447" cy="190421"/>
          </a:xfrm>
          <a:custGeom>
            <a:rect b="b" l="l" r="r" t="t"/>
            <a:pathLst>
              <a:path extrusionOk="0" h="10737" w="20596">
                <a:moveTo>
                  <a:pt x="20596" y="0"/>
                </a:moveTo>
                <a:cubicBezTo>
                  <a:pt x="17135" y="6925"/>
                  <a:pt x="7510" y="8853"/>
                  <a:pt x="0" y="10737"/>
                </a:cubicBezTo>
              </a:path>
            </a:pathLst>
          </a:custGeom>
          <a:noFill/>
          <a:ln cap="flat" cmpd="sng" w="9525">
            <a:solidFill>
              <a:schemeClr val="dk2"/>
            </a:solidFill>
            <a:prstDash val="solid"/>
            <a:round/>
            <a:headEnd len="med" w="med" type="none"/>
            <a:tailEnd len="med" w="med" type="none"/>
          </a:ln>
        </p:spPr>
      </p:sp>
      <p:sp>
        <p:nvSpPr>
          <p:cNvPr id="539" name="Google Shape;539;p49"/>
          <p:cNvSpPr txBox="1"/>
          <p:nvPr/>
        </p:nvSpPr>
        <p:spPr>
          <a:xfrm>
            <a:off x="6524350" y="1027300"/>
            <a:ext cx="2508600" cy="17394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Breach Remedy Tx 1b (Bob)</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40" name="Google Shape;540;p49"/>
          <p:cNvSpPr txBox="1"/>
          <p:nvPr/>
        </p:nvSpPr>
        <p:spPr>
          <a:xfrm>
            <a:off x="6722050" y="1392038"/>
            <a:ext cx="1971600" cy="3297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Input (30 mBTC)</a:t>
            </a:r>
            <a:endParaRPr/>
          </a:p>
        </p:txBody>
      </p:sp>
      <p:sp>
        <p:nvSpPr>
          <p:cNvPr id="541" name="Google Shape;541;p49"/>
          <p:cNvSpPr txBox="1"/>
          <p:nvPr/>
        </p:nvSpPr>
        <p:spPr>
          <a:xfrm>
            <a:off x="6722050" y="1912104"/>
            <a:ext cx="1998900" cy="7773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0   (30 mBTC)</a:t>
            </a:r>
            <a:endParaRPr/>
          </a:p>
          <a:p>
            <a:pPr indent="0" lvl="0" marL="0" rtl="0" algn="l">
              <a:spcBef>
                <a:spcPts val="0"/>
              </a:spcBef>
              <a:spcAft>
                <a:spcPts val="0"/>
              </a:spcAft>
              <a:buNone/>
            </a:pPr>
            <a:r>
              <a:rPr lang="en"/>
              <a:t>Bob's &amp; Alice's </a:t>
            </a:r>
            <a:endParaRPr/>
          </a:p>
          <a:p>
            <a:pPr indent="0" lvl="0" marL="0" rtl="0" algn="l">
              <a:spcBef>
                <a:spcPts val="0"/>
              </a:spcBef>
              <a:spcAft>
                <a:spcPts val="0"/>
              </a:spcAft>
              <a:buNone/>
            </a:pPr>
            <a:r>
              <a:rPr lang="en"/>
              <a:t>Revocation Key #1 </a:t>
            </a:r>
            <a:endParaRPr/>
          </a:p>
        </p:txBody>
      </p:sp>
      <p:sp>
        <p:nvSpPr>
          <p:cNvPr id="542" name="Google Shape;542;p49"/>
          <p:cNvSpPr/>
          <p:nvPr/>
        </p:nvSpPr>
        <p:spPr>
          <a:xfrm>
            <a:off x="7714275" y="1721663"/>
            <a:ext cx="15447" cy="190421"/>
          </a:xfrm>
          <a:custGeom>
            <a:rect b="b" l="l" r="r" t="t"/>
            <a:pathLst>
              <a:path extrusionOk="0" h="10737" w="20596">
                <a:moveTo>
                  <a:pt x="20596" y="0"/>
                </a:moveTo>
                <a:cubicBezTo>
                  <a:pt x="17135" y="6925"/>
                  <a:pt x="7510" y="8853"/>
                  <a:pt x="0" y="10737"/>
                </a:cubicBezTo>
              </a:path>
            </a:pathLst>
          </a:custGeom>
          <a:noFill/>
          <a:ln cap="flat" cmpd="sng" w="9525">
            <a:solidFill>
              <a:schemeClr val="dk2"/>
            </a:solidFill>
            <a:prstDash val="solid"/>
            <a:round/>
            <a:headEnd len="med" w="med" type="none"/>
            <a:tailEnd len="med" w="med" type="none"/>
          </a:ln>
        </p:spPr>
      </p:sp>
      <p:sp>
        <p:nvSpPr>
          <p:cNvPr id="543" name="Google Shape;543;p49"/>
          <p:cNvSpPr/>
          <p:nvPr/>
        </p:nvSpPr>
        <p:spPr>
          <a:xfrm>
            <a:off x="3511175" y="1648775"/>
            <a:ext cx="443710" cy="777347"/>
          </a:xfrm>
          <a:custGeom>
            <a:rect b="b" l="l" r="r" t="t"/>
            <a:pathLst>
              <a:path extrusionOk="0" h="37467" w="21253">
                <a:moveTo>
                  <a:pt x="0" y="37467"/>
                </a:moveTo>
                <a:cubicBezTo>
                  <a:pt x="13331" y="32134"/>
                  <a:pt x="9306" y="7965"/>
                  <a:pt x="21253" y="0"/>
                </a:cubicBezTo>
              </a:path>
            </a:pathLst>
          </a:custGeom>
          <a:noFill/>
          <a:ln cap="flat" cmpd="sng" w="9525">
            <a:solidFill>
              <a:schemeClr val="dk2"/>
            </a:solidFill>
            <a:prstDash val="solid"/>
            <a:round/>
            <a:headEnd len="med" w="med" type="none"/>
            <a:tailEnd len="med" w="med" type="none"/>
          </a:ln>
        </p:spPr>
      </p:sp>
      <p:sp>
        <p:nvSpPr>
          <p:cNvPr id="544" name="Google Shape;544;p49"/>
          <p:cNvSpPr/>
          <p:nvPr/>
        </p:nvSpPr>
        <p:spPr>
          <a:xfrm>
            <a:off x="3429000" y="1587275"/>
            <a:ext cx="3292050" cy="1346300"/>
          </a:xfrm>
          <a:custGeom>
            <a:rect b="b" l="l" r="r" t="t"/>
            <a:pathLst>
              <a:path extrusionOk="0" h="53852" w="131682">
                <a:moveTo>
                  <a:pt x="0" y="33085"/>
                </a:moveTo>
                <a:cubicBezTo>
                  <a:pt x="5512" y="31707"/>
                  <a:pt x="8252" y="40899"/>
                  <a:pt x="12270" y="44917"/>
                </a:cubicBezTo>
                <a:cubicBezTo>
                  <a:pt x="15600" y="48247"/>
                  <a:pt x="20669" y="49321"/>
                  <a:pt x="25197" y="50614"/>
                </a:cubicBezTo>
                <a:cubicBezTo>
                  <a:pt x="43461" y="55829"/>
                  <a:pt x="63237" y="53512"/>
                  <a:pt x="82165" y="51928"/>
                </a:cubicBezTo>
                <a:cubicBezTo>
                  <a:pt x="92593" y="51055"/>
                  <a:pt x="103880" y="54081"/>
                  <a:pt x="113497" y="49956"/>
                </a:cubicBezTo>
                <a:cubicBezTo>
                  <a:pt x="122402" y="46136"/>
                  <a:pt x="119220" y="31322"/>
                  <a:pt x="120289" y="21692"/>
                </a:cubicBezTo>
                <a:cubicBezTo>
                  <a:pt x="121190" y="13575"/>
                  <a:pt x="124101" y="3039"/>
                  <a:pt x="131682" y="0"/>
                </a:cubicBezTo>
              </a:path>
            </a:pathLst>
          </a:custGeom>
          <a:noFill/>
          <a:ln cap="flat" cmpd="sng" w="9525">
            <a:solidFill>
              <a:schemeClr val="dk2"/>
            </a:solidFill>
            <a:prstDash val="solid"/>
            <a:round/>
            <a:headEnd len="med" w="med" type="none"/>
            <a:tailEnd len="med" w="med" type="none"/>
          </a:ln>
        </p:spPr>
      </p:sp>
      <p:cxnSp>
        <p:nvCxnSpPr>
          <p:cNvPr id="545" name="Google Shape;545;p49"/>
          <p:cNvCxnSpPr/>
          <p:nvPr/>
        </p:nvCxnSpPr>
        <p:spPr>
          <a:xfrm>
            <a:off x="6476813" y="990634"/>
            <a:ext cx="2576100" cy="1823700"/>
          </a:xfrm>
          <a:prstGeom prst="straightConnector1">
            <a:avLst/>
          </a:prstGeom>
          <a:noFill/>
          <a:ln cap="flat" cmpd="sng" w="28575">
            <a:solidFill>
              <a:srgbClr val="FF0000"/>
            </a:solidFill>
            <a:prstDash val="solid"/>
            <a:round/>
            <a:headEnd len="med" w="med" type="none"/>
            <a:tailEnd len="med" w="med" type="none"/>
          </a:ln>
        </p:spPr>
      </p:cxnSp>
      <p:cxnSp>
        <p:nvCxnSpPr>
          <p:cNvPr id="546" name="Google Shape;546;p49"/>
          <p:cNvCxnSpPr/>
          <p:nvPr/>
        </p:nvCxnSpPr>
        <p:spPr>
          <a:xfrm flipH="1" rot="10800000">
            <a:off x="6495830" y="979668"/>
            <a:ext cx="2546100" cy="179700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Google Shape;551;p50"/>
          <p:cNvSpPr txBox="1"/>
          <p:nvPr/>
        </p:nvSpPr>
        <p:spPr>
          <a:xfrm>
            <a:off x="352237" y="1013732"/>
            <a:ext cx="3326100" cy="1890000"/>
          </a:xfrm>
          <a:prstGeom prst="rect">
            <a:avLst/>
          </a:prstGeom>
          <a:solidFill>
            <a:srgbClr val="FF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Commitment Transaction 1b (Bob)</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52" name="Google Shape;552;p50"/>
          <p:cNvSpPr txBox="1"/>
          <p:nvPr/>
        </p:nvSpPr>
        <p:spPr>
          <a:xfrm>
            <a:off x="538345" y="1420569"/>
            <a:ext cx="2487300" cy="4737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Input (100 mBTC)</a:t>
            </a:r>
            <a:endParaRPr/>
          </a:p>
        </p:txBody>
      </p:sp>
      <p:sp>
        <p:nvSpPr>
          <p:cNvPr id="553" name="Google Shape;553;p50"/>
          <p:cNvSpPr txBox="1"/>
          <p:nvPr/>
        </p:nvSpPr>
        <p:spPr>
          <a:xfrm>
            <a:off x="538345" y="2131459"/>
            <a:ext cx="1179000" cy="7134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0</a:t>
            </a:r>
            <a:endParaRPr/>
          </a:p>
          <a:p>
            <a:pPr indent="0" lvl="0" marL="0" rtl="0" algn="l">
              <a:spcBef>
                <a:spcPts val="0"/>
              </a:spcBef>
              <a:spcAft>
                <a:spcPts val="0"/>
              </a:spcAft>
              <a:buNone/>
            </a:pPr>
            <a:r>
              <a:rPr lang="en"/>
              <a:t>(70 mBTC)</a:t>
            </a:r>
            <a:endParaRPr/>
          </a:p>
          <a:p>
            <a:pPr indent="0" lvl="0" marL="0" rtl="0" algn="l">
              <a:spcBef>
                <a:spcPts val="0"/>
              </a:spcBef>
              <a:spcAft>
                <a:spcPts val="0"/>
              </a:spcAft>
              <a:buNone/>
            </a:pPr>
            <a:r>
              <a:rPr lang="en"/>
              <a:t>Alice's Key</a:t>
            </a:r>
            <a:endParaRPr/>
          </a:p>
        </p:txBody>
      </p:sp>
      <p:sp>
        <p:nvSpPr>
          <p:cNvPr id="554" name="Google Shape;554;p50"/>
          <p:cNvSpPr txBox="1"/>
          <p:nvPr/>
        </p:nvSpPr>
        <p:spPr>
          <a:xfrm>
            <a:off x="2253430" y="2131459"/>
            <a:ext cx="1179000" cy="7134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1</a:t>
            </a:r>
            <a:endParaRPr/>
          </a:p>
          <a:p>
            <a:pPr indent="0" lvl="0" marL="0" rtl="0" algn="l">
              <a:spcBef>
                <a:spcPts val="0"/>
              </a:spcBef>
              <a:spcAft>
                <a:spcPts val="0"/>
              </a:spcAft>
              <a:buNone/>
            </a:pPr>
            <a:r>
              <a:rPr lang="en"/>
              <a:t>(30 mBTC)</a:t>
            </a:r>
            <a:endParaRPr/>
          </a:p>
          <a:p>
            <a:pPr indent="0" lvl="0" marL="0" rtl="0" algn="l">
              <a:spcBef>
                <a:spcPts val="0"/>
              </a:spcBef>
              <a:spcAft>
                <a:spcPts val="0"/>
              </a:spcAft>
              <a:buNone/>
            </a:pPr>
            <a:r>
              <a:rPr b="1" lang="en"/>
              <a:t>RSMC</a:t>
            </a:r>
            <a:endParaRPr b="1"/>
          </a:p>
        </p:txBody>
      </p:sp>
      <p:sp>
        <p:nvSpPr>
          <p:cNvPr id="555" name="Google Shape;555;p50"/>
          <p:cNvSpPr txBox="1"/>
          <p:nvPr/>
        </p:nvSpPr>
        <p:spPr>
          <a:xfrm rot="4283953">
            <a:off x="-188415" y="972963"/>
            <a:ext cx="655543" cy="31229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Reference</a:t>
            </a:r>
            <a:endParaRPr sz="800"/>
          </a:p>
        </p:txBody>
      </p:sp>
      <p:sp>
        <p:nvSpPr>
          <p:cNvPr id="556" name="Google Shape;556;p50"/>
          <p:cNvSpPr/>
          <p:nvPr/>
        </p:nvSpPr>
        <p:spPr>
          <a:xfrm>
            <a:off x="176315" y="653300"/>
            <a:ext cx="274048" cy="876288"/>
          </a:xfrm>
          <a:custGeom>
            <a:rect b="b" l="l" r="r" t="t"/>
            <a:pathLst>
              <a:path extrusionOk="0" h="24102" w="20158">
                <a:moveTo>
                  <a:pt x="20158" y="24102"/>
                </a:moveTo>
                <a:cubicBezTo>
                  <a:pt x="13977" y="20625"/>
                  <a:pt x="7208" y="17720"/>
                  <a:pt x="2191" y="12708"/>
                </a:cubicBezTo>
                <a:cubicBezTo>
                  <a:pt x="-850" y="9670"/>
                  <a:pt x="1043" y="4170"/>
                  <a:pt x="0" y="0"/>
                </a:cubicBezTo>
              </a:path>
            </a:pathLst>
          </a:custGeom>
          <a:noFill/>
          <a:ln cap="flat" cmpd="sng" w="9525">
            <a:solidFill>
              <a:schemeClr val="dk2"/>
            </a:solidFill>
            <a:prstDash val="dot"/>
            <a:round/>
            <a:headEnd len="med" w="med" type="none"/>
            <a:tailEnd len="med" w="med" type="none"/>
          </a:ln>
        </p:spPr>
      </p:sp>
      <p:sp>
        <p:nvSpPr>
          <p:cNvPr id="557" name="Google Shape;557;p50"/>
          <p:cNvSpPr txBox="1"/>
          <p:nvPr>
            <p:ph type="title"/>
          </p:nvPr>
        </p:nvSpPr>
        <p:spPr>
          <a:xfrm>
            <a:off x="311700" y="45325"/>
            <a:ext cx="870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new Commitment Transaction is only signed if the other party reveals their previous revocation Key</a:t>
            </a:r>
            <a:endParaRPr/>
          </a:p>
        </p:txBody>
      </p:sp>
      <p:sp>
        <p:nvSpPr>
          <p:cNvPr id="558" name="Google Shape;558;p50"/>
          <p:cNvSpPr txBox="1"/>
          <p:nvPr/>
        </p:nvSpPr>
        <p:spPr>
          <a:xfrm>
            <a:off x="3864000" y="1028350"/>
            <a:ext cx="2478600" cy="17394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Revocable Delivery 1b (Bob)</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59" name="Google Shape;559;p50"/>
          <p:cNvSpPr txBox="1"/>
          <p:nvPr/>
        </p:nvSpPr>
        <p:spPr>
          <a:xfrm>
            <a:off x="3961800" y="1393100"/>
            <a:ext cx="2217900" cy="3297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Input (30 mBTC)</a:t>
            </a:r>
            <a:endParaRPr/>
          </a:p>
        </p:txBody>
      </p:sp>
      <p:sp>
        <p:nvSpPr>
          <p:cNvPr id="560" name="Google Shape;560;p50"/>
          <p:cNvSpPr txBox="1"/>
          <p:nvPr/>
        </p:nvSpPr>
        <p:spPr>
          <a:xfrm>
            <a:off x="3961800" y="1913150"/>
            <a:ext cx="22179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0   (30 mBTC)</a:t>
            </a:r>
            <a:endParaRPr/>
          </a:p>
          <a:p>
            <a:pPr indent="0" lvl="0" marL="0" rtl="0" algn="l">
              <a:spcBef>
                <a:spcPts val="0"/>
              </a:spcBef>
              <a:spcAft>
                <a:spcPts val="0"/>
              </a:spcAft>
              <a:buNone/>
            </a:pPr>
            <a:r>
              <a:rPr lang="en"/>
              <a:t>Bob's Key </a:t>
            </a:r>
            <a:endParaRPr/>
          </a:p>
          <a:p>
            <a:pPr indent="0" lvl="0" marL="0" rtl="0" algn="l">
              <a:spcBef>
                <a:spcPts val="0"/>
              </a:spcBef>
              <a:spcAft>
                <a:spcPts val="0"/>
              </a:spcAft>
              <a:buNone/>
            </a:pPr>
            <a:r>
              <a:rPr lang="en"/>
              <a:t>Relative Time Lock (144)</a:t>
            </a:r>
            <a:endParaRPr/>
          </a:p>
        </p:txBody>
      </p:sp>
      <p:sp>
        <p:nvSpPr>
          <p:cNvPr id="561" name="Google Shape;561;p50"/>
          <p:cNvSpPr/>
          <p:nvPr/>
        </p:nvSpPr>
        <p:spPr>
          <a:xfrm>
            <a:off x="4954025" y="1722725"/>
            <a:ext cx="15447" cy="190421"/>
          </a:xfrm>
          <a:custGeom>
            <a:rect b="b" l="l" r="r" t="t"/>
            <a:pathLst>
              <a:path extrusionOk="0" h="10737" w="20596">
                <a:moveTo>
                  <a:pt x="20596" y="0"/>
                </a:moveTo>
                <a:cubicBezTo>
                  <a:pt x="17135" y="6925"/>
                  <a:pt x="7510" y="8853"/>
                  <a:pt x="0" y="10737"/>
                </a:cubicBezTo>
              </a:path>
            </a:pathLst>
          </a:custGeom>
          <a:noFill/>
          <a:ln cap="flat" cmpd="sng" w="9525">
            <a:solidFill>
              <a:schemeClr val="dk2"/>
            </a:solidFill>
            <a:prstDash val="solid"/>
            <a:round/>
            <a:headEnd len="med" w="med" type="none"/>
            <a:tailEnd len="med" w="med" type="none"/>
          </a:ln>
        </p:spPr>
      </p:sp>
      <p:sp>
        <p:nvSpPr>
          <p:cNvPr id="562" name="Google Shape;562;p50"/>
          <p:cNvSpPr txBox="1"/>
          <p:nvPr/>
        </p:nvSpPr>
        <p:spPr>
          <a:xfrm>
            <a:off x="6524350" y="1027300"/>
            <a:ext cx="2508600" cy="17394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Breach Remedy Tx 1b (Bob)</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63" name="Google Shape;563;p50"/>
          <p:cNvSpPr txBox="1"/>
          <p:nvPr/>
        </p:nvSpPr>
        <p:spPr>
          <a:xfrm>
            <a:off x="6722050" y="1392038"/>
            <a:ext cx="1971600" cy="3297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Input (30 mBTC)</a:t>
            </a:r>
            <a:endParaRPr/>
          </a:p>
        </p:txBody>
      </p:sp>
      <p:sp>
        <p:nvSpPr>
          <p:cNvPr id="564" name="Google Shape;564;p50"/>
          <p:cNvSpPr txBox="1"/>
          <p:nvPr/>
        </p:nvSpPr>
        <p:spPr>
          <a:xfrm>
            <a:off x="6722050" y="1912104"/>
            <a:ext cx="1998900" cy="7773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0   (30 mBTC)</a:t>
            </a:r>
            <a:endParaRPr/>
          </a:p>
          <a:p>
            <a:pPr indent="0" lvl="0" marL="0" rtl="0" algn="l">
              <a:spcBef>
                <a:spcPts val="0"/>
              </a:spcBef>
              <a:spcAft>
                <a:spcPts val="0"/>
              </a:spcAft>
              <a:buNone/>
            </a:pPr>
            <a:r>
              <a:rPr b="1" lang="en"/>
              <a:t>Bob's &amp; Alice's </a:t>
            </a:r>
            <a:endParaRPr b="1"/>
          </a:p>
          <a:p>
            <a:pPr indent="0" lvl="0" marL="0" rtl="0" algn="l">
              <a:spcBef>
                <a:spcPts val="0"/>
              </a:spcBef>
              <a:spcAft>
                <a:spcPts val="0"/>
              </a:spcAft>
              <a:buNone/>
            </a:pPr>
            <a:r>
              <a:rPr b="1" lang="en"/>
              <a:t>Revocation Key #1</a:t>
            </a:r>
            <a:r>
              <a:rPr lang="en"/>
              <a:t> </a:t>
            </a:r>
            <a:endParaRPr/>
          </a:p>
        </p:txBody>
      </p:sp>
      <p:sp>
        <p:nvSpPr>
          <p:cNvPr id="565" name="Google Shape;565;p50"/>
          <p:cNvSpPr/>
          <p:nvPr/>
        </p:nvSpPr>
        <p:spPr>
          <a:xfrm>
            <a:off x="7714275" y="1721663"/>
            <a:ext cx="15447" cy="190421"/>
          </a:xfrm>
          <a:custGeom>
            <a:rect b="b" l="l" r="r" t="t"/>
            <a:pathLst>
              <a:path extrusionOk="0" h="10737" w="20596">
                <a:moveTo>
                  <a:pt x="20596" y="0"/>
                </a:moveTo>
                <a:cubicBezTo>
                  <a:pt x="17135" y="6925"/>
                  <a:pt x="7510" y="8853"/>
                  <a:pt x="0" y="10737"/>
                </a:cubicBezTo>
              </a:path>
            </a:pathLst>
          </a:custGeom>
          <a:noFill/>
          <a:ln cap="flat" cmpd="sng" w="9525">
            <a:solidFill>
              <a:schemeClr val="dk2"/>
            </a:solidFill>
            <a:prstDash val="solid"/>
            <a:round/>
            <a:headEnd len="med" w="med" type="none"/>
            <a:tailEnd len="med" w="med" type="none"/>
          </a:ln>
        </p:spPr>
      </p:sp>
      <p:sp>
        <p:nvSpPr>
          <p:cNvPr id="566" name="Google Shape;566;p50"/>
          <p:cNvSpPr txBox="1"/>
          <p:nvPr/>
        </p:nvSpPr>
        <p:spPr>
          <a:xfrm>
            <a:off x="356251" y="2973436"/>
            <a:ext cx="3326100" cy="19440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Commitment Transaction 2b (Bob)</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67" name="Google Shape;567;p50"/>
          <p:cNvSpPr txBox="1"/>
          <p:nvPr/>
        </p:nvSpPr>
        <p:spPr>
          <a:xfrm>
            <a:off x="454385" y="3324773"/>
            <a:ext cx="2487300" cy="4737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Input (100 mBTC)</a:t>
            </a:r>
            <a:endParaRPr/>
          </a:p>
        </p:txBody>
      </p:sp>
      <p:sp>
        <p:nvSpPr>
          <p:cNvPr id="568" name="Google Shape;568;p50"/>
          <p:cNvSpPr txBox="1"/>
          <p:nvPr/>
        </p:nvSpPr>
        <p:spPr>
          <a:xfrm>
            <a:off x="542346" y="4021367"/>
            <a:ext cx="1179000" cy="7740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0</a:t>
            </a:r>
            <a:endParaRPr/>
          </a:p>
          <a:p>
            <a:pPr indent="0" lvl="0" marL="0" rtl="0" algn="l">
              <a:spcBef>
                <a:spcPts val="0"/>
              </a:spcBef>
              <a:spcAft>
                <a:spcPts val="0"/>
              </a:spcAft>
              <a:buNone/>
            </a:pPr>
            <a:r>
              <a:rPr lang="en"/>
              <a:t>(80 mBTC)</a:t>
            </a:r>
            <a:endParaRPr/>
          </a:p>
          <a:p>
            <a:pPr indent="0" lvl="0" marL="0" rtl="0" algn="l">
              <a:spcBef>
                <a:spcPts val="0"/>
              </a:spcBef>
              <a:spcAft>
                <a:spcPts val="0"/>
              </a:spcAft>
              <a:buNone/>
            </a:pPr>
            <a:r>
              <a:rPr lang="en"/>
              <a:t>Alice's Key</a:t>
            </a:r>
            <a:endParaRPr/>
          </a:p>
        </p:txBody>
      </p:sp>
      <p:sp>
        <p:nvSpPr>
          <p:cNvPr id="569" name="Google Shape;569;p50"/>
          <p:cNvSpPr txBox="1"/>
          <p:nvPr/>
        </p:nvSpPr>
        <p:spPr>
          <a:xfrm>
            <a:off x="2257431" y="4021367"/>
            <a:ext cx="1179000" cy="7740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1</a:t>
            </a:r>
            <a:endParaRPr/>
          </a:p>
          <a:p>
            <a:pPr indent="0" lvl="0" marL="0" rtl="0" algn="l">
              <a:spcBef>
                <a:spcPts val="0"/>
              </a:spcBef>
              <a:spcAft>
                <a:spcPts val="0"/>
              </a:spcAft>
              <a:buNone/>
            </a:pPr>
            <a:r>
              <a:rPr lang="en"/>
              <a:t>(20 mBTC)</a:t>
            </a:r>
            <a:endParaRPr/>
          </a:p>
          <a:p>
            <a:pPr indent="0" lvl="0" marL="0" rtl="0" algn="l">
              <a:spcBef>
                <a:spcPts val="0"/>
              </a:spcBef>
              <a:spcAft>
                <a:spcPts val="0"/>
              </a:spcAft>
              <a:buNone/>
            </a:pPr>
            <a:r>
              <a:rPr lang="en"/>
              <a:t>RSMC</a:t>
            </a:r>
            <a:endParaRPr/>
          </a:p>
        </p:txBody>
      </p:sp>
      <p:sp>
        <p:nvSpPr>
          <p:cNvPr id="570" name="Google Shape;570;p50"/>
          <p:cNvSpPr/>
          <p:nvPr/>
        </p:nvSpPr>
        <p:spPr>
          <a:xfrm>
            <a:off x="180329" y="1104622"/>
            <a:ext cx="274048" cy="2314937"/>
          </a:xfrm>
          <a:custGeom>
            <a:rect b="b" l="l" r="r" t="t"/>
            <a:pathLst>
              <a:path extrusionOk="0" h="24102" w="20158">
                <a:moveTo>
                  <a:pt x="20158" y="24102"/>
                </a:moveTo>
                <a:cubicBezTo>
                  <a:pt x="13977" y="20625"/>
                  <a:pt x="7208" y="17720"/>
                  <a:pt x="2191" y="12708"/>
                </a:cubicBezTo>
                <a:cubicBezTo>
                  <a:pt x="-850" y="9670"/>
                  <a:pt x="1043" y="4170"/>
                  <a:pt x="0" y="0"/>
                </a:cubicBezTo>
              </a:path>
            </a:pathLst>
          </a:custGeom>
          <a:noFill/>
          <a:ln cap="flat" cmpd="sng" w="9525">
            <a:solidFill>
              <a:schemeClr val="dk2"/>
            </a:solidFill>
            <a:prstDash val="dot"/>
            <a:round/>
            <a:headEnd len="med" w="med" type="none"/>
            <a:tailEnd len="med" w="med" type="none"/>
          </a:ln>
        </p:spPr>
      </p:sp>
      <p:sp>
        <p:nvSpPr>
          <p:cNvPr id="571" name="Google Shape;571;p50"/>
          <p:cNvSpPr txBox="1"/>
          <p:nvPr/>
        </p:nvSpPr>
        <p:spPr>
          <a:xfrm>
            <a:off x="3864000" y="3179125"/>
            <a:ext cx="2478600" cy="17394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Revocable Delivery 2b (Bob)</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72" name="Google Shape;572;p50"/>
          <p:cNvSpPr txBox="1"/>
          <p:nvPr/>
        </p:nvSpPr>
        <p:spPr>
          <a:xfrm>
            <a:off x="3961800" y="3543875"/>
            <a:ext cx="2217900" cy="3297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Input (20 mBTC)</a:t>
            </a:r>
            <a:endParaRPr/>
          </a:p>
        </p:txBody>
      </p:sp>
      <p:sp>
        <p:nvSpPr>
          <p:cNvPr id="573" name="Google Shape;573;p50"/>
          <p:cNvSpPr txBox="1"/>
          <p:nvPr/>
        </p:nvSpPr>
        <p:spPr>
          <a:xfrm>
            <a:off x="3961800" y="4063925"/>
            <a:ext cx="22179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0   (20 mBTC)</a:t>
            </a:r>
            <a:endParaRPr/>
          </a:p>
          <a:p>
            <a:pPr indent="0" lvl="0" marL="0" rtl="0" algn="l">
              <a:spcBef>
                <a:spcPts val="0"/>
              </a:spcBef>
              <a:spcAft>
                <a:spcPts val="0"/>
              </a:spcAft>
              <a:buNone/>
            </a:pPr>
            <a:r>
              <a:rPr lang="en"/>
              <a:t>Bob's Key </a:t>
            </a:r>
            <a:endParaRPr/>
          </a:p>
          <a:p>
            <a:pPr indent="0" lvl="0" marL="0" rtl="0" algn="l">
              <a:spcBef>
                <a:spcPts val="0"/>
              </a:spcBef>
              <a:spcAft>
                <a:spcPts val="0"/>
              </a:spcAft>
              <a:buNone/>
            </a:pPr>
            <a:r>
              <a:rPr lang="en"/>
              <a:t>Relative Time Lock (144)</a:t>
            </a:r>
            <a:endParaRPr/>
          </a:p>
        </p:txBody>
      </p:sp>
      <p:sp>
        <p:nvSpPr>
          <p:cNvPr id="574" name="Google Shape;574;p50"/>
          <p:cNvSpPr/>
          <p:nvPr/>
        </p:nvSpPr>
        <p:spPr>
          <a:xfrm>
            <a:off x="4954025" y="3873500"/>
            <a:ext cx="15447" cy="190421"/>
          </a:xfrm>
          <a:custGeom>
            <a:rect b="b" l="l" r="r" t="t"/>
            <a:pathLst>
              <a:path extrusionOk="0" h="10737" w="20596">
                <a:moveTo>
                  <a:pt x="20596" y="0"/>
                </a:moveTo>
                <a:cubicBezTo>
                  <a:pt x="17135" y="6925"/>
                  <a:pt x="7510" y="8853"/>
                  <a:pt x="0" y="10737"/>
                </a:cubicBezTo>
              </a:path>
            </a:pathLst>
          </a:custGeom>
          <a:noFill/>
          <a:ln cap="flat" cmpd="sng" w="9525">
            <a:solidFill>
              <a:schemeClr val="dk2"/>
            </a:solidFill>
            <a:prstDash val="solid"/>
            <a:round/>
            <a:headEnd len="med" w="med" type="none"/>
            <a:tailEnd len="med" w="med" type="none"/>
          </a:ln>
        </p:spPr>
      </p:sp>
      <p:sp>
        <p:nvSpPr>
          <p:cNvPr id="575" name="Google Shape;575;p50"/>
          <p:cNvSpPr txBox="1"/>
          <p:nvPr/>
        </p:nvSpPr>
        <p:spPr>
          <a:xfrm>
            <a:off x="6524350" y="3178075"/>
            <a:ext cx="2508600" cy="17394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Breach Remedy Tx 2b (Bob)</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76" name="Google Shape;576;p50"/>
          <p:cNvSpPr txBox="1"/>
          <p:nvPr/>
        </p:nvSpPr>
        <p:spPr>
          <a:xfrm>
            <a:off x="6722050" y="3542813"/>
            <a:ext cx="1971600" cy="3297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Input (20 mBTC)</a:t>
            </a:r>
            <a:endParaRPr/>
          </a:p>
        </p:txBody>
      </p:sp>
      <p:sp>
        <p:nvSpPr>
          <p:cNvPr id="577" name="Google Shape;577;p50"/>
          <p:cNvSpPr txBox="1"/>
          <p:nvPr/>
        </p:nvSpPr>
        <p:spPr>
          <a:xfrm>
            <a:off x="6722050" y="4062879"/>
            <a:ext cx="1998900" cy="7773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0   (20 mBTC)</a:t>
            </a:r>
            <a:endParaRPr/>
          </a:p>
          <a:p>
            <a:pPr indent="0" lvl="0" marL="0" rtl="0" algn="l">
              <a:spcBef>
                <a:spcPts val="0"/>
              </a:spcBef>
              <a:spcAft>
                <a:spcPts val="0"/>
              </a:spcAft>
              <a:buNone/>
            </a:pPr>
            <a:r>
              <a:rPr lang="en"/>
              <a:t>Bob's &amp; Alice's </a:t>
            </a:r>
            <a:endParaRPr/>
          </a:p>
          <a:p>
            <a:pPr indent="0" lvl="0" marL="0" rtl="0" algn="l">
              <a:spcBef>
                <a:spcPts val="0"/>
              </a:spcBef>
              <a:spcAft>
                <a:spcPts val="0"/>
              </a:spcAft>
              <a:buNone/>
            </a:pPr>
            <a:r>
              <a:rPr lang="en"/>
              <a:t>Revocation Key #2 </a:t>
            </a:r>
            <a:endParaRPr/>
          </a:p>
        </p:txBody>
      </p:sp>
      <p:sp>
        <p:nvSpPr>
          <p:cNvPr id="578" name="Google Shape;578;p50"/>
          <p:cNvSpPr/>
          <p:nvPr/>
        </p:nvSpPr>
        <p:spPr>
          <a:xfrm>
            <a:off x="7714275" y="3872438"/>
            <a:ext cx="15447" cy="190421"/>
          </a:xfrm>
          <a:custGeom>
            <a:rect b="b" l="l" r="r" t="t"/>
            <a:pathLst>
              <a:path extrusionOk="0" h="10737" w="20596">
                <a:moveTo>
                  <a:pt x="20596" y="0"/>
                </a:moveTo>
                <a:cubicBezTo>
                  <a:pt x="17135" y="6925"/>
                  <a:pt x="7510" y="8853"/>
                  <a:pt x="0" y="10737"/>
                </a:cubicBezTo>
              </a:path>
            </a:pathLst>
          </a:custGeom>
          <a:noFill/>
          <a:ln cap="flat" cmpd="sng" w="9525">
            <a:solidFill>
              <a:schemeClr val="dk2"/>
            </a:solidFill>
            <a:prstDash val="solid"/>
            <a:round/>
            <a:headEnd len="med" w="med" type="none"/>
            <a:tailEnd len="med" w="med" type="none"/>
          </a:ln>
        </p:spPr>
      </p:sp>
      <p:sp>
        <p:nvSpPr>
          <p:cNvPr id="579" name="Google Shape;579;p50"/>
          <p:cNvSpPr/>
          <p:nvPr/>
        </p:nvSpPr>
        <p:spPr>
          <a:xfrm>
            <a:off x="3434475" y="3763125"/>
            <a:ext cx="564200" cy="816175"/>
          </a:xfrm>
          <a:custGeom>
            <a:rect b="b" l="l" r="r" t="t"/>
            <a:pathLst>
              <a:path extrusionOk="0" h="32647" w="22568">
                <a:moveTo>
                  <a:pt x="0" y="32647"/>
                </a:moveTo>
                <a:cubicBezTo>
                  <a:pt x="4786" y="29459"/>
                  <a:pt x="9153" y="24885"/>
                  <a:pt x="11174" y="19501"/>
                </a:cubicBezTo>
                <a:cubicBezTo>
                  <a:pt x="12836" y="15073"/>
                  <a:pt x="12165" y="9832"/>
                  <a:pt x="14461" y="5697"/>
                </a:cubicBezTo>
                <a:cubicBezTo>
                  <a:pt x="16064" y="2809"/>
                  <a:pt x="19822" y="1835"/>
                  <a:pt x="22568" y="0"/>
                </a:cubicBezTo>
              </a:path>
            </a:pathLst>
          </a:custGeom>
          <a:noFill/>
          <a:ln cap="flat" cmpd="sng" w="9525">
            <a:solidFill>
              <a:schemeClr val="dk2"/>
            </a:solidFill>
            <a:prstDash val="solid"/>
            <a:round/>
            <a:headEnd len="med" w="med" type="none"/>
            <a:tailEnd len="med" w="med" type="none"/>
          </a:ln>
        </p:spPr>
      </p:sp>
      <p:sp>
        <p:nvSpPr>
          <p:cNvPr id="580" name="Google Shape;580;p50"/>
          <p:cNvSpPr/>
          <p:nvPr/>
        </p:nvSpPr>
        <p:spPr>
          <a:xfrm>
            <a:off x="3511175" y="1648775"/>
            <a:ext cx="443710" cy="777347"/>
          </a:xfrm>
          <a:custGeom>
            <a:rect b="b" l="l" r="r" t="t"/>
            <a:pathLst>
              <a:path extrusionOk="0" h="37467" w="21253">
                <a:moveTo>
                  <a:pt x="0" y="37467"/>
                </a:moveTo>
                <a:cubicBezTo>
                  <a:pt x="13331" y="32134"/>
                  <a:pt x="9306" y="7965"/>
                  <a:pt x="21253" y="0"/>
                </a:cubicBezTo>
              </a:path>
            </a:pathLst>
          </a:custGeom>
          <a:noFill/>
          <a:ln cap="flat" cmpd="sng" w="9525">
            <a:solidFill>
              <a:schemeClr val="dk2"/>
            </a:solidFill>
            <a:prstDash val="solid"/>
            <a:round/>
            <a:headEnd len="med" w="med" type="none"/>
            <a:tailEnd len="med" w="med" type="none"/>
          </a:ln>
        </p:spPr>
      </p:sp>
      <p:sp>
        <p:nvSpPr>
          <p:cNvPr id="581" name="Google Shape;581;p50"/>
          <p:cNvSpPr/>
          <p:nvPr/>
        </p:nvSpPr>
        <p:spPr>
          <a:xfrm>
            <a:off x="3429000" y="3763125"/>
            <a:ext cx="3292050" cy="1346300"/>
          </a:xfrm>
          <a:custGeom>
            <a:rect b="b" l="l" r="r" t="t"/>
            <a:pathLst>
              <a:path extrusionOk="0" h="53852" w="131682">
                <a:moveTo>
                  <a:pt x="0" y="33085"/>
                </a:moveTo>
                <a:cubicBezTo>
                  <a:pt x="5512" y="31707"/>
                  <a:pt x="8252" y="40899"/>
                  <a:pt x="12270" y="44917"/>
                </a:cubicBezTo>
                <a:cubicBezTo>
                  <a:pt x="15600" y="48247"/>
                  <a:pt x="20669" y="49321"/>
                  <a:pt x="25197" y="50614"/>
                </a:cubicBezTo>
                <a:cubicBezTo>
                  <a:pt x="43461" y="55829"/>
                  <a:pt x="63237" y="53512"/>
                  <a:pt x="82165" y="51928"/>
                </a:cubicBezTo>
                <a:cubicBezTo>
                  <a:pt x="92593" y="51055"/>
                  <a:pt x="103880" y="54081"/>
                  <a:pt x="113497" y="49956"/>
                </a:cubicBezTo>
                <a:cubicBezTo>
                  <a:pt x="122402" y="46136"/>
                  <a:pt x="119220" y="31322"/>
                  <a:pt x="120289" y="21692"/>
                </a:cubicBezTo>
                <a:cubicBezTo>
                  <a:pt x="121190" y="13575"/>
                  <a:pt x="124101" y="3039"/>
                  <a:pt x="131682" y="0"/>
                </a:cubicBezTo>
              </a:path>
            </a:pathLst>
          </a:custGeom>
          <a:noFill/>
          <a:ln cap="flat" cmpd="sng" w="9525">
            <a:solidFill>
              <a:schemeClr val="dk2"/>
            </a:solidFill>
            <a:prstDash val="solid"/>
            <a:round/>
            <a:headEnd len="med" w="med" type="none"/>
            <a:tailEnd len="med" w="med" type="none"/>
          </a:ln>
        </p:spPr>
      </p:sp>
      <p:sp>
        <p:nvSpPr>
          <p:cNvPr id="582" name="Google Shape;582;p50"/>
          <p:cNvSpPr/>
          <p:nvPr/>
        </p:nvSpPr>
        <p:spPr>
          <a:xfrm>
            <a:off x="3429000" y="1587275"/>
            <a:ext cx="3292050" cy="1346300"/>
          </a:xfrm>
          <a:custGeom>
            <a:rect b="b" l="l" r="r" t="t"/>
            <a:pathLst>
              <a:path extrusionOk="0" h="53852" w="131682">
                <a:moveTo>
                  <a:pt x="0" y="33085"/>
                </a:moveTo>
                <a:cubicBezTo>
                  <a:pt x="5512" y="31707"/>
                  <a:pt x="8252" y="40899"/>
                  <a:pt x="12270" y="44917"/>
                </a:cubicBezTo>
                <a:cubicBezTo>
                  <a:pt x="15600" y="48247"/>
                  <a:pt x="20669" y="49321"/>
                  <a:pt x="25197" y="50614"/>
                </a:cubicBezTo>
                <a:cubicBezTo>
                  <a:pt x="43461" y="55829"/>
                  <a:pt x="63237" y="53512"/>
                  <a:pt x="82165" y="51928"/>
                </a:cubicBezTo>
                <a:cubicBezTo>
                  <a:pt x="92593" y="51055"/>
                  <a:pt x="103880" y="54081"/>
                  <a:pt x="113497" y="49956"/>
                </a:cubicBezTo>
                <a:cubicBezTo>
                  <a:pt x="122402" y="46136"/>
                  <a:pt x="119220" y="31322"/>
                  <a:pt x="120289" y="21692"/>
                </a:cubicBezTo>
                <a:cubicBezTo>
                  <a:pt x="121190" y="13575"/>
                  <a:pt x="124101" y="3039"/>
                  <a:pt x="131682" y="0"/>
                </a:cubicBezTo>
              </a:path>
            </a:pathLst>
          </a:custGeom>
          <a:noFill/>
          <a:ln cap="flat" cmpd="sng" w="9525">
            <a:solidFill>
              <a:schemeClr val="dk2"/>
            </a:solidFill>
            <a:prstDash val="solid"/>
            <a:round/>
            <a:headEnd len="med" w="med" type="none"/>
            <a:tailEnd len="med" w="med" type="none"/>
          </a:ln>
        </p:spPr>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Google Shape;587;p51"/>
          <p:cNvSpPr txBox="1"/>
          <p:nvPr/>
        </p:nvSpPr>
        <p:spPr>
          <a:xfrm>
            <a:off x="341135" y="1013815"/>
            <a:ext cx="3246900" cy="18903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Commitment Transaction 1b (Bob)</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88" name="Google Shape;588;p51"/>
          <p:cNvSpPr txBox="1"/>
          <p:nvPr/>
        </p:nvSpPr>
        <p:spPr>
          <a:xfrm>
            <a:off x="522817" y="1420746"/>
            <a:ext cx="2428200" cy="4737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Input (100 mBTC)</a:t>
            </a:r>
            <a:endParaRPr/>
          </a:p>
        </p:txBody>
      </p:sp>
      <p:sp>
        <p:nvSpPr>
          <p:cNvPr id="589" name="Google Shape;589;p51"/>
          <p:cNvSpPr txBox="1"/>
          <p:nvPr/>
        </p:nvSpPr>
        <p:spPr>
          <a:xfrm>
            <a:off x="522817" y="2131799"/>
            <a:ext cx="1150800" cy="7134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0</a:t>
            </a:r>
            <a:endParaRPr/>
          </a:p>
          <a:p>
            <a:pPr indent="0" lvl="0" marL="0" rtl="0" algn="l">
              <a:spcBef>
                <a:spcPts val="0"/>
              </a:spcBef>
              <a:spcAft>
                <a:spcPts val="0"/>
              </a:spcAft>
              <a:buNone/>
            </a:pPr>
            <a:r>
              <a:rPr lang="en"/>
              <a:t>(70 mBTC)</a:t>
            </a:r>
            <a:endParaRPr/>
          </a:p>
          <a:p>
            <a:pPr indent="0" lvl="0" marL="0" rtl="0" algn="l">
              <a:spcBef>
                <a:spcPts val="0"/>
              </a:spcBef>
              <a:spcAft>
                <a:spcPts val="0"/>
              </a:spcAft>
              <a:buNone/>
            </a:pPr>
            <a:r>
              <a:rPr lang="en"/>
              <a:t>Alice's Key</a:t>
            </a:r>
            <a:endParaRPr/>
          </a:p>
        </p:txBody>
      </p:sp>
      <p:sp>
        <p:nvSpPr>
          <p:cNvPr id="590" name="Google Shape;590;p51"/>
          <p:cNvSpPr txBox="1"/>
          <p:nvPr/>
        </p:nvSpPr>
        <p:spPr>
          <a:xfrm>
            <a:off x="2197122" y="2131799"/>
            <a:ext cx="1150800" cy="7134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1</a:t>
            </a:r>
            <a:endParaRPr/>
          </a:p>
          <a:p>
            <a:pPr indent="0" lvl="0" marL="0" rtl="0" algn="l">
              <a:spcBef>
                <a:spcPts val="0"/>
              </a:spcBef>
              <a:spcAft>
                <a:spcPts val="0"/>
              </a:spcAft>
              <a:buNone/>
            </a:pPr>
            <a:r>
              <a:rPr lang="en"/>
              <a:t>(30 mBTC)</a:t>
            </a:r>
            <a:endParaRPr/>
          </a:p>
          <a:p>
            <a:pPr indent="0" lvl="0" marL="0" rtl="0" algn="l">
              <a:spcBef>
                <a:spcPts val="0"/>
              </a:spcBef>
              <a:spcAft>
                <a:spcPts val="0"/>
              </a:spcAft>
              <a:buNone/>
            </a:pPr>
            <a:r>
              <a:rPr b="1" lang="en"/>
              <a:t>RSMC</a:t>
            </a:r>
            <a:endParaRPr b="1"/>
          </a:p>
        </p:txBody>
      </p:sp>
      <p:sp>
        <p:nvSpPr>
          <p:cNvPr id="591" name="Google Shape;591;p51"/>
          <p:cNvSpPr txBox="1"/>
          <p:nvPr/>
        </p:nvSpPr>
        <p:spPr>
          <a:xfrm rot="4309855">
            <a:off x="-193956" y="976540"/>
            <a:ext cx="654219" cy="30579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Reference</a:t>
            </a:r>
            <a:endParaRPr sz="800"/>
          </a:p>
        </p:txBody>
      </p:sp>
      <p:sp>
        <p:nvSpPr>
          <p:cNvPr id="592" name="Google Shape;592;p51"/>
          <p:cNvSpPr/>
          <p:nvPr/>
        </p:nvSpPr>
        <p:spPr>
          <a:xfrm>
            <a:off x="169396" y="653300"/>
            <a:ext cx="267547" cy="876529"/>
          </a:xfrm>
          <a:custGeom>
            <a:rect b="b" l="l" r="r" t="t"/>
            <a:pathLst>
              <a:path extrusionOk="0" h="24102" w="20158">
                <a:moveTo>
                  <a:pt x="20158" y="24102"/>
                </a:moveTo>
                <a:cubicBezTo>
                  <a:pt x="13977" y="20625"/>
                  <a:pt x="7208" y="17720"/>
                  <a:pt x="2191" y="12708"/>
                </a:cubicBezTo>
                <a:cubicBezTo>
                  <a:pt x="-850" y="9670"/>
                  <a:pt x="1043" y="4170"/>
                  <a:pt x="0" y="0"/>
                </a:cubicBezTo>
              </a:path>
            </a:pathLst>
          </a:custGeom>
          <a:noFill/>
          <a:ln cap="flat" cmpd="sng" w="9525">
            <a:solidFill>
              <a:schemeClr val="dk2"/>
            </a:solidFill>
            <a:prstDash val="dot"/>
            <a:round/>
            <a:headEnd len="med" w="med" type="none"/>
            <a:tailEnd len="med" w="med" type="none"/>
          </a:ln>
        </p:spPr>
      </p:sp>
      <p:sp>
        <p:nvSpPr>
          <p:cNvPr id="593" name="Google Shape;593;p51"/>
          <p:cNvSpPr txBox="1"/>
          <p:nvPr>
            <p:ph type="title"/>
          </p:nvPr>
        </p:nvSpPr>
        <p:spPr>
          <a:xfrm>
            <a:off x="311700" y="45325"/>
            <a:ext cx="870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Assume CTX1b is published </a:t>
            </a:r>
            <a:r>
              <a:rPr lang="en"/>
              <a:t>an</a:t>
            </a:r>
            <a:r>
              <a:rPr lang="en"/>
              <a:t>d mined. Alice should immediately publish BRTX1b to punish Bob's breach</a:t>
            </a:r>
            <a:endParaRPr/>
          </a:p>
        </p:txBody>
      </p:sp>
      <p:sp>
        <p:nvSpPr>
          <p:cNvPr id="594" name="Google Shape;594;p51"/>
          <p:cNvSpPr txBox="1"/>
          <p:nvPr/>
        </p:nvSpPr>
        <p:spPr>
          <a:xfrm>
            <a:off x="3864000" y="1028350"/>
            <a:ext cx="2478600" cy="1739400"/>
          </a:xfrm>
          <a:prstGeom prst="rect">
            <a:avLst/>
          </a:prstGeom>
          <a:solidFill>
            <a:srgbClr val="FF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Revocable Delivery 1b (Bob)</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95" name="Google Shape;595;p51"/>
          <p:cNvSpPr txBox="1"/>
          <p:nvPr/>
        </p:nvSpPr>
        <p:spPr>
          <a:xfrm>
            <a:off x="3961800" y="1393100"/>
            <a:ext cx="2217900" cy="3297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Input (30 mBTC)</a:t>
            </a:r>
            <a:endParaRPr/>
          </a:p>
        </p:txBody>
      </p:sp>
      <p:sp>
        <p:nvSpPr>
          <p:cNvPr id="596" name="Google Shape;596;p51"/>
          <p:cNvSpPr txBox="1"/>
          <p:nvPr/>
        </p:nvSpPr>
        <p:spPr>
          <a:xfrm>
            <a:off x="3961800" y="1913150"/>
            <a:ext cx="22179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0   (30 mBTC)</a:t>
            </a:r>
            <a:endParaRPr/>
          </a:p>
          <a:p>
            <a:pPr indent="0" lvl="0" marL="0" rtl="0" algn="l">
              <a:spcBef>
                <a:spcPts val="0"/>
              </a:spcBef>
              <a:spcAft>
                <a:spcPts val="0"/>
              </a:spcAft>
              <a:buNone/>
            </a:pPr>
            <a:r>
              <a:rPr lang="en"/>
              <a:t>Bob's Key </a:t>
            </a:r>
            <a:endParaRPr/>
          </a:p>
          <a:p>
            <a:pPr indent="0" lvl="0" marL="0" rtl="0" algn="l">
              <a:spcBef>
                <a:spcPts val="0"/>
              </a:spcBef>
              <a:spcAft>
                <a:spcPts val="0"/>
              </a:spcAft>
              <a:buNone/>
            </a:pPr>
            <a:r>
              <a:rPr lang="en"/>
              <a:t>Relative Time Lock (144)</a:t>
            </a:r>
            <a:endParaRPr/>
          </a:p>
        </p:txBody>
      </p:sp>
      <p:sp>
        <p:nvSpPr>
          <p:cNvPr id="597" name="Google Shape;597;p51"/>
          <p:cNvSpPr/>
          <p:nvPr/>
        </p:nvSpPr>
        <p:spPr>
          <a:xfrm>
            <a:off x="4954025" y="1722725"/>
            <a:ext cx="15447" cy="190421"/>
          </a:xfrm>
          <a:custGeom>
            <a:rect b="b" l="l" r="r" t="t"/>
            <a:pathLst>
              <a:path extrusionOk="0" h="10737" w="20596">
                <a:moveTo>
                  <a:pt x="20596" y="0"/>
                </a:moveTo>
                <a:cubicBezTo>
                  <a:pt x="17135" y="6925"/>
                  <a:pt x="7510" y="8853"/>
                  <a:pt x="0" y="10737"/>
                </a:cubicBezTo>
              </a:path>
            </a:pathLst>
          </a:custGeom>
          <a:noFill/>
          <a:ln cap="flat" cmpd="sng" w="9525">
            <a:solidFill>
              <a:schemeClr val="dk2"/>
            </a:solidFill>
            <a:prstDash val="solid"/>
            <a:round/>
            <a:headEnd len="med" w="med" type="none"/>
            <a:tailEnd len="med" w="med" type="none"/>
          </a:ln>
        </p:spPr>
      </p:sp>
      <p:sp>
        <p:nvSpPr>
          <p:cNvPr id="598" name="Google Shape;598;p51"/>
          <p:cNvSpPr txBox="1"/>
          <p:nvPr/>
        </p:nvSpPr>
        <p:spPr>
          <a:xfrm>
            <a:off x="6524350" y="1027300"/>
            <a:ext cx="2508600" cy="1739400"/>
          </a:xfrm>
          <a:prstGeom prst="rect">
            <a:avLst/>
          </a:prstGeom>
          <a:solidFill>
            <a:srgbClr val="00FF00"/>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Breach Remedy Tx 1b (Bob)</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99" name="Google Shape;599;p51"/>
          <p:cNvSpPr txBox="1"/>
          <p:nvPr/>
        </p:nvSpPr>
        <p:spPr>
          <a:xfrm>
            <a:off x="6722050" y="1392038"/>
            <a:ext cx="1971600" cy="3297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Input (30 mBTC)</a:t>
            </a:r>
            <a:endParaRPr/>
          </a:p>
        </p:txBody>
      </p:sp>
      <p:sp>
        <p:nvSpPr>
          <p:cNvPr id="600" name="Google Shape;600;p51"/>
          <p:cNvSpPr txBox="1"/>
          <p:nvPr/>
        </p:nvSpPr>
        <p:spPr>
          <a:xfrm>
            <a:off x="6722050" y="1912104"/>
            <a:ext cx="1998900" cy="7773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0   (30 mBTC)</a:t>
            </a:r>
            <a:endParaRPr/>
          </a:p>
          <a:p>
            <a:pPr indent="0" lvl="0" marL="0" rtl="0" algn="l">
              <a:spcBef>
                <a:spcPts val="0"/>
              </a:spcBef>
              <a:spcAft>
                <a:spcPts val="0"/>
              </a:spcAft>
              <a:buNone/>
            </a:pPr>
            <a:r>
              <a:rPr b="1" lang="en"/>
              <a:t>Bob's &amp; Alice's </a:t>
            </a:r>
            <a:endParaRPr b="1"/>
          </a:p>
          <a:p>
            <a:pPr indent="0" lvl="0" marL="0" rtl="0" algn="l">
              <a:spcBef>
                <a:spcPts val="0"/>
              </a:spcBef>
              <a:spcAft>
                <a:spcPts val="0"/>
              </a:spcAft>
              <a:buNone/>
            </a:pPr>
            <a:r>
              <a:rPr b="1" lang="en"/>
              <a:t>Revocation Key #1</a:t>
            </a:r>
            <a:r>
              <a:rPr lang="en"/>
              <a:t> </a:t>
            </a:r>
            <a:endParaRPr/>
          </a:p>
        </p:txBody>
      </p:sp>
      <p:sp>
        <p:nvSpPr>
          <p:cNvPr id="601" name="Google Shape;601;p51"/>
          <p:cNvSpPr/>
          <p:nvPr/>
        </p:nvSpPr>
        <p:spPr>
          <a:xfrm>
            <a:off x="7714275" y="1721663"/>
            <a:ext cx="15447" cy="190421"/>
          </a:xfrm>
          <a:custGeom>
            <a:rect b="b" l="l" r="r" t="t"/>
            <a:pathLst>
              <a:path extrusionOk="0" h="10737" w="20596">
                <a:moveTo>
                  <a:pt x="20596" y="0"/>
                </a:moveTo>
                <a:cubicBezTo>
                  <a:pt x="17135" y="6925"/>
                  <a:pt x="7510" y="8853"/>
                  <a:pt x="0" y="10737"/>
                </a:cubicBezTo>
              </a:path>
            </a:pathLst>
          </a:custGeom>
          <a:noFill/>
          <a:ln cap="flat" cmpd="sng" w="9525">
            <a:solidFill>
              <a:schemeClr val="dk2"/>
            </a:solidFill>
            <a:prstDash val="solid"/>
            <a:round/>
            <a:headEnd len="med" w="med" type="none"/>
            <a:tailEnd len="med" w="med" type="none"/>
          </a:ln>
        </p:spPr>
      </p:sp>
      <p:sp>
        <p:nvSpPr>
          <p:cNvPr id="602" name="Google Shape;602;p51"/>
          <p:cNvSpPr txBox="1"/>
          <p:nvPr/>
        </p:nvSpPr>
        <p:spPr>
          <a:xfrm>
            <a:off x="345054" y="2973969"/>
            <a:ext cx="3246900" cy="1944600"/>
          </a:xfrm>
          <a:prstGeom prst="rect">
            <a:avLst/>
          </a:prstGeom>
          <a:solidFill>
            <a:srgbClr val="FF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Commitment Transaction 2b (Bob)</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03" name="Google Shape;603;p51"/>
          <p:cNvSpPr txBox="1"/>
          <p:nvPr/>
        </p:nvSpPr>
        <p:spPr>
          <a:xfrm>
            <a:off x="440855" y="3325386"/>
            <a:ext cx="2428200" cy="4737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Input (100 mBTC)</a:t>
            </a:r>
            <a:endParaRPr/>
          </a:p>
        </p:txBody>
      </p:sp>
      <p:sp>
        <p:nvSpPr>
          <p:cNvPr id="604" name="Google Shape;604;p51"/>
          <p:cNvSpPr txBox="1"/>
          <p:nvPr/>
        </p:nvSpPr>
        <p:spPr>
          <a:xfrm>
            <a:off x="526724" y="4022139"/>
            <a:ext cx="1150800" cy="7743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0</a:t>
            </a:r>
            <a:endParaRPr/>
          </a:p>
          <a:p>
            <a:pPr indent="0" lvl="0" marL="0" rtl="0" algn="l">
              <a:spcBef>
                <a:spcPts val="0"/>
              </a:spcBef>
              <a:spcAft>
                <a:spcPts val="0"/>
              </a:spcAft>
              <a:buNone/>
            </a:pPr>
            <a:r>
              <a:rPr lang="en"/>
              <a:t>(80 mBTC)</a:t>
            </a:r>
            <a:endParaRPr/>
          </a:p>
          <a:p>
            <a:pPr indent="0" lvl="0" marL="0" rtl="0" algn="l">
              <a:spcBef>
                <a:spcPts val="0"/>
              </a:spcBef>
              <a:spcAft>
                <a:spcPts val="0"/>
              </a:spcAft>
              <a:buNone/>
            </a:pPr>
            <a:r>
              <a:rPr lang="en"/>
              <a:t>Alice's Key</a:t>
            </a:r>
            <a:endParaRPr/>
          </a:p>
        </p:txBody>
      </p:sp>
      <p:sp>
        <p:nvSpPr>
          <p:cNvPr id="605" name="Google Shape;605;p51"/>
          <p:cNvSpPr txBox="1"/>
          <p:nvPr/>
        </p:nvSpPr>
        <p:spPr>
          <a:xfrm>
            <a:off x="2201029" y="4022139"/>
            <a:ext cx="1150800" cy="7743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1</a:t>
            </a:r>
            <a:endParaRPr/>
          </a:p>
          <a:p>
            <a:pPr indent="0" lvl="0" marL="0" rtl="0" algn="l">
              <a:spcBef>
                <a:spcPts val="0"/>
              </a:spcBef>
              <a:spcAft>
                <a:spcPts val="0"/>
              </a:spcAft>
              <a:buNone/>
            </a:pPr>
            <a:r>
              <a:rPr lang="en"/>
              <a:t>(20 mBTC)</a:t>
            </a:r>
            <a:endParaRPr/>
          </a:p>
          <a:p>
            <a:pPr indent="0" lvl="0" marL="0" rtl="0" algn="l">
              <a:spcBef>
                <a:spcPts val="0"/>
              </a:spcBef>
              <a:spcAft>
                <a:spcPts val="0"/>
              </a:spcAft>
              <a:buNone/>
            </a:pPr>
            <a:r>
              <a:rPr lang="en"/>
              <a:t>RSMC</a:t>
            </a:r>
            <a:endParaRPr/>
          </a:p>
        </p:txBody>
      </p:sp>
      <p:sp>
        <p:nvSpPr>
          <p:cNvPr id="606" name="Google Shape;606;p51"/>
          <p:cNvSpPr/>
          <p:nvPr/>
        </p:nvSpPr>
        <p:spPr>
          <a:xfrm>
            <a:off x="173325" y="1027304"/>
            <a:ext cx="267547" cy="2392907"/>
          </a:xfrm>
          <a:custGeom>
            <a:rect b="b" l="l" r="r" t="t"/>
            <a:pathLst>
              <a:path extrusionOk="0" h="24102" w="20158">
                <a:moveTo>
                  <a:pt x="20158" y="24102"/>
                </a:moveTo>
                <a:cubicBezTo>
                  <a:pt x="13977" y="20625"/>
                  <a:pt x="7208" y="17720"/>
                  <a:pt x="2191" y="12708"/>
                </a:cubicBezTo>
                <a:cubicBezTo>
                  <a:pt x="-850" y="9670"/>
                  <a:pt x="1043" y="4170"/>
                  <a:pt x="0" y="0"/>
                </a:cubicBezTo>
              </a:path>
            </a:pathLst>
          </a:custGeom>
          <a:noFill/>
          <a:ln cap="flat" cmpd="sng" w="9525">
            <a:solidFill>
              <a:schemeClr val="dk2"/>
            </a:solidFill>
            <a:prstDash val="dot"/>
            <a:round/>
            <a:headEnd len="med" w="med" type="none"/>
            <a:tailEnd len="med" w="med" type="none"/>
          </a:ln>
        </p:spPr>
      </p:sp>
      <p:sp>
        <p:nvSpPr>
          <p:cNvPr id="607" name="Google Shape;607;p51"/>
          <p:cNvSpPr txBox="1"/>
          <p:nvPr/>
        </p:nvSpPr>
        <p:spPr>
          <a:xfrm>
            <a:off x="3864000" y="3179125"/>
            <a:ext cx="2478600" cy="1739400"/>
          </a:xfrm>
          <a:prstGeom prst="rect">
            <a:avLst/>
          </a:prstGeom>
          <a:solidFill>
            <a:srgbClr val="FF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Revocable Delivery 2b (Bob)</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08" name="Google Shape;608;p51"/>
          <p:cNvSpPr txBox="1"/>
          <p:nvPr/>
        </p:nvSpPr>
        <p:spPr>
          <a:xfrm>
            <a:off x="3961800" y="3543875"/>
            <a:ext cx="2217900" cy="3297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Input (20 mBTC)</a:t>
            </a:r>
            <a:endParaRPr/>
          </a:p>
        </p:txBody>
      </p:sp>
      <p:sp>
        <p:nvSpPr>
          <p:cNvPr id="609" name="Google Shape;609;p51"/>
          <p:cNvSpPr txBox="1"/>
          <p:nvPr/>
        </p:nvSpPr>
        <p:spPr>
          <a:xfrm>
            <a:off x="3961800" y="4063925"/>
            <a:ext cx="2217900" cy="805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0   (20 mBTC)</a:t>
            </a:r>
            <a:endParaRPr/>
          </a:p>
          <a:p>
            <a:pPr indent="0" lvl="0" marL="0" rtl="0" algn="l">
              <a:spcBef>
                <a:spcPts val="0"/>
              </a:spcBef>
              <a:spcAft>
                <a:spcPts val="0"/>
              </a:spcAft>
              <a:buNone/>
            </a:pPr>
            <a:r>
              <a:rPr lang="en"/>
              <a:t>Bob's Key </a:t>
            </a:r>
            <a:endParaRPr/>
          </a:p>
          <a:p>
            <a:pPr indent="0" lvl="0" marL="0" rtl="0" algn="l">
              <a:spcBef>
                <a:spcPts val="0"/>
              </a:spcBef>
              <a:spcAft>
                <a:spcPts val="0"/>
              </a:spcAft>
              <a:buNone/>
            </a:pPr>
            <a:r>
              <a:rPr lang="en"/>
              <a:t>Relative Time Lock (144)</a:t>
            </a:r>
            <a:endParaRPr/>
          </a:p>
        </p:txBody>
      </p:sp>
      <p:sp>
        <p:nvSpPr>
          <p:cNvPr id="610" name="Google Shape;610;p51"/>
          <p:cNvSpPr/>
          <p:nvPr/>
        </p:nvSpPr>
        <p:spPr>
          <a:xfrm>
            <a:off x="4954025" y="3873500"/>
            <a:ext cx="15447" cy="190421"/>
          </a:xfrm>
          <a:custGeom>
            <a:rect b="b" l="l" r="r" t="t"/>
            <a:pathLst>
              <a:path extrusionOk="0" h="10737" w="20596">
                <a:moveTo>
                  <a:pt x="20596" y="0"/>
                </a:moveTo>
                <a:cubicBezTo>
                  <a:pt x="17135" y="6925"/>
                  <a:pt x="7510" y="8853"/>
                  <a:pt x="0" y="10737"/>
                </a:cubicBezTo>
              </a:path>
            </a:pathLst>
          </a:custGeom>
          <a:noFill/>
          <a:ln cap="flat" cmpd="sng" w="9525">
            <a:solidFill>
              <a:schemeClr val="dk2"/>
            </a:solidFill>
            <a:prstDash val="solid"/>
            <a:round/>
            <a:headEnd len="med" w="med" type="none"/>
            <a:tailEnd len="med" w="med" type="none"/>
          </a:ln>
        </p:spPr>
      </p:sp>
      <p:sp>
        <p:nvSpPr>
          <p:cNvPr id="611" name="Google Shape;611;p51"/>
          <p:cNvSpPr txBox="1"/>
          <p:nvPr/>
        </p:nvSpPr>
        <p:spPr>
          <a:xfrm>
            <a:off x="6524350" y="3178075"/>
            <a:ext cx="2508600" cy="1739400"/>
          </a:xfrm>
          <a:prstGeom prst="rect">
            <a:avLst/>
          </a:prstGeom>
          <a:solidFill>
            <a:srgbClr val="FF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Breach Remedy Tx 2b (Bob)</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12" name="Google Shape;612;p51"/>
          <p:cNvSpPr txBox="1"/>
          <p:nvPr/>
        </p:nvSpPr>
        <p:spPr>
          <a:xfrm>
            <a:off x="6722050" y="3542813"/>
            <a:ext cx="1971600" cy="3297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Input (20 mBTC)</a:t>
            </a:r>
            <a:endParaRPr/>
          </a:p>
        </p:txBody>
      </p:sp>
      <p:sp>
        <p:nvSpPr>
          <p:cNvPr id="613" name="Google Shape;613;p51"/>
          <p:cNvSpPr txBox="1"/>
          <p:nvPr/>
        </p:nvSpPr>
        <p:spPr>
          <a:xfrm>
            <a:off x="6722050" y="4062879"/>
            <a:ext cx="1998900" cy="7773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Output 0   (20 mBTC)</a:t>
            </a:r>
            <a:endParaRPr/>
          </a:p>
          <a:p>
            <a:pPr indent="0" lvl="0" marL="0" rtl="0" algn="l">
              <a:spcBef>
                <a:spcPts val="0"/>
              </a:spcBef>
              <a:spcAft>
                <a:spcPts val="0"/>
              </a:spcAft>
              <a:buNone/>
            </a:pPr>
            <a:r>
              <a:rPr lang="en"/>
              <a:t>Bob's &amp; Alice's </a:t>
            </a:r>
            <a:endParaRPr/>
          </a:p>
          <a:p>
            <a:pPr indent="0" lvl="0" marL="0" rtl="0" algn="l">
              <a:spcBef>
                <a:spcPts val="0"/>
              </a:spcBef>
              <a:spcAft>
                <a:spcPts val="0"/>
              </a:spcAft>
              <a:buNone/>
            </a:pPr>
            <a:r>
              <a:rPr lang="en"/>
              <a:t>Revocation Key #2 </a:t>
            </a:r>
            <a:endParaRPr/>
          </a:p>
        </p:txBody>
      </p:sp>
      <p:sp>
        <p:nvSpPr>
          <p:cNvPr id="614" name="Google Shape;614;p51"/>
          <p:cNvSpPr/>
          <p:nvPr/>
        </p:nvSpPr>
        <p:spPr>
          <a:xfrm>
            <a:off x="7714275" y="3872438"/>
            <a:ext cx="15447" cy="190421"/>
          </a:xfrm>
          <a:custGeom>
            <a:rect b="b" l="l" r="r" t="t"/>
            <a:pathLst>
              <a:path extrusionOk="0" h="10737" w="20596">
                <a:moveTo>
                  <a:pt x="20596" y="0"/>
                </a:moveTo>
                <a:cubicBezTo>
                  <a:pt x="17135" y="6925"/>
                  <a:pt x="7510" y="8853"/>
                  <a:pt x="0" y="10737"/>
                </a:cubicBezTo>
              </a:path>
            </a:pathLst>
          </a:custGeom>
          <a:noFill/>
          <a:ln cap="flat" cmpd="sng" w="9525">
            <a:solidFill>
              <a:schemeClr val="dk2"/>
            </a:solidFill>
            <a:prstDash val="solid"/>
            <a:round/>
            <a:headEnd len="med" w="med" type="none"/>
            <a:tailEnd len="med" w="med" type="none"/>
          </a:ln>
        </p:spPr>
      </p:sp>
      <p:sp>
        <p:nvSpPr>
          <p:cNvPr id="615" name="Google Shape;615;p51"/>
          <p:cNvSpPr/>
          <p:nvPr/>
        </p:nvSpPr>
        <p:spPr>
          <a:xfrm>
            <a:off x="3434475" y="3763125"/>
            <a:ext cx="564200" cy="816175"/>
          </a:xfrm>
          <a:custGeom>
            <a:rect b="b" l="l" r="r" t="t"/>
            <a:pathLst>
              <a:path extrusionOk="0" h="32647" w="22568">
                <a:moveTo>
                  <a:pt x="0" y="32647"/>
                </a:moveTo>
                <a:cubicBezTo>
                  <a:pt x="4786" y="29459"/>
                  <a:pt x="9153" y="24885"/>
                  <a:pt x="11174" y="19501"/>
                </a:cubicBezTo>
                <a:cubicBezTo>
                  <a:pt x="12836" y="15073"/>
                  <a:pt x="12165" y="9832"/>
                  <a:pt x="14461" y="5697"/>
                </a:cubicBezTo>
                <a:cubicBezTo>
                  <a:pt x="16064" y="2809"/>
                  <a:pt x="19822" y="1835"/>
                  <a:pt x="22568" y="0"/>
                </a:cubicBezTo>
              </a:path>
            </a:pathLst>
          </a:custGeom>
          <a:noFill/>
          <a:ln cap="flat" cmpd="sng" w="9525">
            <a:solidFill>
              <a:schemeClr val="dk2"/>
            </a:solidFill>
            <a:prstDash val="solid"/>
            <a:round/>
            <a:headEnd len="med" w="med" type="none"/>
            <a:tailEnd len="med" w="med" type="none"/>
          </a:ln>
        </p:spPr>
      </p:sp>
      <p:sp>
        <p:nvSpPr>
          <p:cNvPr id="616" name="Google Shape;616;p51"/>
          <p:cNvSpPr/>
          <p:nvPr/>
        </p:nvSpPr>
        <p:spPr>
          <a:xfrm>
            <a:off x="3511175" y="1648775"/>
            <a:ext cx="443710" cy="777347"/>
          </a:xfrm>
          <a:custGeom>
            <a:rect b="b" l="l" r="r" t="t"/>
            <a:pathLst>
              <a:path extrusionOk="0" h="37467" w="21253">
                <a:moveTo>
                  <a:pt x="0" y="37467"/>
                </a:moveTo>
                <a:cubicBezTo>
                  <a:pt x="13331" y="32134"/>
                  <a:pt x="9306" y="7965"/>
                  <a:pt x="21253" y="0"/>
                </a:cubicBezTo>
              </a:path>
            </a:pathLst>
          </a:custGeom>
          <a:noFill/>
          <a:ln cap="flat" cmpd="sng" w="9525">
            <a:solidFill>
              <a:schemeClr val="dk2"/>
            </a:solidFill>
            <a:prstDash val="solid"/>
            <a:round/>
            <a:headEnd len="med" w="med" type="none"/>
            <a:tailEnd len="med" w="med" type="none"/>
          </a:ln>
        </p:spPr>
      </p:sp>
      <p:sp>
        <p:nvSpPr>
          <p:cNvPr id="617" name="Google Shape;617;p51"/>
          <p:cNvSpPr/>
          <p:nvPr/>
        </p:nvSpPr>
        <p:spPr>
          <a:xfrm>
            <a:off x="3429000" y="3763125"/>
            <a:ext cx="3292050" cy="1346300"/>
          </a:xfrm>
          <a:custGeom>
            <a:rect b="b" l="l" r="r" t="t"/>
            <a:pathLst>
              <a:path extrusionOk="0" h="53852" w="131682">
                <a:moveTo>
                  <a:pt x="0" y="33085"/>
                </a:moveTo>
                <a:cubicBezTo>
                  <a:pt x="5512" y="31707"/>
                  <a:pt x="8252" y="40899"/>
                  <a:pt x="12270" y="44917"/>
                </a:cubicBezTo>
                <a:cubicBezTo>
                  <a:pt x="15600" y="48247"/>
                  <a:pt x="20669" y="49321"/>
                  <a:pt x="25197" y="50614"/>
                </a:cubicBezTo>
                <a:cubicBezTo>
                  <a:pt x="43461" y="55829"/>
                  <a:pt x="63237" y="53512"/>
                  <a:pt x="82165" y="51928"/>
                </a:cubicBezTo>
                <a:cubicBezTo>
                  <a:pt x="92593" y="51055"/>
                  <a:pt x="103880" y="54081"/>
                  <a:pt x="113497" y="49956"/>
                </a:cubicBezTo>
                <a:cubicBezTo>
                  <a:pt x="122402" y="46136"/>
                  <a:pt x="119220" y="31322"/>
                  <a:pt x="120289" y="21692"/>
                </a:cubicBezTo>
                <a:cubicBezTo>
                  <a:pt x="121190" y="13575"/>
                  <a:pt x="124101" y="3039"/>
                  <a:pt x="131682" y="0"/>
                </a:cubicBezTo>
              </a:path>
            </a:pathLst>
          </a:custGeom>
          <a:noFill/>
          <a:ln cap="flat" cmpd="sng" w="9525">
            <a:solidFill>
              <a:schemeClr val="dk2"/>
            </a:solidFill>
            <a:prstDash val="solid"/>
            <a:round/>
            <a:headEnd len="med" w="med" type="none"/>
            <a:tailEnd len="med" w="med" type="none"/>
          </a:ln>
        </p:spPr>
      </p:sp>
      <p:sp>
        <p:nvSpPr>
          <p:cNvPr id="618" name="Google Shape;618;p51"/>
          <p:cNvSpPr/>
          <p:nvPr/>
        </p:nvSpPr>
        <p:spPr>
          <a:xfrm>
            <a:off x="3429000" y="1587275"/>
            <a:ext cx="3292050" cy="1346300"/>
          </a:xfrm>
          <a:custGeom>
            <a:rect b="b" l="l" r="r" t="t"/>
            <a:pathLst>
              <a:path extrusionOk="0" h="53852" w="131682">
                <a:moveTo>
                  <a:pt x="0" y="33085"/>
                </a:moveTo>
                <a:cubicBezTo>
                  <a:pt x="5512" y="31707"/>
                  <a:pt x="8252" y="40899"/>
                  <a:pt x="12270" y="44917"/>
                </a:cubicBezTo>
                <a:cubicBezTo>
                  <a:pt x="15600" y="48247"/>
                  <a:pt x="20669" y="49321"/>
                  <a:pt x="25197" y="50614"/>
                </a:cubicBezTo>
                <a:cubicBezTo>
                  <a:pt x="43461" y="55829"/>
                  <a:pt x="63237" y="53512"/>
                  <a:pt x="82165" y="51928"/>
                </a:cubicBezTo>
                <a:cubicBezTo>
                  <a:pt x="92593" y="51055"/>
                  <a:pt x="103880" y="54081"/>
                  <a:pt x="113497" y="49956"/>
                </a:cubicBezTo>
                <a:cubicBezTo>
                  <a:pt x="122402" y="46136"/>
                  <a:pt x="119220" y="31322"/>
                  <a:pt x="120289" y="21692"/>
                </a:cubicBezTo>
                <a:cubicBezTo>
                  <a:pt x="121190" y="13575"/>
                  <a:pt x="124101" y="3039"/>
                  <a:pt x="131682" y="0"/>
                </a:cubicBezTo>
              </a:path>
            </a:pathLst>
          </a:custGeom>
          <a:noFill/>
          <a:ln cap="flat" cmpd="sng" w="9525">
            <a:solidFill>
              <a:schemeClr val="dk2"/>
            </a:solidFill>
            <a:prstDash val="solid"/>
            <a:round/>
            <a:headEnd len="med" w="med" type="none"/>
            <a:tailEnd len="med" w="med" type="none"/>
          </a:ln>
        </p:spPr>
      </p:sp>
      <p:sp>
        <p:nvSpPr>
          <p:cNvPr id="619" name="Google Shape;619;p51"/>
          <p:cNvSpPr txBox="1"/>
          <p:nvPr/>
        </p:nvSpPr>
        <p:spPr>
          <a:xfrm>
            <a:off x="-554" y="1540208"/>
            <a:ext cx="267600" cy="142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0000"/>
                </a:solidFill>
              </a:rPr>
              <a:t>I</a:t>
            </a:r>
            <a:endParaRPr sz="800">
              <a:solidFill>
                <a:srgbClr val="FF0000"/>
              </a:solidFill>
            </a:endParaRPr>
          </a:p>
          <a:p>
            <a:pPr indent="0" lvl="0" marL="0" rtl="0" algn="ctr">
              <a:spcBef>
                <a:spcPts val="0"/>
              </a:spcBef>
              <a:spcAft>
                <a:spcPts val="0"/>
              </a:spcAft>
              <a:buNone/>
            </a:pPr>
            <a:r>
              <a:rPr lang="en" sz="800">
                <a:solidFill>
                  <a:srgbClr val="FF0000"/>
                </a:solidFill>
              </a:rPr>
              <a:t>M</a:t>
            </a:r>
            <a:endParaRPr sz="800">
              <a:solidFill>
                <a:srgbClr val="FF0000"/>
              </a:solidFill>
            </a:endParaRPr>
          </a:p>
          <a:p>
            <a:pPr indent="0" lvl="0" marL="0" rtl="0" algn="ctr">
              <a:spcBef>
                <a:spcPts val="0"/>
              </a:spcBef>
              <a:spcAft>
                <a:spcPts val="0"/>
              </a:spcAft>
              <a:buNone/>
            </a:pPr>
            <a:r>
              <a:rPr lang="en" sz="800">
                <a:solidFill>
                  <a:srgbClr val="FF0000"/>
                </a:solidFill>
              </a:rPr>
              <a:t>P</a:t>
            </a:r>
            <a:endParaRPr sz="800">
              <a:solidFill>
                <a:srgbClr val="FF0000"/>
              </a:solidFill>
            </a:endParaRPr>
          </a:p>
          <a:p>
            <a:pPr indent="0" lvl="0" marL="0" rtl="0" algn="ctr">
              <a:spcBef>
                <a:spcPts val="0"/>
              </a:spcBef>
              <a:spcAft>
                <a:spcPts val="0"/>
              </a:spcAft>
              <a:buNone/>
            </a:pPr>
            <a:r>
              <a:rPr lang="en" sz="800">
                <a:solidFill>
                  <a:srgbClr val="FF0000"/>
                </a:solidFill>
              </a:rPr>
              <a:t>O</a:t>
            </a:r>
            <a:endParaRPr sz="800">
              <a:solidFill>
                <a:srgbClr val="FF0000"/>
              </a:solidFill>
            </a:endParaRPr>
          </a:p>
          <a:p>
            <a:pPr indent="0" lvl="0" marL="0" rtl="0" algn="ctr">
              <a:spcBef>
                <a:spcPts val="0"/>
              </a:spcBef>
              <a:spcAft>
                <a:spcPts val="0"/>
              </a:spcAft>
              <a:buNone/>
            </a:pPr>
            <a:r>
              <a:rPr lang="en" sz="800">
                <a:solidFill>
                  <a:srgbClr val="FF0000"/>
                </a:solidFill>
              </a:rPr>
              <a:t>S</a:t>
            </a:r>
            <a:endParaRPr sz="800">
              <a:solidFill>
                <a:srgbClr val="FF0000"/>
              </a:solidFill>
            </a:endParaRPr>
          </a:p>
          <a:p>
            <a:pPr indent="0" lvl="0" marL="0" rtl="0" algn="ctr">
              <a:spcBef>
                <a:spcPts val="0"/>
              </a:spcBef>
              <a:spcAft>
                <a:spcPts val="0"/>
              </a:spcAft>
              <a:buNone/>
            </a:pPr>
            <a:r>
              <a:rPr lang="en" sz="800">
                <a:solidFill>
                  <a:srgbClr val="FF0000"/>
                </a:solidFill>
              </a:rPr>
              <a:t>S</a:t>
            </a:r>
            <a:endParaRPr sz="800">
              <a:solidFill>
                <a:srgbClr val="FF0000"/>
              </a:solidFill>
            </a:endParaRPr>
          </a:p>
          <a:p>
            <a:pPr indent="0" lvl="0" marL="0" rtl="0" algn="ctr">
              <a:spcBef>
                <a:spcPts val="0"/>
              </a:spcBef>
              <a:spcAft>
                <a:spcPts val="0"/>
              </a:spcAft>
              <a:buNone/>
            </a:pPr>
            <a:r>
              <a:rPr lang="en" sz="800">
                <a:solidFill>
                  <a:srgbClr val="FF0000"/>
                </a:solidFill>
              </a:rPr>
              <a:t>I</a:t>
            </a:r>
            <a:endParaRPr sz="800">
              <a:solidFill>
                <a:srgbClr val="FF0000"/>
              </a:solidFill>
            </a:endParaRPr>
          </a:p>
          <a:p>
            <a:pPr indent="0" lvl="0" marL="0" rtl="0" algn="ctr">
              <a:spcBef>
                <a:spcPts val="0"/>
              </a:spcBef>
              <a:spcAft>
                <a:spcPts val="0"/>
              </a:spcAft>
              <a:buNone/>
            </a:pPr>
            <a:r>
              <a:rPr lang="en" sz="800">
                <a:solidFill>
                  <a:srgbClr val="FF0000"/>
                </a:solidFill>
              </a:rPr>
              <a:t>B</a:t>
            </a:r>
            <a:endParaRPr sz="800">
              <a:solidFill>
                <a:srgbClr val="FF0000"/>
              </a:solidFill>
            </a:endParaRPr>
          </a:p>
          <a:p>
            <a:pPr indent="0" lvl="0" marL="0" rtl="0" algn="ctr">
              <a:spcBef>
                <a:spcPts val="0"/>
              </a:spcBef>
              <a:spcAft>
                <a:spcPts val="0"/>
              </a:spcAft>
              <a:buNone/>
            </a:pPr>
            <a:r>
              <a:rPr lang="en" sz="800">
                <a:solidFill>
                  <a:srgbClr val="FF0000"/>
                </a:solidFill>
              </a:rPr>
              <a:t>L</a:t>
            </a:r>
            <a:endParaRPr sz="800">
              <a:solidFill>
                <a:srgbClr val="FF0000"/>
              </a:solidFill>
            </a:endParaRPr>
          </a:p>
          <a:p>
            <a:pPr indent="0" lvl="0" marL="0" rtl="0" algn="ctr">
              <a:spcBef>
                <a:spcPts val="0"/>
              </a:spcBef>
              <a:spcAft>
                <a:spcPts val="0"/>
              </a:spcAft>
              <a:buNone/>
            </a:pPr>
            <a:r>
              <a:rPr lang="en" sz="800">
                <a:solidFill>
                  <a:srgbClr val="FF0000"/>
                </a:solidFill>
              </a:rPr>
              <a:t>E</a:t>
            </a:r>
            <a:endParaRPr sz="800">
              <a:solidFill>
                <a:srgbClr val="FF0000"/>
              </a:solidFill>
            </a:endParaRPr>
          </a:p>
          <a:p>
            <a:pPr indent="0" lvl="0" marL="0" rtl="0" algn="ctr">
              <a:spcBef>
                <a:spcPts val="0"/>
              </a:spcBef>
              <a:spcAft>
                <a:spcPts val="0"/>
              </a:spcAft>
              <a:buNone/>
            </a:pPr>
            <a:r>
              <a:rPr lang="en" sz="800">
                <a:solidFill>
                  <a:srgbClr val="FF0000"/>
                </a:solidFill>
              </a:rPr>
              <a:t> </a:t>
            </a:r>
            <a:endParaRPr sz="800">
              <a:solidFill>
                <a:srgbClr val="FF0000"/>
              </a:solidFill>
            </a:endParaRPr>
          </a:p>
          <a:p>
            <a:pPr indent="0" lvl="0" marL="0" rtl="0" algn="ctr">
              <a:spcBef>
                <a:spcPts val="0"/>
              </a:spcBef>
              <a:spcAft>
                <a:spcPts val="0"/>
              </a:spcAft>
              <a:buNone/>
            </a:pPr>
            <a:r>
              <a:rPr lang="en" sz="800">
                <a:solidFill>
                  <a:srgbClr val="FF0000"/>
                </a:solidFill>
              </a:rPr>
              <a:t>D</a:t>
            </a:r>
            <a:endParaRPr sz="800">
              <a:solidFill>
                <a:srgbClr val="FF0000"/>
              </a:solidFill>
            </a:endParaRPr>
          </a:p>
          <a:p>
            <a:pPr indent="0" lvl="0" marL="0" rtl="0" algn="ctr">
              <a:spcBef>
                <a:spcPts val="0"/>
              </a:spcBef>
              <a:spcAft>
                <a:spcPts val="0"/>
              </a:spcAft>
              <a:buNone/>
            </a:pPr>
            <a:r>
              <a:rPr lang="en" sz="800">
                <a:solidFill>
                  <a:srgbClr val="FF0000"/>
                </a:solidFill>
              </a:rPr>
              <a:t>O</a:t>
            </a:r>
            <a:endParaRPr sz="800">
              <a:solidFill>
                <a:srgbClr val="FF0000"/>
              </a:solidFill>
            </a:endParaRPr>
          </a:p>
          <a:p>
            <a:pPr indent="0" lvl="0" marL="0" rtl="0" algn="ctr">
              <a:spcBef>
                <a:spcPts val="0"/>
              </a:spcBef>
              <a:spcAft>
                <a:spcPts val="0"/>
              </a:spcAft>
              <a:buNone/>
            </a:pPr>
            <a:r>
              <a:rPr lang="en" sz="800">
                <a:solidFill>
                  <a:srgbClr val="FF0000"/>
                </a:solidFill>
              </a:rPr>
              <a:t>U</a:t>
            </a:r>
            <a:endParaRPr sz="800">
              <a:solidFill>
                <a:srgbClr val="FF0000"/>
              </a:solidFill>
            </a:endParaRPr>
          </a:p>
          <a:p>
            <a:pPr indent="0" lvl="0" marL="0" rtl="0" algn="ctr">
              <a:spcBef>
                <a:spcPts val="0"/>
              </a:spcBef>
              <a:spcAft>
                <a:spcPts val="0"/>
              </a:spcAft>
              <a:buNone/>
            </a:pPr>
            <a:r>
              <a:rPr lang="en" sz="800">
                <a:solidFill>
                  <a:srgbClr val="FF0000"/>
                </a:solidFill>
              </a:rPr>
              <a:t>B</a:t>
            </a:r>
            <a:endParaRPr sz="800">
              <a:solidFill>
                <a:srgbClr val="FF0000"/>
              </a:solidFill>
            </a:endParaRPr>
          </a:p>
          <a:p>
            <a:pPr indent="0" lvl="0" marL="0" rtl="0" algn="ctr">
              <a:spcBef>
                <a:spcPts val="0"/>
              </a:spcBef>
              <a:spcAft>
                <a:spcPts val="0"/>
              </a:spcAft>
              <a:buNone/>
            </a:pPr>
            <a:r>
              <a:rPr lang="en" sz="800">
                <a:solidFill>
                  <a:srgbClr val="FF0000"/>
                </a:solidFill>
              </a:rPr>
              <a:t>L</a:t>
            </a:r>
            <a:endParaRPr sz="800">
              <a:solidFill>
                <a:srgbClr val="FF0000"/>
              </a:solidFill>
            </a:endParaRPr>
          </a:p>
          <a:p>
            <a:pPr indent="0" lvl="0" marL="0" rtl="0" algn="ctr">
              <a:spcBef>
                <a:spcPts val="0"/>
              </a:spcBef>
              <a:spcAft>
                <a:spcPts val="0"/>
              </a:spcAft>
              <a:buNone/>
            </a:pPr>
            <a:r>
              <a:rPr lang="en" sz="800">
                <a:solidFill>
                  <a:srgbClr val="FF0000"/>
                </a:solidFill>
              </a:rPr>
              <a:t>E</a:t>
            </a:r>
            <a:endParaRPr sz="800">
              <a:solidFill>
                <a:srgbClr val="FF0000"/>
              </a:solidFill>
            </a:endParaRPr>
          </a:p>
          <a:p>
            <a:pPr indent="0" lvl="0" marL="0" rtl="0" algn="ctr">
              <a:spcBef>
                <a:spcPts val="0"/>
              </a:spcBef>
              <a:spcAft>
                <a:spcPts val="0"/>
              </a:spcAft>
              <a:buNone/>
            </a:pPr>
            <a:r>
              <a:rPr lang="en" sz="800">
                <a:solidFill>
                  <a:srgbClr val="FF0000"/>
                </a:solidFill>
              </a:rPr>
              <a:t> </a:t>
            </a:r>
            <a:endParaRPr sz="800">
              <a:solidFill>
                <a:srgbClr val="FF0000"/>
              </a:solidFill>
            </a:endParaRPr>
          </a:p>
          <a:p>
            <a:pPr indent="0" lvl="0" marL="0" rtl="0" algn="ctr">
              <a:spcBef>
                <a:spcPts val="0"/>
              </a:spcBef>
              <a:spcAft>
                <a:spcPts val="0"/>
              </a:spcAft>
              <a:buNone/>
            </a:pPr>
            <a:r>
              <a:rPr lang="en" sz="800">
                <a:solidFill>
                  <a:srgbClr val="FF0000"/>
                </a:solidFill>
              </a:rPr>
              <a:t>S</a:t>
            </a:r>
            <a:endParaRPr sz="800">
              <a:solidFill>
                <a:srgbClr val="FF0000"/>
              </a:solidFill>
            </a:endParaRPr>
          </a:p>
          <a:p>
            <a:pPr indent="0" lvl="0" marL="0" rtl="0" algn="ctr">
              <a:spcBef>
                <a:spcPts val="0"/>
              </a:spcBef>
              <a:spcAft>
                <a:spcPts val="0"/>
              </a:spcAft>
              <a:buNone/>
            </a:pPr>
            <a:r>
              <a:rPr lang="en" sz="800">
                <a:solidFill>
                  <a:srgbClr val="FF0000"/>
                </a:solidFill>
              </a:rPr>
              <a:t>P</a:t>
            </a:r>
            <a:endParaRPr sz="800">
              <a:solidFill>
                <a:srgbClr val="FF0000"/>
              </a:solidFill>
            </a:endParaRPr>
          </a:p>
          <a:p>
            <a:pPr indent="0" lvl="0" marL="0" rtl="0" algn="ctr">
              <a:spcBef>
                <a:spcPts val="0"/>
              </a:spcBef>
              <a:spcAft>
                <a:spcPts val="0"/>
              </a:spcAft>
              <a:buNone/>
            </a:pPr>
            <a:r>
              <a:rPr lang="en" sz="800">
                <a:solidFill>
                  <a:srgbClr val="FF0000"/>
                </a:solidFill>
              </a:rPr>
              <a:t>E</a:t>
            </a:r>
            <a:endParaRPr sz="800">
              <a:solidFill>
                <a:srgbClr val="FF0000"/>
              </a:solidFill>
            </a:endParaRPr>
          </a:p>
          <a:p>
            <a:pPr indent="0" lvl="0" marL="0" rtl="0" algn="ctr">
              <a:spcBef>
                <a:spcPts val="0"/>
              </a:spcBef>
              <a:spcAft>
                <a:spcPts val="0"/>
              </a:spcAft>
              <a:buNone/>
            </a:pPr>
            <a:r>
              <a:rPr lang="en" sz="800">
                <a:solidFill>
                  <a:srgbClr val="FF0000"/>
                </a:solidFill>
              </a:rPr>
              <a:t>N</a:t>
            </a:r>
            <a:endParaRPr sz="800">
              <a:solidFill>
                <a:srgbClr val="FF0000"/>
              </a:solidFill>
            </a:endParaRPr>
          </a:p>
          <a:p>
            <a:pPr indent="0" lvl="0" marL="0" rtl="0" algn="ctr">
              <a:spcBef>
                <a:spcPts val="0"/>
              </a:spcBef>
              <a:spcAft>
                <a:spcPts val="0"/>
              </a:spcAft>
              <a:buNone/>
            </a:pPr>
            <a:r>
              <a:rPr lang="en" sz="800">
                <a:solidFill>
                  <a:srgbClr val="FF0000"/>
                </a:solidFill>
              </a:rPr>
              <a:t>D</a:t>
            </a:r>
            <a:endParaRPr sz="800">
              <a:solidFill>
                <a:srgbClr val="FF0000"/>
              </a:solidFill>
            </a:endParaRPr>
          </a:p>
          <a:p>
            <a:pPr indent="0" lvl="0" marL="0" rtl="0" algn="ctr">
              <a:spcBef>
                <a:spcPts val="0"/>
              </a:spcBef>
              <a:spcAft>
                <a:spcPts val="0"/>
              </a:spcAft>
              <a:buNone/>
            </a:pPr>
            <a:r>
              <a:rPr lang="en" sz="800">
                <a:solidFill>
                  <a:srgbClr val="FF0000"/>
                </a:solidFill>
              </a:rPr>
              <a:t>I</a:t>
            </a:r>
            <a:endParaRPr sz="800">
              <a:solidFill>
                <a:srgbClr val="FF0000"/>
              </a:solidFill>
            </a:endParaRPr>
          </a:p>
          <a:p>
            <a:pPr indent="0" lvl="0" marL="0" rtl="0" algn="ctr">
              <a:spcBef>
                <a:spcPts val="0"/>
              </a:spcBef>
              <a:spcAft>
                <a:spcPts val="0"/>
              </a:spcAft>
              <a:buNone/>
            </a:pPr>
            <a:r>
              <a:rPr lang="en" sz="800">
                <a:solidFill>
                  <a:srgbClr val="FF0000"/>
                </a:solidFill>
              </a:rPr>
              <a:t>N</a:t>
            </a:r>
            <a:endParaRPr sz="800">
              <a:solidFill>
                <a:srgbClr val="FF0000"/>
              </a:solidFill>
            </a:endParaRPr>
          </a:p>
          <a:p>
            <a:pPr indent="0" lvl="0" marL="0" rtl="0" algn="ctr">
              <a:spcBef>
                <a:spcPts val="0"/>
              </a:spcBef>
              <a:spcAft>
                <a:spcPts val="0"/>
              </a:spcAft>
              <a:buNone/>
            </a:pPr>
            <a:r>
              <a:rPr lang="en" sz="800">
                <a:solidFill>
                  <a:srgbClr val="FF0000"/>
                </a:solidFill>
              </a:rPr>
              <a:t>G</a:t>
            </a:r>
            <a:endParaRPr sz="800">
              <a:solidFill>
                <a:srgbClr val="FF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3" name="Shape 623"/>
        <p:cNvGrpSpPr/>
        <p:nvPr/>
      </p:nvGrpSpPr>
      <p:grpSpPr>
        <a:xfrm>
          <a:off x="0" y="0"/>
          <a:ext cx="0" cy="0"/>
          <a:chOff x="0" y="0"/>
          <a:chExt cx="0" cy="0"/>
        </a:xfrm>
      </p:grpSpPr>
      <p:sp>
        <p:nvSpPr>
          <p:cNvPr id="624" name="Google Shape;624;p52"/>
          <p:cNvSpPr txBox="1"/>
          <p:nvPr>
            <p:ph type="title"/>
          </p:nvPr>
        </p:nvSpPr>
        <p:spPr>
          <a:xfrm>
            <a:off x="311700" y="45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remarks on presented simplifications</a:t>
            </a:r>
            <a:endParaRPr/>
          </a:p>
        </p:txBody>
      </p:sp>
      <p:sp>
        <p:nvSpPr>
          <p:cNvPr id="625" name="Google Shape;625;p52"/>
          <p:cNvSpPr txBox="1"/>
          <p:nvPr>
            <p:ph idx="1" type="body"/>
          </p:nvPr>
        </p:nvSpPr>
        <p:spPr>
          <a:xfrm>
            <a:off x="311700" y="534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 order to be able to ascribe blame both sides get their own CTXs</a:t>
            </a:r>
            <a:endParaRPr/>
          </a:p>
          <a:p>
            <a:pPr indent="-317500" lvl="1" marL="914400" rtl="0" algn="l">
              <a:spcBef>
                <a:spcPts val="0"/>
              </a:spcBef>
              <a:spcAft>
                <a:spcPts val="0"/>
              </a:spcAft>
              <a:buSzPts val="1400"/>
              <a:buChar char="○"/>
            </a:pPr>
            <a:r>
              <a:rPr lang="en"/>
              <a:t>Commitment Tx 1b, 2b, 3b,... (for Bob)</a:t>
            </a:r>
            <a:endParaRPr/>
          </a:p>
          <a:p>
            <a:pPr indent="-317500" lvl="1" marL="914400" rtl="0" algn="l">
              <a:spcBef>
                <a:spcPts val="0"/>
              </a:spcBef>
              <a:spcAft>
                <a:spcPts val="0"/>
              </a:spcAft>
              <a:buSzPts val="1400"/>
              <a:buChar char="○"/>
            </a:pPr>
            <a:r>
              <a:rPr lang="en"/>
              <a:t>Commitment Tx 1a, 2a, 3a,... (for Alice)</a:t>
            </a:r>
            <a:endParaRPr/>
          </a:p>
          <a:p>
            <a:pPr indent="-342900" lvl="0" marL="457200" rtl="0" algn="l">
              <a:spcBef>
                <a:spcPts val="0"/>
              </a:spcBef>
              <a:spcAft>
                <a:spcPts val="0"/>
              </a:spcAft>
              <a:buSzPts val="1800"/>
              <a:buChar char="●"/>
            </a:pPr>
            <a:r>
              <a:rPr lang="en"/>
              <a:t>Transactions for every channel update</a:t>
            </a:r>
            <a:endParaRPr/>
          </a:p>
          <a:p>
            <a:pPr indent="-317500" lvl="1" marL="914400" rtl="0" algn="l">
              <a:spcBef>
                <a:spcPts val="0"/>
              </a:spcBef>
              <a:spcAft>
                <a:spcPts val="0"/>
              </a:spcAft>
              <a:buSzPts val="1400"/>
              <a:buChar char="○"/>
            </a:pPr>
            <a:r>
              <a:rPr lang="en"/>
              <a:t>The Revocation Deliver TXs and  the Breach Remedy TXs are adapted accordingly</a:t>
            </a:r>
            <a:endParaRPr/>
          </a:p>
          <a:p>
            <a:pPr indent="-342900" lvl="0" marL="457200" rtl="0" algn="l">
              <a:spcBef>
                <a:spcPts val="0"/>
              </a:spcBef>
              <a:spcAft>
                <a:spcPts val="0"/>
              </a:spcAft>
              <a:buSzPts val="1800"/>
              <a:buChar char="●"/>
            </a:pPr>
            <a:r>
              <a:rPr lang="en"/>
              <a:t>For every Update of the CTXs new Revocation Keys have to be created</a:t>
            </a:r>
            <a:endParaRPr/>
          </a:p>
          <a:p>
            <a:pPr indent="-317500" lvl="1" marL="914400" rtl="0" algn="l">
              <a:spcBef>
                <a:spcPts val="0"/>
              </a:spcBef>
              <a:spcAft>
                <a:spcPts val="0"/>
              </a:spcAft>
              <a:buSzPts val="1400"/>
              <a:buChar char="○"/>
            </a:pPr>
            <a:r>
              <a:rPr lang="en"/>
              <a:t>Otherwise revealing the key once would not help for future updates</a:t>
            </a:r>
            <a:endParaRPr/>
          </a:p>
          <a:p>
            <a:pPr indent="-317500" lvl="2" marL="1371600" rtl="0" algn="l">
              <a:spcBef>
                <a:spcPts val="0"/>
              </a:spcBef>
              <a:spcAft>
                <a:spcPts val="0"/>
              </a:spcAft>
              <a:buSzPts val="1400"/>
              <a:buChar char="■"/>
            </a:pPr>
            <a:r>
              <a:rPr lang="en"/>
              <a:t>Future Breach Remedy Transactions could be spent directly</a:t>
            </a:r>
            <a:endParaRPr/>
          </a:p>
          <a:p>
            <a:pPr indent="-317500" lvl="1" marL="914400" rtl="0" algn="l">
              <a:spcBef>
                <a:spcPts val="0"/>
              </a:spcBef>
              <a:spcAft>
                <a:spcPts val="0"/>
              </a:spcAft>
              <a:buSzPts val="1400"/>
              <a:buChar char="○"/>
            </a:pPr>
            <a:r>
              <a:rPr lang="en"/>
              <a:t>They are created from a Hierarchical Deterministic Wallet</a:t>
            </a:r>
            <a:endParaRPr/>
          </a:p>
          <a:p>
            <a:pPr indent="-342900" lvl="0" marL="457200" rtl="0" algn="l">
              <a:spcBef>
                <a:spcPts val="0"/>
              </a:spcBef>
              <a:spcAft>
                <a:spcPts val="0"/>
              </a:spcAft>
              <a:buSzPts val="1800"/>
              <a:buChar char="●"/>
            </a:pPr>
            <a:r>
              <a:rPr lang="en"/>
              <a:t>The Commitment Transactions will have even more outputs to support HTLCs</a:t>
            </a:r>
            <a:endParaRPr/>
          </a:p>
          <a:p>
            <a:pPr indent="-317500" lvl="1" marL="914400" rtl="0" algn="l">
              <a:spcBef>
                <a:spcPts val="0"/>
              </a:spcBef>
              <a:spcAft>
                <a:spcPts val="0"/>
              </a:spcAft>
              <a:buSzPts val="1400"/>
              <a:buChar char="○"/>
            </a:pPr>
            <a:r>
              <a:rPr lang="en"/>
              <a:t>HTLC outputs will be needed for routing third party payments through one's channel </a:t>
            </a:r>
            <a:endParaRPr/>
          </a:p>
          <a:p>
            <a:pPr indent="-342900" lvl="0" marL="457200" rtl="0" algn="l">
              <a:spcBef>
                <a:spcPts val="0"/>
              </a:spcBef>
              <a:spcAft>
                <a:spcPts val="0"/>
              </a:spcAft>
              <a:buSzPts val="1800"/>
              <a:buChar char="●"/>
            </a:pPr>
            <a:r>
              <a:rPr lang="en"/>
              <a:t>Reading suggestion for a payment channel construction with less Overhead </a:t>
            </a:r>
            <a:endParaRPr/>
          </a:p>
          <a:p>
            <a:pPr indent="-317500" lvl="1" marL="914400" rtl="0" algn="l">
              <a:spcBef>
                <a:spcPts val="0"/>
              </a:spcBef>
              <a:spcAft>
                <a:spcPts val="0"/>
              </a:spcAft>
              <a:buSzPts val="1400"/>
              <a:buChar char="○"/>
            </a:pPr>
            <a:r>
              <a:rPr lang="en"/>
              <a:t>eltoo: A Simple Layer2 Protocol for Bitcoin</a:t>
            </a:r>
            <a:endParaRPr/>
          </a:p>
          <a:p>
            <a:pPr indent="-317500" lvl="2" marL="1371600" rtl="0" algn="l">
              <a:spcBef>
                <a:spcPts val="0"/>
              </a:spcBef>
              <a:spcAft>
                <a:spcPts val="0"/>
              </a:spcAft>
              <a:buSzPts val="1400"/>
              <a:buChar char="■"/>
            </a:pPr>
            <a:r>
              <a:rPr lang="en"/>
              <a:t>Christian Decker, Rusty Russell (Blockstream)</a:t>
            </a:r>
            <a:endParaRPr/>
          </a:p>
          <a:p>
            <a:pPr indent="-317500" lvl="2" marL="1371600" rtl="0" algn="l">
              <a:spcBef>
                <a:spcPts val="0"/>
              </a:spcBef>
              <a:spcAft>
                <a:spcPts val="0"/>
              </a:spcAft>
              <a:buSzPts val="1400"/>
              <a:buChar char="■"/>
            </a:pPr>
            <a:r>
              <a:rPr lang="en"/>
              <a:t>Olaoluwa Osuntokun (Lightning Labs)</a:t>
            </a:r>
            <a:endParaRPr/>
          </a:p>
          <a:p>
            <a:pPr indent="-317500" lvl="2" marL="1371600" rtl="0" algn="l">
              <a:spcBef>
                <a:spcPts val="0"/>
              </a:spcBef>
              <a:spcAft>
                <a:spcPts val="0"/>
              </a:spcAft>
              <a:buSzPts val="1400"/>
              <a:buChar char="■"/>
            </a:pPr>
            <a:r>
              <a:rPr lang="en"/>
              <a:t>Summary at</a:t>
            </a:r>
            <a:r>
              <a:rPr lang="en" sz="800"/>
              <a:t>  </a:t>
            </a:r>
            <a:r>
              <a:rPr lang="en" sz="800" u="sng">
                <a:solidFill>
                  <a:schemeClr val="hlink"/>
                </a:solidFill>
                <a:hlinkClick r:id="rId3"/>
              </a:rPr>
              <a:t>https://www.rene-pickhardt.de/thoughts-about-eltoo-another-protocol-for-payment-channel-management-in-the-lightning-network/</a:t>
            </a:r>
            <a:r>
              <a:rPr lang="en" sz="800"/>
              <a:t> </a:t>
            </a:r>
            <a:endParaRPr sz="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
                                            <p:txEl>
                                              <p:pRg end="0" st="0"/>
                                            </p:txEl>
                                          </p:spTgt>
                                        </p:tgtEl>
                                        <p:attrNameLst>
                                          <p:attrName>style.visibility</p:attrName>
                                        </p:attrNameLst>
                                      </p:cBhvr>
                                      <p:to>
                                        <p:strVal val="visible"/>
                                      </p:to>
                                    </p:set>
                                    <p:animEffect filter="fade" transition="in">
                                      <p:cBhvr>
                                        <p:cTn dur="1000"/>
                                        <p:tgtEl>
                                          <p:spTgt spid="62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
                                            <p:txEl>
                                              <p:pRg end="1" st="1"/>
                                            </p:txEl>
                                          </p:spTgt>
                                        </p:tgtEl>
                                        <p:attrNameLst>
                                          <p:attrName>style.visibility</p:attrName>
                                        </p:attrNameLst>
                                      </p:cBhvr>
                                      <p:to>
                                        <p:strVal val="visible"/>
                                      </p:to>
                                    </p:set>
                                    <p:animEffect filter="fade" transition="in">
                                      <p:cBhvr>
                                        <p:cTn dur="1000"/>
                                        <p:tgtEl>
                                          <p:spTgt spid="62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
                                            <p:txEl>
                                              <p:pRg end="2" st="2"/>
                                            </p:txEl>
                                          </p:spTgt>
                                        </p:tgtEl>
                                        <p:attrNameLst>
                                          <p:attrName>style.visibility</p:attrName>
                                        </p:attrNameLst>
                                      </p:cBhvr>
                                      <p:to>
                                        <p:strVal val="visible"/>
                                      </p:to>
                                    </p:set>
                                    <p:animEffect filter="fade" transition="in">
                                      <p:cBhvr>
                                        <p:cTn dur="1000"/>
                                        <p:tgtEl>
                                          <p:spTgt spid="62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
                                            <p:txEl>
                                              <p:pRg end="3" st="3"/>
                                            </p:txEl>
                                          </p:spTgt>
                                        </p:tgtEl>
                                        <p:attrNameLst>
                                          <p:attrName>style.visibility</p:attrName>
                                        </p:attrNameLst>
                                      </p:cBhvr>
                                      <p:to>
                                        <p:strVal val="visible"/>
                                      </p:to>
                                    </p:set>
                                    <p:animEffect filter="fade" transition="in">
                                      <p:cBhvr>
                                        <p:cTn dur="1000"/>
                                        <p:tgtEl>
                                          <p:spTgt spid="62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
                                            <p:txEl>
                                              <p:pRg end="4" st="4"/>
                                            </p:txEl>
                                          </p:spTgt>
                                        </p:tgtEl>
                                        <p:attrNameLst>
                                          <p:attrName>style.visibility</p:attrName>
                                        </p:attrNameLst>
                                      </p:cBhvr>
                                      <p:to>
                                        <p:strVal val="visible"/>
                                      </p:to>
                                    </p:set>
                                    <p:animEffect filter="fade" transition="in">
                                      <p:cBhvr>
                                        <p:cTn dur="1000"/>
                                        <p:tgtEl>
                                          <p:spTgt spid="62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
                                            <p:txEl>
                                              <p:pRg end="5" st="5"/>
                                            </p:txEl>
                                          </p:spTgt>
                                        </p:tgtEl>
                                        <p:attrNameLst>
                                          <p:attrName>style.visibility</p:attrName>
                                        </p:attrNameLst>
                                      </p:cBhvr>
                                      <p:to>
                                        <p:strVal val="visible"/>
                                      </p:to>
                                    </p:set>
                                    <p:animEffect filter="fade" transition="in">
                                      <p:cBhvr>
                                        <p:cTn dur="1000"/>
                                        <p:tgtEl>
                                          <p:spTgt spid="62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
                                            <p:txEl>
                                              <p:pRg end="6" st="6"/>
                                            </p:txEl>
                                          </p:spTgt>
                                        </p:tgtEl>
                                        <p:attrNameLst>
                                          <p:attrName>style.visibility</p:attrName>
                                        </p:attrNameLst>
                                      </p:cBhvr>
                                      <p:to>
                                        <p:strVal val="visible"/>
                                      </p:to>
                                    </p:set>
                                    <p:animEffect filter="fade" transition="in">
                                      <p:cBhvr>
                                        <p:cTn dur="1000"/>
                                        <p:tgtEl>
                                          <p:spTgt spid="62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
                                            <p:txEl>
                                              <p:pRg end="7" st="7"/>
                                            </p:txEl>
                                          </p:spTgt>
                                        </p:tgtEl>
                                        <p:attrNameLst>
                                          <p:attrName>style.visibility</p:attrName>
                                        </p:attrNameLst>
                                      </p:cBhvr>
                                      <p:to>
                                        <p:strVal val="visible"/>
                                      </p:to>
                                    </p:set>
                                    <p:animEffect filter="fade" transition="in">
                                      <p:cBhvr>
                                        <p:cTn dur="1000"/>
                                        <p:tgtEl>
                                          <p:spTgt spid="62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
                                            <p:txEl>
                                              <p:pRg end="8" st="8"/>
                                            </p:txEl>
                                          </p:spTgt>
                                        </p:tgtEl>
                                        <p:attrNameLst>
                                          <p:attrName>style.visibility</p:attrName>
                                        </p:attrNameLst>
                                      </p:cBhvr>
                                      <p:to>
                                        <p:strVal val="visible"/>
                                      </p:to>
                                    </p:set>
                                    <p:animEffect filter="fade" transition="in">
                                      <p:cBhvr>
                                        <p:cTn dur="1000"/>
                                        <p:tgtEl>
                                          <p:spTgt spid="62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
                                            <p:txEl>
                                              <p:pRg end="9" st="9"/>
                                            </p:txEl>
                                          </p:spTgt>
                                        </p:tgtEl>
                                        <p:attrNameLst>
                                          <p:attrName>style.visibility</p:attrName>
                                        </p:attrNameLst>
                                      </p:cBhvr>
                                      <p:to>
                                        <p:strVal val="visible"/>
                                      </p:to>
                                    </p:set>
                                    <p:animEffect filter="fade" transition="in">
                                      <p:cBhvr>
                                        <p:cTn dur="1000"/>
                                        <p:tgtEl>
                                          <p:spTgt spid="625">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
                                            <p:txEl>
                                              <p:pRg end="10" st="10"/>
                                            </p:txEl>
                                          </p:spTgt>
                                        </p:tgtEl>
                                        <p:attrNameLst>
                                          <p:attrName>style.visibility</p:attrName>
                                        </p:attrNameLst>
                                      </p:cBhvr>
                                      <p:to>
                                        <p:strVal val="visible"/>
                                      </p:to>
                                    </p:set>
                                    <p:animEffect filter="fade" transition="in">
                                      <p:cBhvr>
                                        <p:cTn dur="1000"/>
                                        <p:tgtEl>
                                          <p:spTgt spid="625">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
                                            <p:txEl>
                                              <p:pRg end="11" st="11"/>
                                            </p:txEl>
                                          </p:spTgt>
                                        </p:tgtEl>
                                        <p:attrNameLst>
                                          <p:attrName>style.visibility</p:attrName>
                                        </p:attrNameLst>
                                      </p:cBhvr>
                                      <p:to>
                                        <p:strVal val="visible"/>
                                      </p:to>
                                    </p:set>
                                    <p:animEffect filter="fade" transition="in">
                                      <p:cBhvr>
                                        <p:cTn dur="1000"/>
                                        <p:tgtEl>
                                          <p:spTgt spid="625">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
                                            <p:txEl>
                                              <p:pRg end="12" st="12"/>
                                            </p:txEl>
                                          </p:spTgt>
                                        </p:tgtEl>
                                        <p:attrNameLst>
                                          <p:attrName>style.visibility</p:attrName>
                                        </p:attrNameLst>
                                      </p:cBhvr>
                                      <p:to>
                                        <p:strVal val="visible"/>
                                      </p:to>
                                    </p:set>
                                    <p:animEffect filter="fade" transition="in">
                                      <p:cBhvr>
                                        <p:cTn dur="1000"/>
                                        <p:tgtEl>
                                          <p:spTgt spid="625">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
                                            <p:txEl>
                                              <p:pRg end="13" st="13"/>
                                            </p:txEl>
                                          </p:spTgt>
                                        </p:tgtEl>
                                        <p:attrNameLst>
                                          <p:attrName>style.visibility</p:attrName>
                                        </p:attrNameLst>
                                      </p:cBhvr>
                                      <p:to>
                                        <p:strVal val="visible"/>
                                      </p:to>
                                    </p:set>
                                    <p:animEffect filter="fade" transition="in">
                                      <p:cBhvr>
                                        <p:cTn dur="1000"/>
                                        <p:tgtEl>
                                          <p:spTgt spid="625">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
                                            <p:txEl>
                                              <p:pRg end="14" st="14"/>
                                            </p:txEl>
                                          </p:spTgt>
                                        </p:tgtEl>
                                        <p:attrNameLst>
                                          <p:attrName>style.visibility</p:attrName>
                                        </p:attrNameLst>
                                      </p:cBhvr>
                                      <p:to>
                                        <p:strVal val="visible"/>
                                      </p:to>
                                    </p:set>
                                    <p:animEffect filter="fade" transition="in">
                                      <p:cBhvr>
                                        <p:cTn dur="1000"/>
                                        <p:tgtEl>
                                          <p:spTgt spid="625">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
                                            <p:txEl>
                                              <p:pRg end="15" st="15"/>
                                            </p:txEl>
                                          </p:spTgt>
                                        </p:tgtEl>
                                        <p:attrNameLst>
                                          <p:attrName>style.visibility</p:attrName>
                                        </p:attrNameLst>
                                      </p:cBhvr>
                                      <p:to>
                                        <p:strVal val="visible"/>
                                      </p:to>
                                    </p:set>
                                    <p:animEffect filter="fade" transition="in">
                                      <p:cBhvr>
                                        <p:cTn dur="1000"/>
                                        <p:tgtEl>
                                          <p:spTgt spid="625">
                                            <p:txEl>
                                              <p:pRg end="15" st="1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9" name="Shape 629"/>
        <p:cNvGrpSpPr/>
        <p:nvPr/>
      </p:nvGrpSpPr>
      <p:grpSpPr>
        <a:xfrm>
          <a:off x="0" y="0"/>
          <a:ext cx="0" cy="0"/>
          <a:chOff x="0" y="0"/>
          <a:chExt cx="0" cy="0"/>
        </a:xfrm>
      </p:grpSpPr>
      <p:sp>
        <p:nvSpPr>
          <p:cNvPr id="630" name="Google Shape;630;p53"/>
          <p:cNvSpPr txBox="1"/>
          <p:nvPr>
            <p:ph type="title"/>
          </p:nvPr>
        </p:nvSpPr>
        <p:spPr>
          <a:xfrm>
            <a:off x="311700" y="45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remarks on dust outputs</a:t>
            </a:r>
            <a:endParaRPr/>
          </a:p>
        </p:txBody>
      </p:sp>
      <p:sp>
        <p:nvSpPr>
          <p:cNvPr id="631" name="Google Shape;631;p53"/>
          <p:cNvSpPr txBox="1"/>
          <p:nvPr>
            <p:ph idx="1" type="body"/>
          </p:nvPr>
        </p:nvSpPr>
        <p:spPr>
          <a:xfrm>
            <a:off x="311700" y="534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 Bitcoin outputs MUST have a certain amount otherwise</a:t>
            </a:r>
            <a:endParaRPr/>
          </a:p>
          <a:p>
            <a:pPr indent="-317500" lvl="1" marL="914400" rtl="0" algn="l">
              <a:spcBef>
                <a:spcPts val="0"/>
              </a:spcBef>
              <a:spcAft>
                <a:spcPts val="0"/>
              </a:spcAft>
              <a:buSzPts val="1400"/>
              <a:buChar char="○"/>
            </a:pPr>
            <a:r>
              <a:rPr lang="en"/>
              <a:t>the fees will be higher to spend the output than the amount attached to it</a:t>
            </a:r>
            <a:endParaRPr/>
          </a:p>
          <a:p>
            <a:pPr indent="-317500" lvl="1" marL="914400" rtl="0" algn="l">
              <a:spcBef>
                <a:spcPts val="0"/>
              </a:spcBef>
              <a:spcAft>
                <a:spcPts val="0"/>
              </a:spcAft>
              <a:buSzPts val="1400"/>
              <a:buChar char="○"/>
            </a:pPr>
            <a:r>
              <a:rPr lang="en"/>
              <a:t>the blockchain can be spammed </a:t>
            </a:r>
            <a:endParaRPr/>
          </a:p>
          <a:p>
            <a:pPr indent="-342900" lvl="0" marL="457200" rtl="0" algn="l">
              <a:spcBef>
                <a:spcPts val="0"/>
              </a:spcBef>
              <a:spcAft>
                <a:spcPts val="0"/>
              </a:spcAft>
              <a:buSzPts val="1800"/>
              <a:buChar char="●"/>
            </a:pPr>
            <a:r>
              <a:rPr lang="en"/>
              <a:t>Dust limit depends on the script and is a few hundred satoshis.</a:t>
            </a:r>
            <a:endParaRPr/>
          </a:p>
          <a:p>
            <a:pPr indent="-317500" lvl="1" marL="914400" rtl="0" algn="l">
              <a:spcBef>
                <a:spcPts val="0"/>
              </a:spcBef>
              <a:spcAft>
                <a:spcPts val="0"/>
              </a:spcAft>
              <a:buSzPts val="1400"/>
              <a:buChar char="○"/>
            </a:pPr>
            <a:r>
              <a:rPr lang="en"/>
              <a:t>C.f.: </a:t>
            </a:r>
            <a:r>
              <a:rPr lang="en" u="sng">
                <a:solidFill>
                  <a:schemeClr val="hlink"/>
                </a:solidFill>
                <a:hlinkClick r:id="rId3"/>
              </a:rPr>
              <a:t>https://bitcoin.stackexchange.com/questions/10986/what-is-meant-by-bitcoin-dust</a:t>
            </a:r>
            <a:endParaRPr/>
          </a:p>
          <a:p>
            <a:pPr indent="-342900" lvl="0" marL="457200" rtl="0" algn="l">
              <a:spcBef>
                <a:spcPts val="0"/>
              </a:spcBef>
              <a:spcAft>
                <a:spcPts val="0"/>
              </a:spcAft>
              <a:buSzPts val="1800"/>
              <a:buChar char="●"/>
            </a:pPr>
            <a:r>
              <a:rPr lang="en"/>
              <a:t>If outputs in the commitment transaction are below the dust limit</a:t>
            </a:r>
            <a:endParaRPr/>
          </a:p>
          <a:p>
            <a:pPr indent="-317500" lvl="1" marL="914400" rtl="0" algn="l">
              <a:spcBef>
                <a:spcPts val="0"/>
              </a:spcBef>
              <a:spcAft>
                <a:spcPts val="0"/>
              </a:spcAft>
              <a:buSzPts val="1400"/>
              <a:buChar char="○"/>
            </a:pPr>
            <a:r>
              <a:rPr lang="en"/>
              <a:t>they will be omitted </a:t>
            </a:r>
            <a:endParaRPr/>
          </a:p>
          <a:p>
            <a:pPr indent="-317500" lvl="1" marL="914400" rtl="0" algn="l">
              <a:spcBef>
                <a:spcPts val="0"/>
              </a:spcBef>
              <a:spcAft>
                <a:spcPts val="0"/>
              </a:spcAft>
              <a:buSzPts val="1400"/>
              <a:buChar char="○"/>
            </a:pPr>
            <a:r>
              <a:rPr lang="en"/>
              <a:t>added to the fees</a:t>
            </a:r>
            <a:endParaRPr/>
          </a:p>
          <a:p>
            <a:pPr indent="-342900" lvl="0" marL="457200" rtl="0" algn="l">
              <a:spcBef>
                <a:spcPts val="0"/>
              </a:spcBef>
              <a:spcAft>
                <a:spcPts val="0"/>
              </a:spcAft>
              <a:buSzPts val="1800"/>
              <a:buChar char="●"/>
            </a:pPr>
            <a:r>
              <a:rPr lang="en"/>
              <a:t>While lightning supports tiniest payments those amounts cannot always be enforced on chain</a:t>
            </a:r>
            <a:endParaRPr/>
          </a:p>
          <a:p>
            <a:pPr indent="-342900" lvl="0" marL="457200" rtl="0" algn="l">
              <a:spcBef>
                <a:spcPts val="0"/>
              </a:spcBef>
              <a:spcAft>
                <a:spcPts val="0"/>
              </a:spcAft>
              <a:buSzPts val="1800"/>
              <a:buChar char="●"/>
            </a:pPr>
            <a:r>
              <a:rPr lang="en"/>
              <a:t>Making tiny payments / routing tiny amounts might make you lose those</a:t>
            </a:r>
            <a:endParaRPr/>
          </a:p>
          <a:p>
            <a:pPr indent="-317500" lvl="1" marL="914400" rtl="0" algn="l">
              <a:spcBef>
                <a:spcPts val="0"/>
              </a:spcBef>
              <a:spcAft>
                <a:spcPts val="0"/>
              </a:spcAft>
              <a:buSzPts val="1400"/>
              <a:buChar char="○"/>
            </a:pPr>
            <a:r>
              <a:rPr lang="en"/>
              <a:t>Lighting implementations can be configured to not accept payments under a certain threshold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1">
                                            <p:txEl>
                                              <p:pRg end="0" st="0"/>
                                            </p:txEl>
                                          </p:spTgt>
                                        </p:tgtEl>
                                        <p:attrNameLst>
                                          <p:attrName>style.visibility</p:attrName>
                                        </p:attrNameLst>
                                      </p:cBhvr>
                                      <p:to>
                                        <p:strVal val="visible"/>
                                      </p:to>
                                    </p:set>
                                    <p:animEffect filter="fade" transition="in">
                                      <p:cBhvr>
                                        <p:cTn dur="1000"/>
                                        <p:tgtEl>
                                          <p:spTgt spid="63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1">
                                            <p:txEl>
                                              <p:pRg end="1" st="1"/>
                                            </p:txEl>
                                          </p:spTgt>
                                        </p:tgtEl>
                                        <p:attrNameLst>
                                          <p:attrName>style.visibility</p:attrName>
                                        </p:attrNameLst>
                                      </p:cBhvr>
                                      <p:to>
                                        <p:strVal val="visible"/>
                                      </p:to>
                                    </p:set>
                                    <p:animEffect filter="fade" transition="in">
                                      <p:cBhvr>
                                        <p:cTn dur="1000"/>
                                        <p:tgtEl>
                                          <p:spTgt spid="63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1">
                                            <p:txEl>
                                              <p:pRg end="2" st="2"/>
                                            </p:txEl>
                                          </p:spTgt>
                                        </p:tgtEl>
                                        <p:attrNameLst>
                                          <p:attrName>style.visibility</p:attrName>
                                        </p:attrNameLst>
                                      </p:cBhvr>
                                      <p:to>
                                        <p:strVal val="visible"/>
                                      </p:to>
                                    </p:set>
                                    <p:animEffect filter="fade" transition="in">
                                      <p:cBhvr>
                                        <p:cTn dur="1000"/>
                                        <p:tgtEl>
                                          <p:spTgt spid="63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1">
                                            <p:txEl>
                                              <p:pRg end="3" st="3"/>
                                            </p:txEl>
                                          </p:spTgt>
                                        </p:tgtEl>
                                        <p:attrNameLst>
                                          <p:attrName>style.visibility</p:attrName>
                                        </p:attrNameLst>
                                      </p:cBhvr>
                                      <p:to>
                                        <p:strVal val="visible"/>
                                      </p:to>
                                    </p:set>
                                    <p:animEffect filter="fade" transition="in">
                                      <p:cBhvr>
                                        <p:cTn dur="1000"/>
                                        <p:tgtEl>
                                          <p:spTgt spid="63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1">
                                            <p:txEl>
                                              <p:pRg end="4" st="4"/>
                                            </p:txEl>
                                          </p:spTgt>
                                        </p:tgtEl>
                                        <p:attrNameLst>
                                          <p:attrName>style.visibility</p:attrName>
                                        </p:attrNameLst>
                                      </p:cBhvr>
                                      <p:to>
                                        <p:strVal val="visible"/>
                                      </p:to>
                                    </p:set>
                                    <p:animEffect filter="fade" transition="in">
                                      <p:cBhvr>
                                        <p:cTn dur="1000"/>
                                        <p:tgtEl>
                                          <p:spTgt spid="63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1">
                                            <p:txEl>
                                              <p:pRg end="5" st="5"/>
                                            </p:txEl>
                                          </p:spTgt>
                                        </p:tgtEl>
                                        <p:attrNameLst>
                                          <p:attrName>style.visibility</p:attrName>
                                        </p:attrNameLst>
                                      </p:cBhvr>
                                      <p:to>
                                        <p:strVal val="visible"/>
                                      </p:to>
                                    </p:set>
                                    <p:animEffect filter="fade" transition="in">
                                      <p:cBhvr>
                                        <p:cTn dur="1000"/>
                                        <p:tgtEl>
                                          <p:spTgt spid="63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1">
                                            <p:txEl>
                                              <p:pRg end="6" st="6"/>
                                            </p:txEl>
                                          </p:spTgt>
                                        </p:tgtEl>
                                        <p:attrNameLst>
                                          <p:attrName>style.visibility</p:attrName>
                                        </p:attrNameLst>
                                      </p:cBhvr>
                                      <p:to>
                                        <p:strVal val="visible"/>
                                      </p:to>
                                    </p:set>
                                    <p:animEffect filter="fade" transition="in">
                                      <p:cBhvr>
                                        <p:cTn dur="1000"/>
                                        <p:tgtEl>
                                          <p:spTgt spid="63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1">
                                            <p:txEl>
                                              <p:pRg end="7" st="7"/>
                                            </p:txEl>
                                          </p:spTgt>
                                        </p:tgtEl>
                                        <p:attrNameLst>
                                          <p:attrName>style.visibility</p:attrName>
                                        </p:attrNameLst>
                                      </p:cBhvr>
                                      <p:to>
                                        <p:strVal val="visible"/>
                                      </p:to>
                                    </p:set>
                                    <p:animEffect filter="fade" transition="in">
                                      <p:cBhvr>
                                        <p:cTn dur="1000"/>
                                        <p:tgtEl>
                                          <p:spTgt spid="63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1">
                                            <p:txEl>
                                              <p:pRg end="8" st="8"/>
                                            </p:txEl>
                                          </p:spTgt>
                                        </p:tgtEl>
                                        <p:attrNameLst>
                                          <p:attrName>style.visibility</p:attrName>
                                        </p:attrNameLst>
                                      </p:cBhvr>
                                      <p:to>
                                        <p:strVal val="visible"/>
                                      </p:to>
                                    </p:set>
                                    <p:animEffect filter="fade" transition="in">
                                      <p:cBhvr>
                                        <p:cTn dur="1000"/>
                                        <p:tgtEl>
                                          <p:spTgt spid="63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1">
                                            <p:txEl>
                                              <p:pRg end="9" st="9"/>
                                            </p:txEl>
                                          </p:spTgt>
                                        </p:tgtEl>
                                        <p:attrNameLst>
                                          <p:attrName>style.visibility</p:attrName>
                                        </p:attrNameLst>
                                      </p:cBhvr>
                                      <p:to>
                                        <p:strVal val="visible"/>
                                      </p:to>
                                    </p:set>
                                    <p:animEffect filter="fade" transition="in">
                                      <p:cBhvr>
                                        <p:cTn dur="1000"/>
                                        <p:tgtEl>
                                          <p:spTgt spid="631">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1">
                                            <p:txEl>
                                              <p:pRg end="10" st="10"/>
                                            </p:txEl>
                                          </p:spTgt>
                                        </p:tgtEl>
                                        <p:attrNameLst>
                                          <p:attrName>style.visibility</p:attrName>
                                        </p:attrNameLst>
                                      </p:cBhvr>
                                      <p:to>
                                        <p:strVal val="visible"/>
                                      </p:to>
                                    </p:set>
                                    <p:animEffect filter="fade" transition="in">
                                      <p:cBhvr>
                                        <p:cTn dur="1000"/>
                                        <p:tgtEl>
                                          <p:spTgt spid="631">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7"/>
          <p:cNvSpPr txBox="1"/>
          <p:nvPr>
            <p:ph type="title"/>
          </p:nvPr>
        </p:nvSpPr>
        <p:spPr>
          <a:xfrm>
            <a:off x="311700" y="45325"/>
            <a:ext cx="870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this talk you will hopefully understand this slide!</a:t>
            </a:r>
            <a:endParaRPr/>
          </a:p>
          <a:p>
            <a:pPr indent="0" lvl="0" marL="0" rtl="0" algn="l">
              <a:spcBef>
                <a:spcPts val="0"/>
              </a:spcBef>
              <a:spcAft>
                <a:spcPts val="0"/>
              </a:spcAft>
              <a:buNone/>
            </a:pPr>
            <a:r>
              <a:t/>
            </a:r>
            <a:endParaRPr/>
          </a:p>
        </p:txBody>
      </p:sp>
      <p:sp>
        <p:nvSpPr>
          <p:cNvPr id="118" name="Google Shape;118;p27"/>
          <p:cNvSpPr/>
          <p:nvPr/>
        </p:nvSpPr>
        <p:spPr>
          <a:xfrm>
            <a:off x="387900" y="1533925"/>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Alice</a:t>
            </a:r>
            <a:endParaRPr/>
          </a:p>
        </p:txBody>
      </p:sp>
      <p:sp>
        <p:nvSpPr>
          <p:cNvPr id="119" name="Google Shape;119;p27"/>
          <p:cNvSpPr/>
          <p:nvPr/>
        </p:nvSpPr>
        <p:spPr>
          <a:xfrm>
            <a:off x="2747488" y="1533925"/>
            <a:ext cx="6774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Bob</a:t>
            </a:r>
            <a:endParaRPr>
              <a:solidFill>
                <a:srgbClr val="FF0000"/>
              </a:solidFill>
            </a:endParaRPr>
          </a:p>
        </p:txBody>
      </p:sp>
      <p:sp>
        <p:nvSpPr>
          <p:cNvPr id="120" name="Google Shape;120;p27"/>
          <p:cNvSpPr/>
          <p:nvPr/>
        </p:nvSpPr>
        <p:spPr>
          <a:xfrm>
            <a:off x="5014700" y="1533925"/>
            <a:ext cx="8388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Charlie</a:t>
            </a:r>
            <a:endParaRPr/>
          </a:p>
        </p:txBody>
      </p:sp>
      <p:sp>
        <p:nvSpPr>
          <p:cNvPr id="121" name="Google Shape;121;p27"/>
          <p:cNvSpPr/>
          <p:nvPr/>
        </p:nvSpPr>
        <p:spPr>
          <a:xfrm>
            <a:off x="7415700" y="1533925"/>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David</a:t>
            </a:r>
            <a:endParaRPr/>
          </a:p>
        </p:txBody>
      </p:sp>
      <p:cxnSp>
        <p:nvCxnSpPr>
          <p:cNvPr id="122" name="Google Shape;122;p27"/>
          <p:cNvCxnSpPr/>
          <p:nvPr/>
        </p:nvCxnSpPr>
        <p:spPr>
          <a:xfrm flipH="1">
            <a:off x="906575" y="1021675"/>
            <a:ext cx="6845400" cy="6300"/>
          </a:xfrm>
          <a:prstGeom prst="straightConnector1">
            <a:avLst/>
          </a:prstGeom>
          <a:noFill/>
          <a:ln cap="flat" cmpd="sng" w="9525">
            <a:solidFill>
              <a:schemeClr val="dk2"/>
            </a:solidFill>
            <a:prstDash val="solid"/>
            <a:round/>
            <a:headEnd len="med" w="med" type="none"/>
            <a:tailEnd len="med" w="med" type="triangle"/>
          </a:ln>
        </p:spPr>
      </p:cxnSp>
      <p:sp>
        <p:nvSpPr>
          <p:cNvPr id="123" name="Google Shape;123;p27"/>
          <p:cNvSpPr/>
          <p:nvPr/>
        </p:nvSpPr>
        <p:spPr>
          <a:xfrm>
            <a:off x="1408725" y="3084400"/>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HTLC</a:t>
            </a:r>
            <a:endParaRPr/>
          </a:p>
        </p:txBody>
      </p:sp>
      <p:sp>
        <p:nvSpPr>
          <p:cNvPr id="124" name="Google Shape;124;p27"/>
          <p:cNvSpPr txBox="1"/>
          <p:nvPr/>
        </p:nvSpPr>
        <p:spPr>
          <a:xfrm>
            <a:off x="7687200" y="519325"/>
            <a:ext cx="14568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Payment Hash</a:t>
            </a:r>
            <a:endParaRPr/>
          </a:p>
          <a:p>
            <a:pPr indent="0" lvl="0" marL="0" rtl="0" algn="l">
              <a:spcBef>
                <a:spcPts val="0"/>
              </a:spcBef>
              <a:spcAft>
                <a:spcPts val="0"/>
              </a:spcAft>
              <a:buClr>
                <a:schemeClr val="dk1"/>
              </a:buClr>
              <a:buSzPts val="1100"/>
              <a:buFont typeface="Arial"/>
              <a:buNone/>
            </a:pPr>
            <a:r>
              <a:rPr lang="en">
                <a:solidFill>
                  <a:schemeClr val="dk1"/>
                </a:solidFill>
              </a:rPr>
              <a:t>R → H(R)</a:t>
            </a:r>
            <a:endParaRPr/>
          </a:p>
        </p:txBody>
      </p:sp>
      <p:sp>
        <p:nvSpPr>
          <p:cNvPr id="125" name="Google Shape;125;p27"/>
          <p:cNvSpPr txBox="1"/>
          <p:nvPr/>
        </p:nvSpPr>
        <p:spPr>
          <a:xfrm>
            <a:off x="3203750" y="669250"/>
            <a:ext cx="25176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Bolt 11 Invoice</a:t>
            </a:r>
            <a:endParaRPr/>
          </a:p>
        </p:txBody>
      </p:sp>
      <p:sp>
        <p:nvSpPr>
          <p:cNvPr id="126" name="Google Shape;126;p27"/>
          <p:cNvSpPr txBox="1"/>
          <p:nvPr/>
        </p:nvSpPr>
        <p:spPr>
          <a:xfrm>
            <a:off x="259200" y="669250"/>
            <a:ext cx="14568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H(R)</a:t>
            </a:r>
            <a:endParaRPr/>
          </a:p>
        </p:txBody>
      </p:sp>
      <p:cxnSp>
        <p:nvCxnSpPr>
          <p:cNvPr id="127" name="Google Shape;127;p27"/>
          <p:cNvCxnSpPr/>
          <p:nvPr/>
        </p:nvCxnSpPr>
        <p:spPr>
          <a:xfrm flipH="1">
            <a:off x="721500" y="2791100"/>
            <a:ext cx="37500" cy="2072100"/>
          </a:xfrm>
          <a:prstGeom prst="straightConnector1">
            <a:avLst/>
          </a:prstGeom>
          <a:noFill/>
          <a:ln cap="flat" cmpd="sng" w="9525">
            <a:solidFill>
              <a:schemeClr val="dk2"/>
            </a:solidFill>
            <a:prstDash val="solid"/>
            <a:round/>
            <a:headEnd len="med" w="med" type="none"/>
            <a:tailEnd len="med" w="med" type="none"/>
          </a:ln>
        </p:spPr>
      </p:cxnSp>
      <p:cxnSp>
        <p:nvCxnSpPr>
          <p:cNvPr id="128" name="Google Shape;128;p27"/>
          <p:cNvCxnSpPr/>
          <p:nvPr/>
        </p:nvCxnSpPr>
        <p:spPr>
          <a:xfrm flipH="1">
            <a:off x="3058588" y="2791100"/>
            <a:ext cx="27600" cy="2064000"/>
          </a:xfrm>
          <a:prstGeom prst="straightConnector1">
            <a:avLst/>
          </a:prstGeom>
          <a:noFill/>
          <a:ln cap="flat" cmpd="sng" w="9525">
            <a:solidFill>
              <a:schemeClr val="dk2"/>
            </a:solidFill>
            <a:prstDash val="solid"/>
            <a:round/>
            <a:headEnd len="med" w="med" type="none"/>
            <a:tailEnd len="med" w="med" type="none"/>
          </a:ln>
        </p:spPr>
      </p:cxnSp>
      <p:cxnSp>
        <p:nvCxnSpPr>
          <p:cNvPr id="129" name="Google Shape;129;p27"/>
          <p:cNvCxnSpPr/>
          <p:nvPr/>
        </p:nvCxnSpPr>
        <p:spPr>
          <a:xfrm flipH="1">
            <a:off x="5406500" y="2791100"/>
            <a:ext cx="27600" cy="2064000"/>
          </a:xfrm>
          <a:prstGeom prst="straightConnector1">
            <a:avLst/>
          </a:prstGeom>
          <a:noFill/>
          <a:ln cap="flat" cmpd="sng" w="9525">
            <a:solidFill>
              <a:schemeClr val="dk2"/>
            </a:solidFill>
            <a:prstDash val="solid"/>
            <a:round/>
            <a:headEnd len="med" w="med" type="none"/>
            <a:tailEnd len="med" w="med" type="none"/>
          </a:ln>
        </p:spPr>
      </p:cxnSp>
      <p:cxnSp>
        <p:nvCxnSpPr>
          <p:cNvPr id="130" name="Google Shape;130;p27"/>
          <p:cNvCxnSpPr/>
          <p:nvPr/>
        </p:nvCxnSpPr>
        <p:spPr>
          <a:xfrm flipH="1">
            <a:off x="7775100" y="2791100"/>
            <a:ext cx="11700" cy="2067900"/>
          </a:xfrm>
          <a:prstGeom prst="straightConnector1">
            <a:avLst/>
          </a:prstGeom>
          <a:noFill/>
          <a:ln cap="flat" cmpd="sng" w="9525">
            <a:solidFill>
              <a:schemeClr val="dk2"/>
            </a:solidFill>
            <a:prstDash val="solid"/>
            <a:round/>
            <a:headEnd len="med" w="med" type="none"/>
            <a:tailEnd len="med" w="med" type="none"/>
          </a:ln>
        </p:spPr>
      </p:cxnSp>
      <p:cxnSp>
        <p:nvCxnSpPr>
          <p:cNvPr id="131" name="Google Shape;131;p27"/>
          <p:cNvCxnSpPr>
            <a:stCxn id="118" idx="3"/>
            <a:endCxn id="119" idx="1"/>
          </p:cNvCxnSpPr>
          <p:nvPr/>
        </p:nvCxnSpPr>
        <p:spPr>
          <a:xfrm>
            <a:off x="1130100" y="1684525"/>
            <a:ext cx="1617300" cy="0"/>
          </a:xfrm>
          <a:prstGeom prst="straightConnector1">
            <a:avLst/>
          </a:prstGeom>
          <a:noFill/>
          <a:ln cap="flat" cmpd="sng" w="9525">
            <a:solidFill>
              <a:schemeClr val="dk2"/>
            </a:solidFill>
            <a:prstDash val="solid"/>
            <a:round/>
            <a:headEnd len="med" w="med" type="none"/>
            <a:tailEnd len="med" w="med" type="none"/>
          </a:ln>
        </p:spPr>
      </p:cxnSp>
      <p:cxnSp>
        <p:nvCxnSpPr>
          <p:cNvPr id="132" name="Google Shape;132;p27"/>
          <p:cNvCxnSpPr>
            <a:stCxn id="119" idx="3"/>
            <a:endCxn id="120" idx="1"/>
          </p:cNvCxnSpPr>
          <p:nvPr/>
        </p:nvCxnSpPr>
        <p:spPr>
          <a:xfrm>
            <a:off x="3424888" y="1684525"/>
            <a:ext cx="1589700" cy="0"/>
          </a:xfrm>
          <a:prstGeom prst="straightConnector1">
            <a:avLst/>
          </a:prstGeom>
          <a:noFill/>
          <a:ln cap="flat" cmpd="sng" w="9525">
            <a:solidFill>
              <a:schemeClr val="dk2"/>
            </a:solidFill>
            <a:prstDash val="solid"/>
            <a:round/>
            <a:headEnd len="med" w="med" type="none"/>
            <a:tailEnd len="med" w="med" type="none"/>
          </a:ln>
        </p:spPr>
      </p:cxnSp>
      <p:cxnSp>
        <p:nvCxnSpPr>
          <p:cNvPr id="133" name="Google Shape;133;p27"/>
          <p:cNvCxnSpPr>
            <a:stCxn id="120" idx="3"/>
            <a:endCxn id="121" idx="1"/>
          </p:cNvCxnSpPr>
          <p:nvPr/>
        </p:nvCxnSpPr>
        <p:spPr>
          <a:xfrm>
            <a:off x="5853500" y="1684525"/>
            <a:ext cx="1562100" cy="0"/>
          </a:xfrm>
          <a:prstGeom prst="straightConnector1">
            <a:avLst/>
          </a:prstGeom>
          <a:noFill/>
          <a:ln cap="flat" cmpd="sng" w="9525">
            <a:solidFill>
              <a:schemeClr val="dk2"/>
            </a:solidFill>
            <a:prstDash val="solid"/>
            <a:round/>
            <a:headEnd len="med" w="med" type="none"/>
            <a:tailEnd len="med" w="med" type="none"/>
          </a:ln>
        </p:spPr>
      </p:cxnSp>
      <p:cxnSp>
        <p:nvCxnSpPr>
          <p:cNvPr id="134" name="Google Shape;134;p27"/>
          <p:cNvCxnSpPr>
            <a:stCxn id="123" idx="1"/>
          </p:cNvCxnSpPr>
          <p:nvPr/>
        </p:nvCxnSpPr>
        <p:spPr>
          <a:xfrm rot="10800000">
            <a:off x="766125" y="3233800"/>
            <a:ext cx="642600" cy="1200"/>
          </a:xfrm>
          <a:prstGeom prst="straightConnector1">
            <a:avLst/>
          </a:prstGeom>
          <a:noFill/>
          <a:ln cap="flat" cmpd="sng" w="9525">
            <a:solidFill>
              <a:schemeClr val="dk2"/>
            </a:solidFill>
            <a:prstDash val="solid"/>
            <a:round/>
            <a:headEnd len="med" w="med" type="none"/>
            <a:tailEnd len="med" w="med" type="none"/>
          </a:ln>
        </p:spPr>
      </p:cxnSp>
      <p:cxnSp>
        <p:nvCxnSpPr>
          <p:cNvPr id="135" name="Google Shape;135;p27"/>
          <p:cNvCxnSpPr>
            <a:stCxn id="123" idx="3"/>
          </p:cNvCxnSpPr>
          <p:nvPr/>
        </p:nvCxnSpPr>
        <p:spPr>
          <a:xfrm flipH="1" rot="10800000">
            <a:off x="2150925" y="3227500"/>
            <a:ext cx="939600" cy="7500"/>
          </a:xfrm>
          <a:prstGeom prst="straightConnector1">
            <a:avLst/>
          </a:prstGeom>
          <a:noFill/>
          <a:ln cap="flat" cmpd="sng" w="9525">
            <a:solidFill>
              <a:schemeClr val="dk2"/>
            </a:solidFill>
            <a:prstDash val="solid"/>
            <a:round/>
            <a:headEnd len="med" w="med" type="none"/>
            <a:tailEnd len="med" w="med" type="triangle"/>
          </a:ln>
        </p:spPr>
      </p:cxnSp>
      <p:sp>
        <p:nvSpPr>
          <p:cNvPr id="136" name="Google Shape;136;p27"/>
          <p:cNvSpPr/>
          <p:nvPr/>
        </p:nvSpPr>
        <p:spPr>
          <a:xfrm>
            <a:off x="3728800" y="3348275"/>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HTLC</a:t>
            </a:r>
            <a:endParaRPr/>
          </a:p>
        </p:txBody>
      </p:sp>
      <p:cxnSp>
        <p:nvCxnSpPr>
          <p:cNvPr id="137" name="Google Shape;137;p27"/>
          <p:cNvCxnSpPr>
            <a:stCxn id="136" idx="1"/>
          </p:cNvCxnSpPr>
          <p:nvPr/>
        </p:nvCxnSpPr>
        <p:spPr>
          <a:xfrm rot="10800000">
            <a:off x="3086200" y="3497675"/>
            <a:ext cx="642600" cy="1200"/>
          </a:xfrm>
          <a:prstGeom prst="straightConnector1">
            <a:avLst/>
          </a:prstGeom>
          <a:noFill/>
          <a:ln cap="flat" cmpd="sng" w="9525">
            <a:solidFill>
              <a:schemeClr val="dk2"/>
            </a:solidFill>
            <a:prstDash val="solid"/>
            <a:round/>
            <a:headEnd len="med" w="med" type="none"/>
            <a:tailEnd len="med" w="med" type="none"/>
          </a:ln>
        </p:spPr>
      </p:cxnSp>
      <p:cxnSp>
        <p:nvCxnSpPr>
          <p:cNvPr id="138" name="Google Shape;138;p27"/>
          <p:cNvCxnSpPr>
            <a:stCxn id="136" idx="3"/>
          </p:cNvCxnSpPr>
          <p:nvPr/>
        </p:nvCxnSpPr>
        <p:spPr>
          <a:xfrm flipH="1" rot="10800000">
            <a:off x="4471000" y="3491375"/>
            <a:ext cx="939600" cy="7500"/>
          </a:xfrm>
          <a:prstGeom prst="straightConnector1">
            <a:avLst/>
          </a:prstGeom>
          <a:noFill/>
          <a:ln cap="flat" cmpd="sng" w="9525">
            <a:solidFill>
              <a:schemeClr val="dk2"/>
            </a:solidFill>
            <a:prstDash val="solid"/>
            <a:round/>
            <a:headEnd len="med" w="med" type="none"/>
            <a:tailEnd len="med" w="med" type="triangle"/>
          </a:ln>
        </p:spPr>
      </p:cxnSp>
      <p:sp>
        <p:nvSpPr>
          <p:cNvPr id="139" name="Google Shape;139;p27"/>
          <p:cNvSpPr/>
          <p:nvPr/>
        </p:nvSpPr>
        <p:spPr>
          <a:xfrm>
            <a:off x="6076700" y="3602050"/>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HTLC</a:t>
            </a:r>
            <a:endParaRPr/>
          </a:p>
        </p:txBody>
      </p:sp>
      <p:cxnSp>
        <p:nvCxnSpPr>
          <p:cNvPr id="140" name="Google Shape;140;p27"/>
          <p:cNvCxnSpPr>
            <a:stCxn id="139" idx="1"/>
          </p:cNvCxnSpPr>
          <p:nvPr/>
        </p:nvCxnSpPr>
        <p:spPr>
          <a:xfrm rot="10800000">
            <a:off x="5434100" y="3751450"/>
            <a:ext cx="642600" cy="1200"/>
          </a:xfrm>
          <a:prstGeom prst="straightConnector1">
            <a:avLst/>
          </a:prstGeom>
          <a:noFill/>
          <a:ln cap="flat" cmpd="sng" w="9525">
            <a:solidFill>
              <a:schemeClr val="dk2"/>
            </a:solidFill>
            <a:prstDash val="solid"/>
            <a:round/>
            <a:headEnd len="med" w="med" type="none"/>
            <a:tailEnd len="med" w="med" type="none"/>
          </a:ln>
        </p:spPr>
      </p:cxnSp>
      <p:cxnSp>
        <p:nvCxnSpPr>
          <p:cNvPr id="141" name="Google Shape;141;p27"/>
          <p:cNvCxnSpPr>
            <a:stCxn id="139" idx="3"/>
          </p:cNvCxnSpPr>
          <p:nvPr/>
        </p:nvCxnSpPr>
        <p:spPr>
          <a:xfrm flipH="1" rot="10800000">
            <a:off x="6818900" y="3745150"/>
            <a:ext cx="939600" cy="7500"/>
          </a:xfrm>
          <a:prstGeom prst="straightConnector1">
            <a:avLst/>
          </a:prstGeom>
          <a:noFill/>
          <a:ln cap="flat" cmpd="sng" w="9525">
            <a:solidFill>
              <a:schemeClr val="dk2"/>
            </a:solidFill>
            <a:prstDash val="solid"/>
            <a:round/>
            <a:headEnd len="med" w="med" type="none"/>
            <a:tailEnd len="med" w="med" type="triangle"/>
          </a:ln>
        </p:spPr>
      </p:cxnSp>
      <p:cxnSp>
        <p:nvCxnSpPr>
          <p:cNvPr id="142" name="Google Shape;142;p27"/>
          <p:cNvCxnSpPr/>
          <p:nvPr/>
        </p:nvCxnSpPr>
        <p:spPr>
          <a:xfrm flipH="1">
            <a:off x="5427775" y="4412225"/>
            <a:ext cx="2362500" cy="6300"/>
          </a:xfrm>
          <a:prstGeom prst="straightConnector1">
            <a:avLst/>
          </a:prstGeom>
          <a:noFill/>
          <a:ln cap="flat" cmpd="sng" w="9525">
            <a:solidFill>
              <a:schemeClr val="dk2"/>
            </a:solidFill>
            <a:prstDash val="solid"/>
            <a:round/>
            <a:headEnd len="med" w="med" type="none"/>
            <a:tailEnd len="med" w="med" type="triangle"/>
          </a:ln>
        </p:spPr>
      </p:cxnSp>
      <p:sp>
        <p:nvSpPr>
          <p:cNvPr id="143" name="Google Shape;143;p27"/>
          <p:cNvSpPr txBox="1"/>
          <p:nvPr/>
        </p:nvSpPr>
        <p:spPr>
          <a:xfrm>
            <a:off x="5639925" y="4064975"/>
            <a:ext cx="2859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a:t>
            </a:r>
            <a:endParaRPr/>
          </a:p>
        </p:txBody>
      </p:sp>
      <p:cxnSp>
        <p:nvCxnSpPr>
          <p:cNvPr id="144" name="Google Shape;144;p27"/>
          <p:cNvCxnSpPr/>
          <p:nvPr/>
        </p:nvCxnSpPr>
        <p:spPr>
          <a:xfrm flipH="1">
            <a:off x="3085725" y="4605075"/>
            <a:ext cx="2310000" cy="5400"/>
          </a:xfrm>
          <a:prstGeom prst="straightConnector1">
            <a:avLst/>
          </a:prstGeom>
          <a:noFill/>
          <a:ln cap="flat" cmpd="sng" w="9525">
            <a:solidFill>
              <a:schemeClr val="dk2"/>
            </a:solidFill>
            <a:prstDash val="solid"/>
            <a:round/>
            <a:headEnd len="med" w="med" type="none"/>
            <a:tailEnd len="med" w="med" type="triangle"/>
          </a:ln>
        </p:spPr>
      </p:cxnSp>
      <p:sp>
        <p:nvSpPr>
          <p:cNvPr id="145" name="Google Shape;145;p27"/>
          <p:cNvSpPr txBox="1"/>
          <p:nvPr/>
        </p:nvSpPr>
        <p:spPr>
          <a:xfrm>
            <a:off x="3297950" y="4256975"/>
            <a:ext cx="2859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a:t>
            </a:r>
            <a:endParaRPr/>
          </a:p>
        </p:txBody>
      </p:sp>
      <p:cxnSp>
        <p:nvCxnSpPr>
          <p:cNvPr id="146" name="Google Shape;146;p27"/>
          <p:cNvCxnSpPr/>
          <p:nvPr/>
        </p:nvCxnSpPr>
        <p:spPr>
          <a:xfrm flipH="1">
            <a:off x="734200" y="4791075"/>
            <a:ext cx="2331300" cy="8100"/>
          </a:xfrm>
          <a:prstGeom prst="straightConnector1">
            <a:avLst/>
          </a:prstGeom>
          <a:noFill/>
          <a:ln cap="flat" cmpd="sng" w="9525">
            <a:solidFill>
              <a:schemeClr val="dk2"/>
            </a:solidFill>
            <a:prstDash val="solid"/>
            <a:round/>
            <a:headEnd len="med" w="med" type="none"/>
            <a:tailEnd len="med" w="med" type="triangle"/>
          </a:ln>
        </p:spPr>
      </p:cxnSp>
      <p:sp>
        <p:nvSpPr>
          <p:cNvPr id="147" name="Google Shape;147;p27"/>
          <p:cNvSpPr txBox="1"/>
          <p:nvPr/>
        </p:nvSpPr>
        <p:spPr>
          <a:xfrm>
            <a:off x="915150" y="4443825"/>
            <a:ext cx="2859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a:t>
            </a:r>
            <a:endParaRPr/>
          </a:p>
        </p:txBody>
      </p:sp>
      <p:sp>
        <p:nvSpPr>
          <p:cNvPr id="148" name="Google Shape;148;p27"/>
          <p:cNvSpPr/>
          <p:nvPr/>
        </p:nvSpPr>
        <p:spPr>
          <a:xfrm>
            <a:off x="369150" y="1137650"/>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Alice</a:t>
            </a:r>
            <a:endParaRPr/>
          </a:p>
        </p:txBody>
      </p:sp>
      <p:sp>
        <p:nvSpPr>
          <p:cNvPr id="149" name="Google Shape;149;p27"/>
          <p:cNvSpPr/>
          <p:nvPr/>
        </p:nvSpPr>
        <p:spPr>
          <a:xfrm>
            <a:off x="7415700" y="1137650"/>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David</a:t>
            </a:r>
            <a:endParaRPr/>
          </a:p>
        </p:txBody>
      </p:sp>
      <p:sp>
        <p:nvSpPr>
          <p:cNvPr id="150" name="Google Shape;150;p27"/>
          <p:cNvSpPr txBox="1"/>
          <p:nvPr/>
        </p:nvSpPr>
        <p:spPr>
          <a:xfrm>
            <a:off x="2245350" y="1126825"/>
            <a:ext cx="4842600" cy="2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Find a path (for example via Bob and Charlie)</a:t>
            </a:r>
            <a:endParaRPr/>
          </a:p>
        </p:txBody>
      </p:sp>
      <p:sp>
        <p:nvSpPr>
          <p:cNvPr id="151" name="Google Shape;151;p27"/>
          <p:cNvSpPr/>
          <p:nvPr/>
        </p:nvSpPr>
        <p:spPr>
          <a:xfrm>
            <a:off x="5593275" y="1886562"/>
            <a:ext cx="5868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7"/>
          <p:cNvSpPr/>
          <p:nvPr/>
        </p:nvSpPr>
        <p:spPr>
          <a:xfrm>
            <a:off x="6180200" y="1886562"/>
            <a:ext cx="5868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7"/>
          <p:cNvSpPr/>
          <p:nvPr/>
        </p:nvSpPr>
        <p:spPr>
          <a:xfrm>
            <a:off x="6767125" y="1886562"/>
            <a:ext cx="5868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7"/>
          <p:cNvSpPr txBox="1"/>
          <p:nvPr/>
        </p:nvSpPr>
        <p:spPr>
          <a:xfrm>
            <a:off x="5635643" y="1800750"/>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0</a:t>
            </a:r>
            <a:endParaRPr sz="1000"/>
          </a:p>
        </p:txBody>
      </p:sp>
      <p:sp>
        <p:nvSpPr>
          <p:cNvPr id="155" name="Google Shape;155;p27"/>
          <p:cNvSpPr txBox="1"/>
          <p:nvPr/>
        </p:nvSpPr>
        <p:spPr>
          <a:xfrm>
            <a:off x="6222568" y="1800750"/>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300</a:t>
            </a:r>
            <a:endParaRPr sz="1000"/>
          </a:p>
        </p:txBody>
      </p:sp>
      <p:sp>
        <p:nvSpPr>
          <p:cNvPr id="156" name="Google Shape;156;p27"/>
          <p:cNvSpPr txBox="1"/>
          <p:nvPr/>
        </p:nvSpPr>
        <p:spPr>
          <a:xfrm>
            <a:off x="6809493" y="1800750"/>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9</a:t>
            </a:r>
            <a:endParaRPr sz="1000"/>
          </a:p>
        </p:txBody>
      </p:sp>
      <p:sp>
        <p:nvSpPr>
          <p:cNvPr id="157" name="Google Shape;157;p27"/>
          <p:cNvSpPr/>
          <p:nvPr/>
        </p:nvSpPr>
        <p:spPr>
          <a:xfrm>
            <a:off x="5593250" y="2069675"/>
            <a:ext cx="17607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7"/>
          <p:cNvSpPr txBox="1"/>
          <p:nvPr/>
        </p:nvSpPr>
        <p:spPr>
          <a:xfrm>
            <a:off x="5635642" y="1983875"/>
            <a:ext cx="17184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u3h4kj23048yerg2j3r</a:t>
            </a:r>
            <a:endParaRPr sz="1000"/>
          </a:p>
        </p:txBody>
      </p:sp>
      <p:sp>
        <p:nvSpPr>
          <p:cNvPr id="159" name="Google Shape;159;p27"/>
          <p:cNvSpPr/>
          <p:nvPr/>
        </p:nvSpPr>
        <p:spPr>
          <a:xfrm>
            <a:off x="5102975" y="2069675"/>
            <a:ext cx="5022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7"/>
          <p:cNvSpPr txBox="1"/>
          <p:nvPr/>
        </p:nvSpPr>
        <p:spPr>
          <a:xfrm>
            <a:off x="5081823" y="1983875"/>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Ek D</a:t>
            </a:r>
            <a:endParaRPr sz="1000"/>
          </a:p>
        </p:txBody>
      </p:sp>
      <p:sp>
        <p:nvSpPr>
          <p:cNvPr id="161" name="Google Shape;161;p27"/>
          <p:cNvSpPr/>
          <p:nvPr/>
        </p:nvSpPr>
        <p:spPr>
          <a:xfrm>
            <a:off x="4010700" y="2070775"/>
            <a:ext cx="3915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7"/>
          <p:cNvSpPr/>
          <p:nvPr/>
        </p:nvSpPr>
        <p:spPr>
          <a:xfrm>
            <a:off x="4402200" y="2070775"/>
            <a:ext cx="3756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7"/>
          <p:cNvSpPr/>
          <p:nvPr/>
        </p:nvSpPr>
        <p:spPr>
          <a:xfrm>
            <a:off x="4780250" y="2070775"/>
            <a:ext cx="3228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7"/>
          <p:cNvSpPr txBox="1"/>
          <p:nvPr/>
        </p:nvSpPr>
        <p:spPr>
          <a:xfrm>
            <a:off x="3978393" y="1976475"/>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452</a:t>
            </a:r>
            <a:endParaRPr sz="1000"/>
          </a:p>
        </p:txBody>
      </p:sp>
      <p:sp>
        <p:nvSpPr>
          <p:cNvPr id="165" name="Google Shape;165;p27"/>
          <p:cNvSpPr txBox="1"/>
          <p:nvPr/>
        </p:nvSpPr>
        <p:spPr>
          <a:xfrm>
            <a:off x="4331106" y="1983875"/>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300</a:t>
            </a:r>
            <a:endParaRPr sz="1000"/>
          </a:p>
        </p:txBody>
      </p:sp>
      <p:sp>
        <p:nvSpPr>
          <p:cNvPr id="166" name="Google Shape;166;p27"/>
          <p:cNvSpPr txBox="1"/>
          <p:nvPr/>
        </p:nvSpPr>
        <p:spPr>
          <a:xfrm>
            <a:off x="4745900" y="1983875"/>
            <a:ext cx="3915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18</a:t>
            </a:r>
            <a:endParaRPr sz="1000"/>
          </a:p>
        </p:txBody>
      </p:sp>
      <p:sp>
        <p:nvSpPr>
          <p:cNvPr id="167" name="Google Shape;167;p27"/>
          <p:cNvSpPr/>
          <p:nvPr/>
        </p:nvSpPr>
        <p:spPr>
          <a:xfrm>
            <a:off x="3422513" y="2270138"/>
            <a:ext cx="5022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7"/>
          <p:cNvSpPr txBox="1"/>
          <p:nvPr/>
        </p:nvSpPr>
        <p:spPr>
          <a:xfrm>
            <a:off x="3401361" y="2184338"/>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Ek C</a:t>
            </a:r>
            <a:endParaRPr sz="1000"/>
          </a:p>
        </p:txBody>
      </p:sp>
      <p:sp>
        <p:nvSpPr>
          <p:cNvPr id="169" name="Google Shape;169;p27"/>
          <p:cNvSpPr/>
          <p:nvPr/>
        </p:nvSpPr>
        <p:spPr>
          <a:xfrm>
            <a:off x="3924713" y="2270138"/>
            <a:ext cx="34164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7"/>
          <p:cNvSpPr txBox="1"/>
          <p:nvPr/>
        </p:nvSpPr>
        <p:spPr>
          <a:xfrm>
            <a:off x="3967120" y="2184338"/>
            <a:ext cx="33738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aksjhdflka813r83n09aw0923kjqk34jt2kjt3jhk2jh3tqkjw</a:t>
            </a:r>
            <a:endParaRPr sz="1000"/>
          </a:p>
        </p:txBody>
      </p:sp>
      <p:sp>
        <p:nvSpPr>
          <p:cNvPr id="171" name="Google Shape;171;p27"/>
          <p:cNvSpPr/>
          <p:nvPr/>
        </p:nvSpPr>
        <p:spPr>
          <a:xfrm>
            <a:off x="2325013" y="2270913"/>
            <a:ext cx="3915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7"/>
          <p:cNvSpPr/>
          <p:nvPr/>
        </p:nvSpPr>
        <p:spPr>
          <a:xfrm>
            <a:off x="2716513" y="2270913"/>
            <a:ext cx="3756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7"/>
          <p:cNvSpPr/>
          <p:nvPr/>
        </p:nvSpPr>
        <p:spPr>
          <a:xfrm>
            <a:off x="3094563" y="2270913"/>
            <a:ext cx="3228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7"/>
          <p:cNvSpPr txBox="1"/>
          <p:nvPr/>
        </p:nvSpPr>
        <p:spPr>
          <a:xfrm>
            <a:off x="2292706" y="2176613"/>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74</a:t>
            </a:r>
            <a:endParaRPr sz="1000"/>
          </a:p>
        </p:txBody>
      </p:sp>
      <p:sp>
        <p:nvSpPr>
          <p:cNvPr id="175" name="Google Shape;175;p27"/>
          <p:cNvSpPr txBox="1"/>
          <p:nvPr/>
        </p:nvSpPr>
        <p:spPr>
          <a:xfrm>
            <a:off x="2645418" y="2184013"/>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301</a:t>
            </a:r>
            <a:endParaRPr sz="1000"/>
          </a:p>
        </p:txBody>
      </p:sp>
      <p:sp>
        <p:nvSpPr>
          <p:cNvPr id="176" name="Google Shape;176;p27"/>
          <p:cNvSpPr txBox="1"/>
          <p:nvPr/>
        </p:nvSpPr>
        <p:spPr>
          <a:xfrm>
            <a:off x="3060212" y="2184013"/>
            <a:ext cx="3915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41</a:t>
            </a:r>
            <a:endParaRPr sz="1000"/>
          </a:p>
        </p:txBody>
      </p:sp>
      <p:sp>
        <p:nvSpPr>
          <p:cNvPr id="177" name="Google Shape;177;p27"/>
          <p:cNvSpPr/>
          <p:nvPr/>
        </p:nvSpPr>
        <p:spPr>
          <a:xfrm>
            <a:off x="2345193" y="2466663"/>
            <a:ext cx="50130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7"/>
          <p:cNvSpPr txBox="1"/>
          <p:nvPr/>
        </p:nvSpPr>
        <p:spPr>
          <a:xfrm>
            <a:off x="2345115" y="2380863"/>
            <a:ext cx="50130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374yiu3h4ot8h2no2iht2htp82hts98dfgoh2408h2048gh2084ghh2g0240gh24hg082h4g</a:t>
            </a:r>
            <a:endParaRPr sz="1000"/>
          </a:p>
        </p:txBody>
      </p:sp>
      <p:sp>
        <p:nvSpPr>
          <p:cNvPr id="179" name="Google Shape;179;p27"/>
          <p:cNvSpPr/>
          <p:nvPr/>
        </p:nvSpPr>
        <p:spPr>
          <a:xfrm>
            <a:off x="1842975" y="2466650"/>
            <a:ext cx="5022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7"/>
          <p:cNvSpPr txBox="1"/>
          <p:nvPr/>
        </p:nvSpPr>
        <p:spPr>
          <a:xfrm>
            <a:off x="1821823" y="2380850"/>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Ek B</a:t>
            </a:r>
            <a:endParaRPr sz="1000"/>
          </a:p>
        </p:txBody>
      </p:sp>
      <p:sp>
        <p:nvSpPr>
          <p:cNvPr id="181" name="Google Shape;181;p27"/>
          <p:cNvSpPr txBox="1"/>
          <p:nvPr/>
        </p:nvSpPr>
        <p:spPr>
          <a:xfrm>
            <a:off x="311700" y="2075330"/>
            <a:ext cx="1456800" cy="3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Alice creates Onion package</a:t>
            </a:r>
            <a:endParaRPr/>
          </a:p>
        </p:txBody>
      </p:sp>
      <p:sp>
        <p:nvSpPr>
          <p:cNvPr id="182" name="Google Shape;182;p27"/>
          <p:cNvSpPr txBox="1"/>
          <p:nvPr/>
        </p:nvSpPr>
        <p:spPr>
          <a:xfrm>
            <a:off x="1328850" y="3344525"/>
            <a:ext cx="9165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solidFill>
                  <a:schemeClr val="dk1"/>
                </a:solidFill>
              </a:rPr>
              <a:t>update_add_htlc</a:t>
            </a:r>
            <a:endParaRPr sz="700"/>
          </a:p>
        </p:txBody>
      </p:sp>
      <p:sp>
        <p:nvSpPr>
          <p:cNvPr id="183" name="Google Shape;183;p27"/>
          <p:cNvSpPr txBox="1"/>
          <p:nvPr/>
        </p:nvSpPr>
        <p:spPr>
          <a:xfrm>
            <a:off x="3702775" y="3602050"/>
            <a:ext cx="9165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solidFill>
                  <a:schemeClr val="dk1"/>
                </a:solidFill>
              </a:rPr>
              <a:t>update_add_htlc</a:t>
            </a:r>
            <a:endParaRPr sz="700"/>
          </a:p>
        </p:txBody>
      </p:sp>
      <p:sp>
        <p:nvSpPr>
          <p:cNvPr id="184" name="Google Shape;184;p27"/>
          <p:cNvSpPr txBox="1"/>
          <p:nvPr/>
        </p:nvSpPr>
        <p:spPr>
          <a:xfrm>
            <a:off x="5989550" y="3836475"/>
            <a:ext cx="9165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solidFill>
                  <a:schemeClr val="dk1"/>
                </a:solidFill>
              </a:rPr>
              <a:t>update_add_htlc</a:t>
            </a:r>
            <a:endParaRPr sz="700"/>
          </a:p>
        </p:txBody>
      </p:sp>
      <p:sp>
        <p:nvSpPr>
          <p:cNvPr id="185" name="Google Shape;185;p27"/>
          <p:cNvSpPr txBox="1"/>
          <p:nvPr/>
        </p:nvSpPr>
        <p:spPr>
          <a:xfrm>
            <a:off x="5950350" y="4345925"/>
            <a:ext cx="13041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solidFill>
                  <a:schemeClr val="dk1"/>
                </a:solidFill>
              </a:rPr>
              <a:t>update_fullfil_htlc</a:t>
            </a:r>
            <a:endParaRPr sz="700"/>
          </a:p>
        </p:txBody>
      </p:sp>
      <p:sp>
        <p:nvSpPr>
          <p:cNvPr id="186" name="Google Shape;186;p27"/>
          <p:cNvSpPr txBox="1"/>
          <p:nvPr/>
        </p:nvSpPr>
        <p:spPr>
          <a:xfrm>
            <a:off x="3604938" y="4389775"/>
            <a:ext cx="13041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solidFill>
                  <a:schemeClr val="dk1"/>
                </a:solidFill>
              </a:rPr>
              <a:t>update_fullfil_htlc</a:t>
            </a:r>
            <a:endParaRPr sz="700"/>
          </a:p>
        </p:txBody>
      </p:sp>
      <p:sp>
        <p:nvSpPr>
          <p:cNvPr id="187" name="Google Shape;187;p27"/>
          <p:cNvSpPr txBox="1"/>
          <p:nvPr/>
        </p:nvSpPr>
        <p:spPr>
          <a:xfrm>
            <a:off x="1286700" y="4558175"/>
            <a:ext cx="13041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solidFill>
                  <a:schemeClr val="dk1"/>
                </a:solidFill>
              </a:rPr>
              <a:t>update_fullfil_htlc</a:t>
            </a:r>
            <a:endParaRPr sz="7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5" name="Shape 635"/>
        <p:cNvGrpSpPr/>
        <p:nvPr/>
      </p:nvGrpSpPr>
      <p:grpSpPr>
        <a:xfrm>
          <a:off x="0" y="0"/>
          <a:ext cx="0" cy="0"/>
          <a:chOff x="0" y="0"/>
          <a:chExt cx="0" cy="0"/>
        </a:xfrm>
      </p:grpSpPr>
      <p:pic>
        <p:nvPicPr>
          <p:cNvPr id="636" name="Google Shape;636;p54"/>
          <p:cNvPicPr preferRelativeResize="0"/>
          <p:nvPr/>
        </p:nvPicPr>
        <p:blipFill>
          <a:blip r:embed="rId3">
            <a:alphaModFix/>
          </a:blip>
          <a:stretch>
            <a:fillRect/>
          </a:stretch>
        </p:blipFill>
        <p:spPr>
          <a:xfrm>
            <a:off x="453875" y="696575"/>
            <a:ext cx="8882049" cy="4229550"/>
          </a:xfrm>
          <a:prstGeom prst="rect">
            <a:avLst/>
          </a:prstGeom>
          <a:noFill/>
          <a:ln>
            <a:noFill/>
          </a:ln>
        </p:spPr>
      </p:pic>
      <p:sp>
        <p:nvSpPr>
          <p:cNvPr id="637" name="Google Shape;637;p54"/>
          <p:cNvSpPr txBox="1"/>
          <p:nvPr>
            <p:ph type="title"/>
          </p:nvPr>
        </p:nvSpPr>
        <p:spPr>
          <a:xfrm>
            <a:off x="311700" y="45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Standard to_local witness script for commitment txs</a:t>
            </a:r>
            <a:endParaRPr/>
          </a:p>
        </p:txBody>
      </p:sp>
      <p:pic>
        <p:nvPicPr>
          <p:cNvPr id="638" name="Google Shape;638;p54"/>
          <p:cNvPicPr preferRelativeResize="0"/>
          <p:nvPr/>
        </p:nvPicPr>
        <p:blipFill>
          <a:blip r:embed="rId4">
            <a:alphaModFix/>
          </a:blip>
          <a:stretch>
            <a:fillRect/>
          </a:stretch>
        </p:blipFill>
        <p:spPr>
          <a:xfrm>
            <a:off x="0" y="696575"/>
            <a:ext cx="7829581" cy="42295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2" name="Shape 642"/>
        <p:cNvGrpSpPr/>
        <p:nvPr/>
      </p:nvGrpSpPr>
      <p:grpSpPr>
        <a:xfrm>
          <a:off x="0" y="0"/>
          <a:ext cx="0" cy="0"/>
          <a:chOff x="0" y="0"/>
          <a:chExt cx="0" cy="0"/>
        </a:xfrm>
      </p:grpSpPr>
      <p:sp>
        <p:nvSpPr>
          <p:cNvPr id="643" name="Google Shape;643;p55"/>
          <p:cNvSpPr txBox="1"/>
          <p:nvPr>
            <p:ph type="title"/>
          </p:nvPr>
        </p:nvSpPr>
        <p:spPr>
          <a:xfrm>
            <a:off x="311700" y="45325"/>
            <a:ext cx="870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 of what we have achieved now</a:t>
            </a:r>
            <a:endParaRPr/>
          </a:p>
        </p:txBody>
      </p:sp>
      <p:sp>
        <p:nvSpPr>
          <p:cNvPr id="644" name="Google Shape;644;p55"/>
          <p:cNvSpPr txBox="1"/>
          <p:nvPr>
            <p:ph idx="1" type="body"/>
          </p:nvPr>
        </p:nvSpPr>
        <p:spPr>
          <a:xfrm>
            <a:off x="311700" y="61802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Bidirectional payment channel is opened with one on chain transaction</a:t>
            </a:r>
            <a:endParaRPr/>
          </a:p>
          <a:p>
            <a:pPr indent="-342900" lvl="0" marL="457200" marR="0" rtl="0" algn="l">
              <a:lnSpc>
                <a:spcPct val="115000"/>
              </a:lnSpc>
              <a:spcBef>
                <a:spcPts val="0"/>
              </a:spcBef>
              <a:spcAft>
                <a:spcPts val="0"/>
              </a:spcAft>
              <a:buSzPts val="1800"/>
              <a:buChar char="●"/>
            </a:pPr>
            <a:r>
              <a:rPr lang="en"/>
              <a:t>Channel can stay open for arbitrary time</a:t>
            </a:r>
            <a:endParaRPr/>
          </a:p>
          <a:p>
            <a:pPr indent="-342900" lvl="0" marL="457200" marR="0" rtl="0" algn="l">
              <a:lnSpc>
                <a:spcPct val="115000"/>
              </a:lnSpc>
              <a:spcBef>
                <a:spcPts val="0"/>
              </a:spcBef>
              <a:spcAft>
                <a:spcPts val="0"/>
              </a:spcAft>
              <a:buClr>
                <a:schemeClr val="dk2"/>
              </a:buClr>
              <a:buSzPts val="1800"/>
              <a:buFont typeface="Arial"/>
              <a:buChar char="●"/>
            </a:pPr>
            <a:r>
              <a:rPr lang="en"/>
              <a:t>The newest Commitment Transaction encodes the balance of a channel</a:t>
            </a:r>
            <a:endParaRPr/>
          </a:p>
          <a:p>
            <a:pPr indent="-342900" lvl="0" marL="457200" marR="0" rtl="0" algn="l">
              <a:lnSpc>
                <a:spcPct val="115000"/>
              </a:lnSpc>
              <a:spcBef>
                <a:spcPts val="0"/>
              </a:spcBef>
              <a:spcAft>
                <a:spcPts val="0"/>
              </a:spcAft>
              <a:buSzPts val="1800"/>
              <a:buChar char="●"/>
            </a:pPr>
            <a:r>
              <a:rPr lang="en"/>
              <a:t>Old Commitment Transactions are invalidated to prevent broadcasting them</a:t>
            </a:r>
            <a:endParaRPr/>
          </a:p>
          <a:p>
            <a:pPr indent="-317500" lvl="1" marL="914400" marR="0" rtl="0" algn="l">
              <a:lnSpc>
                <a:spcPct val="115000"/>
              </a:lnSpc>
              <a:spcBef>
                <a:spcPts val="0"/>
              </a:spcBef>
              <a:spcAft>
                <a:spcPts val="0"/>
              </a:spcAft>
              <a:buSzPts val="1400"/>
              <a:buChar char="○"/>
            </a:pPr>
            <a:r>
              <a:rPr lang="en"/>
              <a:t>Achieved by sharing private keys to effectively allow the other side to spend the output</a:t>
            </a:r>
            <a:endParaRPr/>
          </a:p>
          <a:p>
            <a:pPr indent="-342900" lvl="0" marL="457200" marR="0" rtl="0" algn="l">
              <a:lnSpc>
                <a:spcPct val="115000"/>
              </a:lnSpc>
              <a:spcBef>
                <a:spcPts val="0"/>
              </a:spcBef>
              <a:spcAft>
                <a:spcPts val="0"/>
              </a:spcAft>
              <a:buSzPts val="1800"/>
              <a:buChar char="●"/>
            </a:pPr>
            <a:r>
              <a:rPr lang="en"/>
              <a:t>The balance sheet can instantly be updated </a:t>
            </a:r>
            <a:endParaRPr/>
          </a:p>
          <a:p>
            <a:pPr indent="-317500" lvl="1" marL="914400" marR="0" rtl="0" algn="l">
              <a:lnSpc>
                <a:spcPct val="115000"/>
              </a:lnSpc>
              <a:spcBef>
                <a:spcPts val="0"/>
              </a:spcBef>
              <a:spcAft>
                <a:spcPts val="0"/>
              </a:spcAft>
              <a:buSzPts val="1400"/>
              <a:buChar char="○"/>
            </a:pPr>
            <a:r>
              <a:rPr lang="en"/>
              <a:t>Effectively allowing each party to send funds to the other party</a:t>
            </a:r>
            <a:endParaRPr/>
          </a:p>
          <a:p>
            <a:pPr indent="-317500" lvl="1" marL="914400" marR="0" rtl="0" algn="l">
              <a:lnSpc>
                <a:spcPct val="115000"/>
              </a:lnSpc>
              <a:spcBef>
                <a:spcPts val="0"/>
              </a:spcBef>
              <a:spcAft>
                <a:spcPts val="0"/>
              </a:spcAft>
              <a:buSzPts val="1400"/>
              <a:buChar char="○"/>
            </a:pPr>
            <a:r>
              <a:rPr lang="en"/>
              <a:t>Both parties need to collaborate for this to happen</a:t>
            </a:r>
            <a:endParaRPr/>
          </a:p>
          <a:p>
            <a:pPr indent="-317500" lvl="1" marL="914400" marR="0" rtl="0" algn="l">
              <a:lnSpc>
                <a:spcPct val="115000"/>
              </a:lnSpc>
              <a:spcBef>
                <a:spcPts val="0"/>
              </a:spcBef>
              <a:spcAft>
                <a:spcPts val="0"/>
              </a:spcAft>
              <a:buSzPts val="1400"/>
              <a:buChar char="○"/>
            </a:pPr>
            <a:r>
              <a:rPr lang="en"/>
              <a:t>Blockchain doesn't need to get involved</a:t>
            </a:r>
            <a:endParaRPr/>
          </a:p>
          <a:p>
            <a:pPr indent="-317500" lvl="1" marL="914400" marR="0" rtl="0" algn="l">
              <a:lnSpc>
                <a:spcPct val="115000"/>
              </a:lnSpc>
              <a:spcBef>
                <a:spcPts val="0"/>
              </a:spcBef>
              <a:spcAft>
                <a:spcPts val="0"/>
              </a:spcAft>
              <a:buSzPts val="1400"/>
              <a:buChar char="○"/>
            </a:pPr>
            <a:r>
              <a:rPr lang="en"/>
              <a:t>No fees for updating the balance within the payment channel</a:t>
            </a:r>
            <a:endParaRPr/>
          </a:p>
          <a:p>
            <a:pPr indent="0" lvl="0" marL="457200" marR="0" rtl="0" algn="l">
              <a:lnSpc>
                <a:spcPct val="115000"/>
              </a:lnSpc>
              <a:spcBef>
                <a:spcPts val="1600"/>
              </a:spcBef>
              <a:spcAft>
                <a:spcPts val="0"/>
              </a:spcAft>
              <a:buNone/>
            </a:pPr>
            <a:r>
              <a:t/>
            </a:r>
            <a:endParaRPr/>
          </a:p>
          <a:p>
            <a:pPr indent="0" lvl="0" marL="0" marR="0" rtl="0" algn="l">
              <a:lnSpc>
                <a:spcPct val="115000"/>
              </a:lnSpc>
              <a:spcBef>
                <a:spcPts val="1600"/>
              </a:spcBef>
              <a:spcAft>
                <a:spcPts val="0"/>
              </a:spcAft>
              <a:buNone/>
            </a:pPr>
            <a:r>
              <a:rPr lang="en"/>
              <a:t>Where is the (Lightning) Network of payment channels? </a:t>
            </a:r>
            <a:endParaRPr/>
          </a:p>
          <a:p>
            <a:pPr indent="0" lvl="0" marL="0" marR="0" rtl="0" algn="l">
              <a:lnSpc>
                <a:spcPct val="115000"/>
              </a:lnSpc>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4">
                                            <p:txEl>
                                              <p:pRg end="0" st="0"/>
                                            </p:txEl>
                                          </p:spTgt>
                                        </p:tgtEl>
                                        <p:attrNameLst>
                                          <p:attrName>style.visibility</p:attrName>
                                        </p:attrNameLst>
                                      </p:cBhvr>
                                      <p:to>
                                        <p:strVal val="visible"/>
                                      </p:to>
                                    </p:set>
                                    <p:animEffect filter="fade" transition="in">
                                      <p:cBhvr>
                                        <p:cTn dur="1000"/>
                                        <p:tgtEl>
                                          <p:spTgt spid="64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4">
                                            <p:txEl>
                                              <p:pRg end="1" st="1"/>
                                            </p:txEl>
                                          </p:spTgt>
                                        </p:tgtEl>
                                        <p:attrNameLst>
                                          <p:attrName>style.visibility</p:attrName>
                                        </p:attrNameLst>
                                      </p:cBhvr>
                                      <p:to>
                                        <p:strVal val="visible"/>
                                      </p:to>
                                    </p:set>
                                    <p:animEffect filter="fade" transition="in">
                                      <p:cBhvr>
                                        <p:cTn dur="1000"/>
                                        <p:tgtEl>
                                          <p:spTgt spid="64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4">
                                            <p:txEl>
                                              <p:pRg end="2" st="2"/>
                                            </p:txEl>
                                          </p:spTgt>
                                        </p:tgtEl>
                                        <p:attrNameLst>
                                          <p:attrName>style.visibility</p:attrName>
                                        </p:attrNameLst>
                                      </p:cBhvr>
                                      <p:to>
                                        <p:strVal val="visible"/>
                                      </p:to>
                                    </p:set>
                                    <p:animEffect filter="fade" transition="in">
                                      <p:cBhvr>
                                        <p:cTn dur="1000"/>
                                        <p:tgtEl>
                                          <p:spTgt spid="64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4">
                                            <p:txEl>
                                              <p:pRg end="3" st="3"/>
                                            </p:txEl>
                                          </p:spTgt>
                                        </p:tgtEl>
                                        <p:attrNameLst>
                                          <p:attrName>style.visibility</p:attrName>
                                        </p:attrNameLst>
                                      </p:cBhvr>
                                      <p:to>
                                        <p:strVal val="visible"/>
                                      </p:to>
                                    </p:set>
                                    <p:animEffect filter="fade" transition="in">
                                      <p:cBhvr>
                                        <p:cTn dur="1000"/>
                                        <p:tgtEl>
                                          <p:spTgt spid="64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4">
                                            <p:txEl>
                                              <p:pRg end="4" st="4"/>
                                            </p:txEl>
                                          </p:spTgt>
                                        </p:tgtEl>
                                        <p:attrNameLst>
                                          <p:attrName>style.visibility</p:attrName>
                                        </p:attrNameLst>
                                      </p:cBhvr>
                                      <p:to>
                                        <p:strVal val="visible"/>
                                      </p:to>
                                    </p:set>
                                    <p:animEffect filter="fade" transition="in">
                                      <p:cBhvr>
                                        <p:cTn dur="1000"/>
                                        <p:tgtEl>
                                          <p:spTgt spid="64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4">
                                            <p:txEl>
                                              <p:pRg end="5" st="5"/>
                                            </p:txEl>
                                          </p:spTgt>
                                        </p:tgtEl>
                                        <p:attrNameLst>
                                          <p:attrName>style.visibility</p:attrName>
                                        </p:attrNameLst>
                                      </p:cBhvr>
                                      <p:to>
                                        <p:strVal val="visible"/>
                                      </p:to>
                                    </p:set>
                                    <p:animEffect filter="fade" transition="in">
                                      <p:cBhvr>
                                        <p:cTn dur="1000"/>
                                        <p:tgtEl>
                                          <p:spTgt spid="64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4">
                                            <p:txEl>
                                              <p:pRg end="6" st="6"/>
                                            </p:txEl>
                                          </p:spTgt>
                                        </p:tgtEl>
                                        <p:attrNameLst>
                                          <p:attrName>style.visibility</p:attrName>
                                        </p:attrNameLst>
                                      </p:cBhvr>
                                      <p:to>
                                        <p:strVal val="visible"/>
                                      </p:to>
                                    </p:set>
                                    <p:animEffect filter="fade" transition="in">
                                      <p:cBhvr>
                                        <p:cTn dur="1000"/>
                                        <p:tgtEl>
                                          <p:spTgt spid="64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4">
                                            <p:txEl>
                                              <p:pRg end="7" st="7"/>
                                            </p:txEl>
                                          </p:spTgt>
                                        </p:tgtEl>
                                        <p:attrNameLst>
                                          <p:attrName>style.visibility</p:attrName>
                                        </p:attrNameLst>
                                      </p:cBhvr>
                                      <p:to>
                                        <p:strVal val="visible"/>
                                      </p:to>
                                    </p:set>
                                    <p:animEffect filter="fade" transition="in">
                                      <p:cBhvr>
                                        <p:cTn dur="1000"/>
                                        <p:tgtEl>
                                          <p:spTgt spid="64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4">
                                            <p:txEl>
                                              <p:pRg end="8" st="8"/>
                                            </p:txEl>
                                          </p:spTgt>
                                        </p:tgtEl>
                                        <p:attrNameLst>
                                          <p:attrName>style.visibility</p:attrName>
                                        </p:attrNameLst>
                                      </p:cBhvr>
                                      <p:to>
                                        <p:strVal val="visible"/>
                                      </p:to>
                                    </p:set>
                                    <p:animEffect filter="fade" transition="in">
                                      <p:cBhvr>
                                        <p:cTn dur="1000"/>
                                        <p:tgtEl>
                                          <p:spTgt spid="64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4">
                                            <p:txEl>
                                              <p:pRg end="9" st="9"/>
                                            </p:txEl>
                                          </p:spTgt>
                                        </p:tgtEl>
                                        <p:attrNameLst>
                                          <p:attrName>style.visibility</p:attrName>
                                        </p:attrNameLst>
                                      </p:cBhvr>
                                      <p:to>
                                        <p:strVal val="visible"/>
                                      </p:to>
                                    </p:set>
                                    <p:animEffect filter="fade" transition="in">
                                      <p:cBhvr>
                                        <p:cTn dur="1000"/>
                                        <p:tgtEl>
                                          <p:spTgt spid="644">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4">
                                            <p:txEl>
                                              <p:pRg end="10" st="10"/>
                                            </p:txEl>
                                          </p:spTgt>
                                        </p:tgtEl>
                                        <p:attrNameLst>
                                          <p:attrName>style.visibility</p:attrName>
                                        </p:attrNameLst>
                                      </p:cBhvr>
                                      <p:to>
                                        <p:strVal val="visible"/>
                                      </p:to>
                                    </p:set>
                                    <p:animEffect filter="fade" transition="in">
                                      <p:cBhvr>
                                        <p:cTn dur="1000"/>
                                        <p:tgtEl>
                                          <p:spTgt spid="644">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4">
                                            <p:txEl>
                                              <p:pRg end="11" st="11"/>
                                            </p:txEl>
                                          </p:spTgt>
                                        </p:tgtEl>
                                        <p:attrNameLst>
                                          <p:attrName>style.visibility</p:attrName>
                                        </p:attrNameLst>
                                      </p:cBhvr>
                                      <p:to>
                                        <p:strVal val="visible"/>
                                      </p:to>
                                    </p:set>
                                    <p:animEffect filter="fade" transition="in">
                                      <p:cBhvr>
                                        <p:cTn dur="1000"/>
                                        <p:tgtEl>
                                          <p:spTgt spid="644">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4">
                                            <p:txEl>
                                              <p:pRg end="12" st="12"/>
                                            </p:txEl>
                                          </p:spTgt>
                                        </p:tgtEl>
                                        <p:attrNameLst>
                                          <p:attrName>style.visibility</p:attrName>
                                        </p:attrNameLst>
                                      </p:cBhvr>
                                      <p:to>
                                        <p:strVal val="visible"/>
                                      </p:to>
                                    </p:set>
                                    <p:animEffect filter="fade" transition="in">
                                      <p:cBhvr>
                                        <p:cTn dur="1000"/>
                                        <p:tgtEl>
                                          <p:spTgt spid="644">
                                            <p:txEl>
                                              <p:pRg end="12" st="1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8" name="Shape 648"/>
        <p:cNvGrpSpPr/>
        <p:nvPr/>
      </p:nvGrpSpPr>
      <p:grpSpPr>
        <a:xfrm>
          <a:off x="0" y="0"/>
          <a:ext cx="0" cy="0"/>
          <a:chOff x="0" y="0"/>
          <a:chExt cx="0" cy="0"/>
        </a:xfrm>
      </p:grpSpPr>
      <p:sp>
        <p:nvSpPr>
          <p:cNvPr id="649" name="Google Shape;649;p5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Payment Process on the Lightning Network</a:t>
            </a:r>
            <a:endParaRPr/>
          </a:p>
        </p:txBody>
      </p:sp>
      <p:sp>
        <p:nvSpPr>
          <p:cNvPr id="650" name="Google Shape;650;p5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(Chapter 2 / BOLT 11)</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sp>
        <p:nvSpPr>
          <p:cNvPr id="655" name="Google Shape;655;p57"/>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Comparing the payment process of on chain Bitcoin and off chain Lightning Network payments</a:t>
            </a:r>
            <a:endParaRPr/>
          </a:p>
        </p:txBody>
      </p:sp>
      <p:sp>
        <p:nvSpPr>
          <p:cNvPr id="656" name="Google Shape;656;p57"/>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Bitcoin address is like a bank account number</a:t>
            </a:r>
            <a:endParaRPr/>
          </a:p>
          <a:p>
            <a:pPr indent="-342900" lvl="0" marL="457200" rtl="0" algn="l">
              <a:spcBef>
                <a:spcPts val="0"/>
              </a:spcBef>
              <a:spcAft>
                <a:spcPts val="0"/>
              </a:spcAft>
              <a:buSzPts val="1800"/>
              <a:buAutoNum type="arabicPeriod"/>
            </a:pPr>
            <a:r>
              <a:rPr lang="en"/>
              <a:t>Bitcoins can be sent to that address</a:t>
            </a:r>
            <a:endParaRPr/>
          </a:p>
          <a:p>
            <a:pPr indent="-342900" lvl="0" marL="457200" rtl="0" algn="l">
              <a:spcBef>
                <a:spcPts val="0"/>
              </a:spcBef>
              <a:spcAft>
                <a:spcPts val="0"/>
              </a:spcAft>
              <a:buSzPts val="1800"/>
              <a:buAutoNum type="arabicPeriod"/>
            </a:pPr>
            <a:r>
              <a:rPr lang="en"/>
              <a:t>Payment requests in Bitcoin exist to have a smoother User experience</a:t>
            </a:r>
            <a:endParaRPr/>
          </a:p>
          <a:p>
            <a:pPr indent="-342900" lvl="0" marL="457200" rtl="0" algn="l">
              <a:spcBef>
                <a:spcPts val="0"/>
              </a:spcBef>
              <a:spcAft>
                <a:spcPts val="0"/>
              </a:spcAft>
              <a:buSzPts val="1800"/>
              <a:buAutoNum type="arabicPeriod"/>
            </a:pPr>
            <a:r>
              <a:rPr lang="en"/>
              <a:t>Lightning cannot send money to another lightning node without invoice</a:t>
            </a:r>
            <a:endParaRPr/>
          </a:p>
          <a:p>
            <a:pPr indent="-317500" lvl="1" marL="914400" rtl="0" algn="l">
              <a:spcBef>
                <a:spcPts val="0"/>
              </a:spcBef>
              <a:spcAft>
                <a:spcPts val="0"/>
              </a:spcAft>
              <a:buSzPts val="1400"/>
              <a:buChar char="○"/>
            </a:pPr>
            <a:r>
              <a:rPr lang="en"/>
              <a:t>unless you use dirty low level routing tricks (</a:t>
            </a:r>
            <a:r>
              <a:rPr lang="en" u="sng">
                <a:solidFill>
                  <a:schemeClr val="hlink"/>
                </a:solidFill>
                <a:hlinkClick r:id="rId3"/>
              </a:rPr>
              <a:t>https://www.youtube.com/watch?v=Dwl-0cY6KkU</a:t>
            </a:r>
            <a:r>
              <a:rPr lang="en"/>
              <a:t>)</a:t>
            </a:r>
            <a:endParaRPr/>
          </a:p>
          <a:p>
            <a:pPr indent="-317500" lvl="1" marL="914400" rtl="0" algn="l">
              <a:spcBef>
                <a:spcPts val="0"/>
              </a:spcBef>
              <a:spcAft>
                <a:spcPts val="0"/>
              </a:spcAft>
              <a:buSzPts val="1400"/>
              <a:buChar char="○"/>
            </a:pPr>
            <a:r>
              <a:rPr lang="en"/>
              <a:t>Spontaneous payment extension by lnd in progress</a:t>
            </a:r>
            <a:endParaRPr/>
          </a:p>
          <a:p>
            <a:pPr indent="-342900" lvl="0" marL="457200" rtl="0" algn="l">
              <a:spcBef>
                <a:spcPts val="0"/>
              </a:spcBef>
              <a:spcAft>
                <a:spcPts val="0"/>
              </a:spcAft>
              <a:buSzPts val="1800"/>
              <a:buAutoNum type="arabicPeriod"/>
            </a:pPr>
            <a:r>
              <a:rPr lang="en"/>
              <a:t>In Lightning the recipient or payee first has to issue an invoice</a:t>
            </a:r>
            <a:endParaRPr/>
          </a:p>
          <a:p>
            <a:pPr indent="-342900" lvl="0" marL="457200" rtl="0" algn="l">
              <a:spcBef>
                <a:spcPts val="0"/>
              </a:spcBef>
              <a:spcAft>
                <a:spcPts val="0"/>
              </a:spcAft>
              <a:buSzPts val="1800"/>
              <a:buAutoNum type="arabicPeriod"/>
            </a:pPr>
            <a:r>
              <a:rPr lang="en"/>
              <a:t>The payer in lightning pays the invoice in return for a </a:t>
            </a:r>
            <a:r>
              <a:rPr lang="en"/>
              <a:t>secret</a:t>
            </a:r>
            <a:r>
              <a:rPr lang="en"/>
              <a:t> preimage</a:t>
            </a:r>
            <a:endParaRPr/>
          </a:p>
          <a:p>
            <a:pPr indent="-317500" lvl="1" marL="914400" rtl="0" algn="l">
              <a:spcBef>
                <a:spcPts val="0"/>
              </a:spcBef>
              <a:spcAft>
                <a:spcPts val="0"/>
              </a:spcAft>
              <a:buSzPts val="1400"/>
              <a:buChar char="○"/>
            </a:pPr>
            <a:r>
              <a:rPr lang="en"/>
              <a:t>You could probably call it a receipt.</a:t>
            </a:r>
            <a:endParaRPr/>
          </a:p>
          <a:p>
            <a:pPr indent="0" lvl="0" marL="457200" rtl="0" algn="l">
              <a:spcBef>
                <a:spcPts val="1600"/>
              </a:spcBef>
              <a:spcAft>
                <a:spcPts val="0"/>
              </a:spcAft>
              <a:buNone/>
            </a:pPr>
            <a:r>
              <a:rPr lang="en"/>
              <a:t>What does it have to do with routing and the fact that lightning is a network?</a:t>
            </a:r>
            <a:endParaRPr/>
          </a:p>
          <a:p>
            <a:pPr indent="0" lvl="0" marL="457200" rtl="0" algn="l">
              <a:spcBef>
                <a:spcPts val="1600"/>
              </a:spcBef>
              <a:spcAft>
                <a:spcPts val="0"/>
              </a:spcAft>
              <a:buNone/>
            </a:pPr>
            <a:r>
              <a:rPr lang="en"/>
              <a:t>Also look at: </a:t>
            </a:r>
            <a:r>
              <a:rPr lang="en" u="sng">
                <a:solidFill>
                  <a:schemeClr val="hlink"/>
                </a:solidFill>
                <a:hlinkClick r:id="rId4"/>
              </a:rPr>
              <a:t>https://www.youtube.com/watch?v=Ol12GrAy8yk</a:t>
            </a:r>
            <a:r>
              <a:rPr lang="en"/>
              <a:t> </a:t>
            </a:r>
            <a:endParaRPr/>
          </a:p>
          <a:p>
            <a:pPr indent="0" lvl="0" marL="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6">
                                            <p:txEl>
                                              <p:pRg end="0" st="0"/>
                                            </p:txEl>
                                          </p:spTgt>
                                        </p:tgtEl>
                                        <p:attrNameLst>
                                          <p:attrName>style.visibility</p:attrName>
                                        </p:attrNameLst>
                                      </p:cBhvr>
                                      <p:to>
                                        <p:strVal val="visible"/>
                                      </p:to>
                                    </p:set>
                                    <p:animEffect filter="fade" transition="in">
                                      <p:cBhvr>
                                        <p:cTn dur="1000"/>
                                        <p:tgtEl>
                                          <p:spTgt spid="6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6">
                                            <p:txEl>
                                              <p:pRg end="1" st="1"/>
                                            </p:txEl>
                                          </p:spTgt>
                                        </p:tgtEl>
                                        <p:attrNameLst>
                                          <p:attrName>style.visibility</p:attrName>
                                        </p:attrNameLst>
                                      </p:cBhvr>
                                      <p:to>
                                        <p:strVal val="visible"/>
                                      </p:to>
                                    </p:set>
                                    <p:animEffect filter="fade" transition="in">
                                      <p:cBhvr>
                                        <p:cTn dur="1000"/>
                                        <p:tgtEl>
                                          <p:spTgt spid="65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6">
                                            <p:txEl>
                                              <p:pRg end="2" st="2"/>
                                            </p:txEl>
                                          </p:spTgt>
                                        </p:tgtEl>
                                        <p:attrNameLst>
                                          <p:attrName>style.visibility</p:attrName>
                                        </p:attrNameLst>
                                      </p:cBhvr>
                                      <p:to>
                                        <p:strVal val="visible"/>
                                      </p:to>
                                    </p:set>
                                    <p:animEffect filter="fade" transition="in">
                                      <p:cBhvr>
                                        <p:cTn dur="1000"/>
                                        <p:tgtEl>
                                          <p:spTgt spid="65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6">
                                            <p:txEl>
                                              <p:pRg end="3" st="3"/>
                                            </p:txEl>
                                          </p:spTgt>
                                        </p:tgtEl>
                                        <p:attrNameLst>
                                          <p:attrName>style.visibility</p:attrName>
                                        </p:attrNameLst>
                                      </p:cBhvr>
                                      <p:to>
                                        <p:strVal val="visible"/>
                                      </p:to>
                                    </p:set>
                                    <p:animEffect filter="fade" transition="in">
                                      <p:cBhvr>
                                        <p:cTn dur="1000"/>
                                        <p:tgtEl>
                                          <p:spTgt spid="65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6">
                                            <p:txEl>
                                              <p:pRg end="4" st="4"/>
                                            </p:txEl>
                                          </p:spTgt>
                                        </p:tgtEl>
                                        <p:attrNameLst>
                                          <p:attrName>style.visibility</p:attrName>
                                        </p:attrNameLst>
                                      </p:cBhvr>
                                      <p:to>
                                        <p:strVal val="visible"/>
                                      </p:to>
                                    </p:set>
                                    <p:animEffect filter="fade" transition="in">
                                      <p:cBhvr>
                                        <p:cTn dur="1000"/>
                                        <p:tgtEl>
                                          <p:spTgt spid="65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6">
                                            <p:txEl>
                                              <p:pRg end="5" st="5"/>
                                            </p:txEl>
                                          </p:spTgt>
                                        </p:tgtEl>
                                        <p:attrNameLst>
                                          <p:attrName>style.visibility</p:attrName>
                                        </p:attrNameLst>
                                      </p:cBhvr>
                                      <p:to>
                                        <p:strVal val="visible"/>
                                      </p:to>
                                    </p:set>
                                    <p:animEffect filter="fade" transition="in">
                                      <p:cBhvr>
                                        <p:cTn dur="1000"/>
                                        <p:tgtEl>
                                          <p:spTgt spid="65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6">
                                            <p:txEl>
                                              <p:pRg end="6" st="6"/>
                                            </p:txEl>
                                          </p:spTgt>
                                        </p:tgtEl>
                                        <p:attrNameLst>
                                          <p:attrName>style.visibility</p:attrName>
                                        </p:attrNameLst>
                                      </p:cBhvr>
                                      <p:to>
                                        <p:strVal val="visible"/>
                                      </p:to>
                                    </p:set>
                                    <p:animEffect filter="fade" transition="in">
                                      <p:cBhvr>
                                        <p:cTn dur="1000"/>
                                        <p:tgtEl>
                                          <p:spTgt spid="65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6">
                                            <p:txEl>
                                              <p:pRg end="7" st="7"/>
                                            </p:txEl>
                                          </p:spTgt>
                                        </p:tgtEl>
                                        <p:attrNameLst>
                                          <p:attrName>style.visibility</p:attrName>
                                        </p:attrNameLst>
                                      </p:cBhvr>
                                      <p:to>
                                        <p:strVal val="visible"/>
                                      </p:to>
                                    </p:set>
                                    <p:animEffect filter="fade" transition="in">
                                      <p:cBhvr>
                                        <p:cTn dur="1000"/>
                                        <p:tgtEl>
                                          <p:spTgt spid="65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6">
                                            <p:txEl>
                                              <p:pRg end="8" st="8"/>
                                            </p:txEl>
                                          </p:spTgt>
                                        </p:tgtEl>
                                        <p:attrNameLst>
                                          <p:attrName>style.visibility</p:attrName>
                                        </p:attrNameLst>
                                      </p:cBhvr>
                                      <p:to>
                                        <p:strVal val="visible"/>
                                      </p:to>
                                    </p:set>
                                    <p:animEffect filter="fade" transition="in">
                                      <p:cBhvr>
                                        <p:cTn dur="1000"/>
                                        <p:tgtEl>
                                          <p:spTgt spid="65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6">
                                            <p:txEl>
                                              <p:pRg end="9" st="9"/>
                                            </p:txEl>
                                          </p:spTgt>
                                        </p:tgtEl>
                                        <p:attrNameLst>
                                          <p:attrName>style.visibility</p:attrName>
                                        </p:attrNameLst>
                                      </p:cBhvr>
                                      <p:to>
                                        <p:strVal val="visible"/>
                                      </p:to>
                                    </p:set>
                                    <p:animEffect filter="fade" transition="in">
                                      <p:cBhvr>
                                        <p:cTn dur="1000"/>
                                        <p:tgtEl>
                                          <p:spTgt spid="656">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6">
                                            <p:txEl>
                                              <p:pRg end="10" st="10"/>
                                            </p:txEl>
                                          </p:spTgt>
                                        </p:tgtEl>
                                        <p:attrNameLst>
                                          <p:attrName>style.visibility</p:attrName>
                                        </p:attrNameLst>
                                      </p:cBhvr>
                                      <p:to>
                                        <p:strVal val="visible"/>
                                      </p:to>
                                    </p:set>
                                    <p:animEffect filter="fade" transition="in">
                                      <p:cBhvr>
                                        <p:cTn dur="1000"/>
                                        <p:tgtEl>
                                          <p:spTgt spid="656">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6">
                                            <p:txEl>
                                              <p:pRg end="11" st="11"/>
                                            </p:txEl>
                                          </p:spTgt>
                                        </p:tgtEl>
                                        <p:attrNameLst>
                                          <p:attrName>style.visibility</p:attrName>
                                        </p:attrNameLst>
                                      </p:cBhvr>
                                      <p:to>
                                        <p:strVal val="visible"/>
                                      </p:to>
                                    </p:set>
                                    <p:animEffect filter="fade" transition="in">
                                      <p:cBhvr>
                                        <p:cTn dur="1000"/>
                                        <p:tgtEl>
                                          <p:spTgt spid="656">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Google Shape;661;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Direct physical Payment with cash</a:t>
            </a:r>
            <a:endParaRPr/>
          </a:p>
        </p:txBody>
      </p:sp>
      <p:sp>
        <p:nvSpPr>
          <p:cNvPr id="662" name="Google Shape;662;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Ask for the price</a:t>
            </a:r>
            <a:endParaRPr/>
          </a:p>
          <a:p>
            <a:pPr indent="0" lvl="0" marL="0" rtl="0" algn="l">
              <a:spcBef>
                <a:spcPts val="1600"/>
              </a:spcBef>
              <a:spcAft>
                <a:spcPts val="1600"/>
              </a:spcAft>
              <a:buNone/>
            </a:pPr>
            <a:r>
              <a:t/>
            </a:r>
            <a:endParaRPr/>
          </a:p>
        </p:txBody>
      </p:sp>
      <p:sp>
        <p:nvSpPr>
          <p:cNvPr id="663" name="Google Shape;663;p58"/>
          <p:cNvSpPr/>
          <p:nvPr/>
        </p:nvSpPr>
        <p:spPr>
          <a:xfrm>
            <a:off x="4955825" y="2056625"/>
            <a:ext cx="746700" cy="7314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8"/>
          <p:cNvSpPr/>
          <p:nvPr/>
        </p:nvSpPr>
        <p:spPr>
          <a:xfrm>
            <a:off x="7747000" y="2056625"/>
            <a:ext cx="746700" cy="731400"/>
          </a:xfrm>
          <a:prstGeom prst="smileyFace">
            <a:avLst>
              <a:gd fmla="val 4653"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8"/>
          <p:cNvSpPr/>
          <p:nvPr/>
        </p:nvSpPr>
        <p:spPr>
          <a:xfrm>
            <a:off x="5322700" y="1152475"/>
            <a:ext cx="1023300" cy="781500"/>
          </a:xfrm>
          <a:prstGeom prst="wedgeEllipse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How much?</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9" name="Shape 669"/>
        <p:cNvGrpSpPr/>
        <p:nvPr/>
      </p:nvGrpSpPr>
      <p:grpSpPr>
        <a:xfrm>
          <a:off x="0" y="0"/>
          <a:ext cx="0" cy="0"/>
          <a:chOff x="0" y="0"/>
          <a:chExt cx="0" cy="0"/>
        </a:xfrm>
      </p:grpSpPr>
      <p:sp>
        <p:nvSpPr>
          <p:cNvPr id="670" name="Google Shape;670;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Direct physical Payment with cash</a:t>
            </a:r>
            <a:endParaRPr/>
          </a:p>
        </p:txBody>
      </p:sp>
      <p:sp>
        <p:nvSpPr>
          <p:cNvPr id="671" name="Google Shape;671;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Ask for the price</a:t>
            </a:r>
            <a:endParaRPr/>
          </a:p>
          <a:p>
            <a:pPr indent="0" lvl="0" marL="0" rtl="0" algn="l">
              <a:spcBef>
                <a:spcPts val="1600"/>
              </a:spcBef>
              <a:spcAft>
                <a:spcPts val="1600"/>
              </a:spcAft>
              <a:buNone/>
            </a:pPr>
            <a:r>
              <a:t/>
            </a:r>
            <a:endParaRPr/>
          </a:p>
        </p:txBody>
      </p:sp>
      <p:sp>
        <p:nvSpPr>
          <p:cNvPr id="672" name="Google Shape;672;p59"/>
          <p:cNvSpPr/>
          <p:nvPr/>
        </p:nvSpPr>
        <p:spPr>
          <a:xfrm>
            <a:off x="4955825" y="2056625"/>
            <a:ext cx="746700" cy="7314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9"/>
          <p:cNvSpPr/>
          <p:nvPr/>
        </p:nvSpPr>
        <p:spPr>
          <a:xfrm>
            <a:off x="7747000" y="2056625"/>
            <a:ext cx="746700" cy="731400"/>
          </a:xfrm>
          <a:prstGeom prst="smileyFace">
            <a:avLst>
              <a:gd fmla="val 4653"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9"/>
          <p:cNvSpPr/>
          <p:nvPr/>
        </p:nvSpPr>
        <p:spPr>
          <a:xfrm>
            <a:off x="8028825" y="1123650"/>
            <a:ext cx="960000" cy="779400"/>
          </a:xfrm>
          <a:prstGeom prst="wedgeEllipse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10 $</a:t>
            </a:r>
            <a:endParaRPr/>
          </a:p>
        </p:txBody>
      </p:sp>
      <p:sp>
        <p:nvSpPr>
          <p:cNvPr id="675" name="Google Shape;675;p59"/>
          <p:cNvSpPr/>
          <p:nvPr/>
        </p:nvSpPr>
        <p:spPr>
          <a:xfrm>
            <a:off x="5322700" y="1152475"/>
            <a:ext cx="1023300" cy="781500"/>
          </a:xfrm>
          <a:prstGeom prst="wedgeEllipse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How much?</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9" name="Shape 679"/>
        <p:cNvGrpSpPr/>
        <p:nvPr/>
      </p:nvGrpSpPr>
      <p:grpSpPr>
        <a:xfrm>
          <a:off x="0" y="0"/>
          <a:ext cx="0" cy="0"/>
          <a:chOff x="0" y="0"/>
          <a:chExt cx="0" cy="0"/>
        </a:xfrm>
      </p:grpSpPr>
      <p:sp>
        <p:nvSpPr>
          <p:cNvPr id="680" name="Google Shape;680;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Direct physical Payment with cash</a:t>
            </a:r>
            <a:endParaRPr/>
          </a:p>
        </p:txBody>
      </p:sp>
      <p:sp>
        <p:nvSpPr>
          <p:cNvPr id="681" name="Google Shape;681;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Ask for the price</a:t>
            </a:r>
            <a:endParaRPr/>
          </a:p>
          <a:p>
            <a:pPr indent="-342900" lvl="0" marL="457200" rtl="0" algn="l">
              <a:spcBef>
                <a:spcPts val="0"/>
              </a:spcBef>
              <a:spcAft>
                <a:spcPts val="0"/>
              </a:spcAft>
              <a:buSzPts val="1800"/>
              <a:buAutoNum type="arabicPeriod"/>
            </a:pPr>
            <a:r>
              <a:rPr lang="en"/>
              <a:t>Give the money</a:t>
            </a:r>
            <a:endParaRPr/>
          </a:p>
          <a:p>
            <a:pPr indent="0" lvl="0" marL="0" rtl="0" algn="l">
              <a:spcBef>
                <a:spcPts val="1600"/>
              </a:spcBef>
              <a:spcAft>
                <a:spcPts val="1600"/>
              </a:spcAft>
              <a:buNone/>
            </a:pPr>
            <a:r>
              <a:t/>
            </a:r>
            <a:endParaRPr/>
          </a:p>
        </p:txBody>
      </p:sp>
      <p:sp>
        <p:nvSpPr>
          <p:cNvPr id="682" name="Google Shape;682;p60"/>
          <p:cNvSpPr/>
          <p:nvPr/>
        </p:nvSpPr>
        <p:spPr>
          <a:xfrm>
            <a:off x="4955825" y="2056625"/>
            <a:ext cx="746700" cy="7314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60"/>
          <p:cNvSpPr/>
          <p:nvPr/>
        </p:nvSpPr>
        <p:spPr>
          <a:xfrm>
            <a:off x="7747000" y="2056625"/>
            <a:ext cx="746700" cy="731400"/>
          </a:xfrm>
          <a:prstGeom prst="smileyFace">
            <a:avLst>
              <a:gd fmla="val 4653"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60"/>
          <p:cNvSpPr/>
          <p:nvPr/>
        </p:nvSpPr>
        <p:spPr>
          <a:xfrm>
            <a:off x="5384775" y="1497875"/>
            <a:ext cx="2814900" cy="3945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 10 $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8" name="Shape 688"/>
        <p:cNvGrpSpPr/>
        <p:nvPr/>
      </p:nvGrpSpPr>
      <p:grpSpPr>
        <a:xfrm>
          <a:off x="0" y="0"/>
          <a:ext cx="0" cy="0"/>
          <a:chOff x="0" y="0"/>
          <a:chExt cx="0" cy="0"/>
        </a:xfrm>
      </p:grpSpPr>
      <p:sp>
        <p:nvSpPr>
          <p:cNvPr id="689" name="Google Shape;689;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Direct physical Payment with cash</a:t>
            </a:r>
            <a:endParaRPr/>
          </a:p>
        </p:txBody>
      </p:sp>
      <p:sp>
        <p:nvSpPr>
          <p:cNvPr id="690" name="Google Shape;690;p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Ask for the price</a:t>
            </a:r>
            <a:endParaRPr/>
          </a:p>
          <a:p>
            <a:pPr indent="-342900" lvl="0" marL="457200" rtl="0" algn="l">
              <a:spcBef>
                <a:spcPts val="0"/>
              </a:spcBef>
              <a:spcAft>
                <a:spcPts val="0"/>
              </a:spcAft>
              <a:buSzPts val="1800"/>
              <a:buAutoNum type="arabicPeriod"/>
            </a:pPr>
            <a:r>
              <a:rPr lang="en"/>
              <a:t>Give the money</a:t>
            </a:r>
            <a:endParaRPr/>
          </a:p>
          <a:p>
            <a:pPr indent="-342900" lvl="0" marL="457200" rtl="0" algn="l">
              <a:spcBef>
                <a:spcPts val="0"/>
              </a:spcBef>
              <a:spcAft>
                <a:spcPts val="0"/>
              </a:spcAft>
              <a:buSzPts val="1800"/>
              <a:buAutoNum type="arabicPeriod"/>
            </a:pPr>
            <a:r>
              <a:rPr lang="en"/>
              <a:t>Get the receipt</a:t>
            </a:r>
            <a:endParaRPr/>
          </a:p>
          <a:p>
            <a:pPr indent="0" lvl="0" marL="0" rtl="0" algn="l">
              <a:spcBef>
                <a:spcPts val="1600"/>
              </a:spcBef>
              <a:spcAft>
                <a:spcPts val="1600"/>
              </a:spcAft>
              <a:buNone/>
            </a:pPr>
            <a:r>
              <a:t/>
            </a:r>
            <a:endParaRPr/>
          </a:p>
        </p:txBody>
      </p:sp>
      <p:sp>
        <p:nvSpPr>
          <p:cNvPr id="691" name="Google Shape;691;p61"/>
          <p:cNvSpPr/>
          <p:nvPr/>
        </p:nvSpPr>
        <p:spPr>
          <a:xfrm>
            <a:off x="4955825" y="2056625"/>
            <a:ext cx="746700" cy="7314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61"/>
          <p:cNvSpPr/>
          <p:nvPr/>
        </p:nvSpPr>
        <p:spPr>
          <a:xfrm>
            <a:off x="7747000" y="2056625"/>
            <a:ext cx="746700" cy="731400"/>
          </a:xfrm>
          <a:prstGeom prst="smileyFace">
            <a:avLst>
              <a:gd fmla="val 4653"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61"/>
          <p:cNvSpPr/>
          <p:nvPr/>
        </p:nvSpPr>
        <p:spPr>
          <a:xfrm>
            <a:off x="5384775" y="1497875"/>
            <a:ext cx="2814900" cy="3945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61"/>
          <p:cNvSpPr/>
          <p:nvPr/>
        </p:nvSpPr>
        <p:spPr>
          <a:xfrm rot="10800000">
            <a:off x="5357200" y="3028475"/>
            <a:ext cx="2814900" cy="3945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61"/>
          <p:cNvSpPr/>
          <p:nvPr/>
        </p:nvSpPr>
        <p:spPr>
          <a:xfrm>
            <a:off x="5384775" y="1497875"/>
            <a:ext cx="2814900" cy="3945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 10 $</a:t>
            </a:r>
            <a:endParaRPr/>
          </a:p>
        </p:txBody>
      </p:sp>
      <p:sp>
        <p:nvSpPr>
          <p:cNvPr id="696" name="Google Shape;696;p61"/>
          <p:cNvSpPr txBox="1"/>
          <p:nvPr/>
        </p:nvSpPr>
        <p:spPr>
          <a:xfrm>
            <a:off x="5910775" y="2975075"/>
            <a:ext cx="1903200" cy="2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Here is your receipt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0" name="Shape 700"/>
        <p:cNvGrpSpPr/>
        <p:nvPr/>
      </p:nvGrpSpPr>
      <p:grpSpPr>
        <a:xfrm>
          <a:off x="0" y="0"/>
          <a:ext cx="0" cy="0"/>
          <a:chOff x="0" y="0"/>
          <a:chExt cx="0" cy="0"/>
        </a:xfrm>
      </p:grpSpPr>
      <p:sp>
        <p:nvSpPr>
          <p:cNvPr id="701" name="Google Shape;701;p62"/>
          <p:cNvSpPr/>
          <p:nvPr/>
        </p:nvSpPr>
        <p:spPr>
          <a:xfrm>
            <a:off x="4773250" y="1202525"/>
            <a:ext cx="3942900" cy="25602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62"/>
          <p:cNvSpPr/>
          <p:nvPr/>
        </p:nvSpPr>
        <p:spPr>
          <a:xfrm>
            <a:off x="188125" y="1535675"/>
            <a:ext cx="2723100" cy="6693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Direct physical Payment with cash</a:t>
            </a:r>
            <a:endParaRPr/>
          </a:p>
        </p:txBody>
      </p:sp>
      <p:sp>
        <p:nvSpPr>
          <p:cNvPr id="704" name="Google Shape;704;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Ask for the price</a:t>
            </a:r>
            <a:endParaRPr/>
          </a:p>
          <a:p>
            <a:pPr indent="-342900" lvl="0" marL="457200" rtl="0" algn="l">
              <a:spcBef>
                <a:spcPts val="0"/>
              </a:spcBef>
              <a:spcAft>
                <a:spcPts val="0"/>
              </a:spcAft>
              <a:buSzPts val="1800"/>
              <a:buAutoNum type="arabicPeriod"/>
            </a:pPr>
            <a:r>
              <a:rPr lang="en"/>
              <a:t>Give the money</a:t>
            </a:r>
            <a:endParaRPr/>
          </a:p>
          <a:p>
            <a:pPr indent="-342900" lvl="0" marL="457200" rtl="0" algn="l">
              <a:spcBef>
                <a:spcPts val="0"/>
              </a:spcBef>
              <a:spcAft>
                <a:spcPts val="0"/>
              </a:spcAft>
              <a:buSzPts val="1800"/>
              <a:buAutoNum type="arabicPeriod"/>
            </a:pPr>
            <a:r>
              <a:rPr lang="en"/>
              <a:t>Get the receipt</a:t>
            </a:r>
            <a:endParaRPr/>
          </a:p>
          <a:p>
            <a:pPr indent="0" lvl="0" marL="0" rtl="0" algn="l">
              <a:spcBef>
                <a:spcPts val="1600"/>
              </a:spcBef>
              <a:spcAft>
                <a:spcPts val="0"/>
              </a:spcAft>
              <a:buNone/>
            </a:pPr>
            <a:r>
              <a:rPr lang="en"/>
              <a:t>Step two and three are </a:t>
            </a:r>
            <a:r>
              <a:rPr lang="en">
                <a:highlight>
                  <a:srgbClr val="FFFF00"/>
                </a:highlight>
              </a:rPr>
              <a:t>atomic</a:t>
            </a:r>
            <a:r>
              <a:rPr lang="en"/>
              <a:t>. </a:t>
            </a:r>
            <a:endParaRPr/>
          </a:p>
          <a:p>
            <a:pPr indent="0" lvl="0" marL="0" rtl="0" algn="l">
              <a:spcBef>
                <a:spcPts val="1600"/>
              </a:spcBef>
              <a:spcAft>
                <a:spcPts val="0"/>
              </a:spcAft>
              <a:buNone/>
            </a:pPr>
            <a:r>
              <a:rPr lang="en"/>
              <a:t>(At least ideally they should be atomic)</a:t>
            </a:r>
            <a:endParaRPr/>
          </a:p>
          <a:p>
            <a:pPr indent="0" lvl="0" marL="0" rtl="0" algn="l">
              <a:spcBef>
                <a:spcPts val="1600"/>
              </a:spcBef>
              <a:spcAft>
                <a:spcPts val="1600"/>
              </a:spcAft>
              <a:buNone/>
            </a:pPr>
            <a:r>
              <a:t/>
            </a:r>
            <a:endParaRPr/>
          </a:p>
        </p:txBody>
      </p:sp>
      <p:sp>
        <p:nvSpPr>
          <p:cNvPr id="705" name="Google Shape;705;p62"/>
          <p:cNvSpPr/>
          <p:nvPr/>
        </p:nvSpPr>
        <p:spPr>
          <a:xfrm>
            <a:off x="4955825" y="2056625"/>
            <a:ext cx="746700" cy="7314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62"/>
          <p:cNvSpPr/>
          <p:nvPr/>
        </p:nvSpPr>
        <p:spPr>
          <a:xfrm>
            <a:off x="7747000" y="2056625"/>
            <a:ext cx="746700" cy="731400"/>
          </a:xfrm>
          <a:prstGeom prst="smileyFace">
            <a:avLst>
              <a:gd fmla="val 4653"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62"/>
          <p:cNvSpPr/>
          <p:nvPr/>
        </p:nvSpPr>
        <p:spPr>
          <a:xfrm rot="10800000">
            <a:off x="5357200" y="3028475"/>
            <a:ext cx="2814900" cy="3945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62"/>
          <p:cNvSpPr txBox="1"/>
          <p:nvPr/>
        </p:nvSpPr>
        <p:spPr>
          <a:xfrm>
            <a:off x="5910775" y="2975075"/>
            <a:ext cx="1903200" cy="2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Here is your receipt</a:t>
            </a:r>
            <a:endParaRPr/>
          </a:p>
        </p:txBody>
      </p:sp>
      <p:sp>
        <p:nvSpPr>
          <p:cNvPr id="709" name="Google Shape;709;p62"/>
          <p:cNvSpPr/>
          <p:nvPr/>
        </p:nvSpPr>
        <p:spPr>
          <a:xfrm>
            <a:off x="5384775" y="1497875"/>
            <a:ext cx="2814900" cy="3945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 10 $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3" name="Shape 713"/>
        <p:cNvGrpSpPr/>
        <p:nvPr/>
      </p:nvGrpSpPr>
      <p:grpSpPr>
        <a:xfrm>
          <a:off x="0" y="0"/>
          <a:ext cx="0" cy="0"/>
          <a:chOff x="0" y="0"/>
          <a:chExt cx="0" cy="0"/>
        </a:xfrm>
      </p:grpSpPr>
      <p:sp>
        <p:nvSpPr>
          <p:cNvPr id="714" name="Google Shape;714;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Ask for the price</a:t>
            </a:r>
            <a:endParaRPr/>
          </a:p>
          <a:p>
            <a:pPr indent="-342900" lvl="0" marL="457200" rtl="0" algn="l">
              <a:spcBef>
                <a:spcPts val="0"/>
              </a:spcBef>
              <a:spcAft>
                <a:spcPts val="0"/>
              </a:spcAft>
              <a:buSzPts val="1800"/>
              <a:buAutoNum type="arabicPeriod"/>
            </a:pPr>
            <a:r>
              <a:rPr lang="en"/>
              <a:t>Broadcast transaction</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715" name="Google Shape;715;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Direct on Chain Payment with Bitcoin</a:t>
            </a:r>
            <a:endParaRPr/>
          </a:p>
        </p:txBody>
      </p:sp>
      <p:sp>
        <p:nvSpPr>
          <p:cNvPr id="716" name="Google Shape;716;p63"/>
          <p:cNvSpPr/>
          <p:nvPr/>
        </p:nvSpPr>
        <p:spPr>
          <a:xfrm>
            <a:off x="4955825" y="2056625"/>
            <a:ext cx="746700" cy="7314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63"/>
          <p:cNvSpPr/>
          <p:nvPr/>
        </p:nvSpPr>
        <p:spPr>
          <a:xfrm>
            <a:off x="7747000" y="2056625"/>
            <a:ext cx="746700" cy="731400"/>
          </a:xfrm>
          <a:prstGeom prst="smileyFace">
            <a:avLst>
              <a:gd fmla="val 4653"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63"/>
          <p:cNvSpPr/>
          <p:nvPr/>
        </p:nvSpPr>
        <p:spPr>
          <a:xfrm rot="10800000">
            <a:off x="5357200" y="3028475"/>
            <a:ext cx="2814900" cy="3945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63"/>
          <p:cNvSpPr txBox="1"/>
          <p:nvPr/>
        </p:nvSpPr>
        <p:spPr>
          <a:xfrm>
            <a:off x="5910775" y="2975075"/>
            <a:ext cx="1903200" cy="2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63"/>
          <p:cNvSpPr/>
          <p:nvPr/>
        </p:nvSpPr>
        <p:spPr>
          <a:xfrm>
            <a:off x="5384775" y="1497875"/>
            <a:ext cx="2814900" cy="3945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 1 mBTC</a:t>
            </a:r>
            <a:endParaRPr/>
          </a:p>
        </p:txBody>
      </p:sp>
      <p:sp>
        <p:nvSpPr>
          <p:cNvPr id="721" name="Google Shape;721;p63"/>
          <p:cNvSpPr/>
          <p:nvPr/>
        </p:nvSpPr>
        <p:spPr>
          <a:xfrm>
            <a:off x="5937025" y="2687400"/>
            <a:ext cx="1527000" cy="1298400"/>
          </a:xfrm>
          <a:prstGeom prst="mathMultiply">
            <a:avLst>
              <a:gd fmla="val 1110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8"/>
          <p:cNvSpPr txBox="1"/>
          <p:nvPr>
            <p:ph type="title"/>
          </p:nvPr>
        </p:nvSpPr>
        <p:spPr>
          <a:xfrm>
            <a:off x="311700" y="480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 Understand the Lightning Network</a:t>
            </a:r>
            <a:endParaRPr/>
          </a:p>
        </p:txBody>
      </p:sp>
      <p:sp>
        <p:nvSpPr>
          <p:cNvPr id="193" name="Google Shape;193;p28"/>
          <p:cNvSpPr txBox="1"/>
          <p:nvPr>
            <p:ph idx="1" type="body"/>
          </p:nvPr>
        </p:nvSpPr>
        <p:spPr>
          <a:xfrm>
            <a:off x="311700" y="1053342"/>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Construction of Payment channels (RSMCs)</a:t>
            </a:r>
            <a:endParaRPr/>
          </a:p>
          <a:p>
            <a:pPr indent="-342900" lvl="0" marL="457200" rtl="0" algn="l">
              <a:spcBef>
                <a:spcPts val="0"/>
              </a:spcBef>
              <a:spcAft>
                <a:spcPts val="0"/>
              </a:spcAft>
              <a:buSzPts val="1800"/>
              <a:buAutoNum type="arabicPeriod"/>
            </a:pPr>
            <a:r>
              <a:rPr lang="en"/>
              <a:t>The payment process (based on invoices)</a:t>
            </a:r>
            <a:endParaRPr/>
          </a:p>
          <a:p>
            <a:pPr indent="-342900" lvl="0" marL="457200" rtl="0" algn="l">
              <a:spcBef>
                <a:spcPts val="0"/>
              </a:spcBef>
              <a:spcAft>
                <a:spcPts val="0"/>
              </a:spcAft>
              <a:buSzPts val="1800"/>
              <a:buAutoNum type="arabicPeriod"/>
            </a:pPr>
            <a:r>
              <a:rPr lang="en"/>
              <a:t>Trustless routing of payments via a network of channels (HTLCs)</a:t>
            </a:r>
            <a:endParaRPr/>
          </a:p>
          <a:p>
            <a:pPr indent="-342900" lvl="0" marL="457200" rtl="0" algn="l">
              <a:spcBef>
                <a:spcPts val="0"/>
              </a:spcBef>
              <a:spcAft>
                <a:spcPts val="0"/>
              </a:spcAft>
              <a:buSzPts val="1800"/>
              <a:buAutoNum type="arabicPeriod"/>
            </a:pPr>
            <a:r>
              <a:rPr lang="en"/>
              <a:t>Source based onion routing (SPHINX mix Format)</a:t>
            </a:r>
            <a:endParaRPr/>
          </a:p>
          <a:p>
            <a:pPr indent="-342900" lvl="0" marL="457200" rtl="0" algn="l">
              <a:spcBef>
                <a:spcPts val="0"/>
              </a:spcBef>
              <a:spcAft>
                <a:spcPts val="0"/>
              </a:spcAft>
              <a:buSzPts val="1800"/>
              <a:buAutoNum type="arabicPeriod"/>
            </a:pPr>
            <a:r>
              <a:rPr lang="en"/>
              <a:t>Transport Layer (Noise XK - Noise Protocol Framework)</a:t>
            </a:r>
            <a:endParaRPr/>
          </a:p>
          <a:p>
            <a:pPr indent="-342900" lvl="0" marL="457200" rtl="0" algn="l">
              <a:spcBef>
                <a:spcPts val="0"/>
              </a:spcBef>
              <a:spcAft>
                <a:spcPts val="0"/>
              </a:spcAft>
              <a:buSzPts val="1800"/>
              <a:buAutoNum type="arabicPeriod"/>
            </a:pPr>
            <a:r>
              <a:rPr lang="en"/>
              <a:t>Messaging / peer protocol</a:t>
            </a:r>
            <a:endParaRPr/>
          </a:p>
          <a:p>
            <a:pPr indent="-342900" lvl="0" marL="457200" rtl="0" algn="l">
              <a:spcBef>
                <a:spcPts val="0"/>
              </a:spcBef>
              <a:spcAft>
                <a:spcPts val="0"/>
              </a:spcAft>
              <a:buSzPts val="1800"/>
              <a:buAutoNum type="arabicPeriod"/>
            </a:pPr>
            <a:r>
              <a:rPr lang="en"/>
              <a:t>Gossip Protocol</a:t>
            </a:r>
            <a:endParaRPr/>
          </a:p>
          <a:p>
            <a:pPr indent="-342900" lvl="0" marL="457200" rtl="0" algn="l">
              <a:spcBef>
                <a:spcPts val="0"/>
              </a:spcBef>
              <a:spcAft>
                <a:spcPts val="0"/>
              </a:spcAft>
              <a:buSzPts val="1800"/>
              <a:buAutoNum type="arabicPeriod"/>
            </a:pPr>
            <a:r>
              <a:rPr lang="en"/>
              <a:t>Advanced Topics</a:t>
            </a:r>
            <a:endParaRPr/>
          </a:p>
          <a:p>
            <a:pPr indent="-317500" lvl="1" marL="914400" rtl="0" algn="l">
              <a:spcBef>
                <a:spcPts val="0"/>
              </a:spcBef>
              <a:spcAft>
                <a:spcPts val="0"/>
              </a:spcAft>
              <a:buSzPts val="1400"/>
              <a:buChar char="○"/>
            </a:pPr>
            <a:r>
              <a:rPr lang="en"/>
              <a:t>Future enhancements to the BOLTs</a:t>
            </a:r>
            <a:endParaRPr/>
          </a:p>
          <a:p>
            <a:pPr indent="-317500" lvl="1" marL="914400" rtl="0" algn="l">
              <a:spcBef>
                <a:spcPts val="0"/>
              </a:spcBef>
              <a:spcAft>
                <a:spcPts val="0"/>
              </a:spcAft>
              <a:buSzPts val="1400"/>
              <a:buChar char="○"/>
            </a:pPr>
            <a:r>
              <a:rPr lang="en"/>
              <a:t>Privacy considerations</a:t>
            </a:r>
            <a:endParaRPr/>
          </a:p>
          <a:p>
            <a:pPr indent="-317500" lvl="1" marL="914400" rtl="0" algn="l">
              <a:spcBef>
                <a:spcPts val="0"/>
              </a:spcBef>
              <a:spcAft>
                <a:spcPts val="0"/>
              </a:spcAft>
              <a:buSzPts val="1400"/>
              <a:buChar char="○"/>
            </a:pPr>
            <a:r>
              <a:rPr lang="en"/>
              <a:t>Security breaches</a:t>
            </a:r>
            <a:endParaRPr/>
          </a:p>
          <a:p>
            <a:pPr indent="-317500" lvl="2" marL="1371600" rtl="0" algn="l">
              <a:spcBef>
                <a:spcPts val="0"/>
              </a:spcBef>
              <a:spcAft>
                <a:spcPts val="0"/>
              </a:spcAft>
              <a:buSzPts val="1400"/>
              <a:buChar char="■"/>
            </a:pPr>
            <a:r>
              <a:rPr lang="en"/>
              <a:t>By (poor) Implementations</a:t>
            </a:r>
            <a:endParaRPr/>
          </a:p>
          <a:p>
            <a:pPr indent="-317500" lvl="2" marL="1371600" rtl="0" algn="l">
              <a:spcBef>
                <a:spcPts val="0"/>
              </a:spcBef>
              <a:spcAft>
                <a:spcPts val="0"/>
              </a:spcAft>
              <a:buSzPts val="1400"/>
              <a:buChar char="■"/>
            </a:pPr>
            <a:r>
              <a:rPr lang="en"/>
              <a:t>By Services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5" name="Shape 725"/>
        <p:cNvGrpSpPr/>
        <p:nvPr/>
      </p:nvGrpSpPr>
      <p:grpSpPr>
        <a:xfrm>
          <a:off x="0" y="0"/>
          <a:ext cx="0" cy="0"/>
          <a:chOff x="0" y="0"/>
          <a:chExt cx="0" cy="0"/>
        </a:xfrm>
      </p:grpSpPr>
      <p:sp>
        <p:nvSpPr>
          <p:cNvPr id="726" name="Google Shape;726;p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Ask for the price</a:t>
            </a:r>
            <a:endParaRPr/>
          </a:p>
          <a:p>
            <a:pPr indent="-342900" lvl="0" marL="457200" rtl="0" algn="l">
              <a:spcBef>
                <a:spcPts val="0"/>
              </a:spcBef>
              <a:spcAft>
                <a:spcPts val="0"/>
              </a:spcAft>
              <a:buSzPts val="1800"/>
              <a:buAutoNum type="arabicPeriod"/>
            </a:pPr>
            <a:r>
              <a:rPr lang="en"/>
              <a:t>Broadcast transaction</a:t>
            </a:r>
            <a:endParaRPr/>
          </a:p>
          <a:p>
            <a:pPr indent="-342900" lvl="0" marL="457200" rtl="0" algn="l">
              <a:spcBef>
                <a:spcPts val="0"/>
              </a:spcBef>
              <a:spcAft>
                <a:spcPts val="0"/>
              </a:spcAft>
              <a:buSzPts val="1800"/>
              <a:buAutoNum type="arabicPeriod"/>
            </a:pPr>
            <a:r>
              <a:rPr lang="en"/>
              <a:t>See within blockchain</a:t>
            </a:r>
            <a:endParaRPr/>
          </a:p>
          <a:p>
            <a:pPr indent="0" lvl="0" marL="0" rtl="0" algn="l">
              <a:spcBef>
                <a:spcPts val="1600"/>
              </a:spcBef>
              <a:spcAft>
                <a:spcPts val="1600"/>
              </a:spcAft>
              <a:buNone/>
            </a:pPr>
            <a:r>
              <a:t/>
            </a:r>
            <a:endParaRPr/>
          </a:p>
        </p:txBody>
      </p:sp>
      <p:sp>
        <p:nvSpPr>
          <p:cNvPr id="727" name="Google Shape;727;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Direct on Chain Payment with Bitcoin</a:t>
            </a:r>
            <a:endParaRPr/>
          </a:p>
        </p:txBody>
      </p:sp>
      <p:sp>
        <p:nvSpPr>
          <p:cNvPr id="728" name="Google Shape;728;p64"/>
          <p:cNvSpPr/>
          <p:nvPr/>
        </p:nvSpPr>
        <p:spPr>
          <a:xfrm>
            <a:off x="4955825" y="2056625"/>
            <a:ext cx="746700" cy="7314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64"/>
          <p:cNvSpPr/>
          <p:nvPr/>
        </p:nvSpPr>
        <p:spPr>
          <a:xfrm>
            <a:off x="7747000" y="2056625"/>
            <a:ext cx="746700" cy="731400"/>
          </a:xfrm>
          <a:prstGeom prst="smileyFace">
            <a:avLst>
              <a:gd fmla="val 4653"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64"/>
          <p:cNvSpPr txBox="1"/>
          <p:nvPr/>
        </p:nvSpPr>
        <p:spPr>
          <a:xfrm>
            <a:off x="5910775" y="2975075"/>
            <a:ext cx="1903200" cy="2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64"/>
          <p:cNvSpPr/>
          <p:nvPr/>
        </p:nvSpPr>
        <p:spPr>
          <a:xfrm>
            <a:off x="5384775" y="1497875"/>
            <a:ext cx="2814900" cy="3945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 1 mBTC</a:t>
            </a:r>
            <a:endParaRPr/>
          </a:p>
        </p:txBody>
      </p:sp>
      <p:sp>
        <p:nvSpPr>
          <p:cNvPr id="732" name="Google Shape;732;p64"/>
          <p:cNvSpPr/>
          <p:nvPr/>
        </p:nvSpPr>
        <p:spPr>
          <a:xfrm>
            <a:off x="4192650" y="4143250"/>
            <a:ext cx="682500" cy="5727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64"/>
          <p:cNvSpPr/>
          <p:nvPr/>
        </p:nvSpPr>
        <p:spPr>
          <a:xfrm>
            <a:off x="5384775" y="4143250"/>
            <a:ext cx="682500" cy="5727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64"/>
          <p:cNvSpPr/>
          <p:nvPr/>
        </p:nvSpPr>
        <p:spPr>
          <a:xfrm>
            <a:off x="6576900" y="4143250"/>
            <a:ext cx="682500" cy="5727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64"/>
          <p:cNvSpPr/>
          <p:nvPr/>
        </p:nvSpPr>
        <p:spPr>
          <a:xfrm>
            <a:off x="7769025" y="4143250"/>
            <a:ext cx="682500" cy="5727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64"/>
          <p:cNvSpPr/>
          <p:nvPr/>
        </p:nvSpPr>
        <p:spPr>
          <a:xfrm>
            <a:off x="4875150" y="4414500"/>
            <a:ext cx="462900" cy="136800"/>
          </a:xfrm>
          <a:prstGeom prst="mathEqual">
            <a:avLst>
              <a:gd fmla="val 23520" name="adj1"/>
              <a:gd fmla="val 1176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64"/>
          <p:cNvSpPr/>
          <p:nvPr/>
        </p:nvSpPr>
        <p:spPr>
          <a:xfrm>
            <a:off x="6090638" y="4414500"/>
            <a:ext cx="462900" cy="136800"/>
          </a:xfrm>
          <a:prstGeom prst="mathEqual">
            <a:avLst>
              <a:gd fmla="val 23520" name="adj1"/>
              <a:gd fmla="val 1176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64"/>
          <p:cNvSpPr/>
          <p:nvPr/>
        </p:nvSpPr>
        <p:spPr>
          <a:xfrm>
            <a:off x="7282763" y="4414500"/>
            <a:ext cx="462900" cy="136800"/>
          </a:xfrm>
          <a:prstGeom prst="mathEqual">
            <a:avLst>
              <a:gd fmla="val 23520" name="adj1"/>
              <a:gd fmla="val 1176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64"/>
          <p:cNvSpPr/>
          <p:nvPr/>
        </p:nvSpPr>
        <p:spPr>
          <a:xfrm>
            <a:off x="3729750" y="4414500"/>
            <a:ext cx="462900" cy="136800"/>
          </a:xfrm>
          <a:prstGeom prst="mathEqual">
            <a:avLst>
              <a:gd fmla="val 23520" name="adj1"/>
              <a:gd fmla="val 1176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64"/>
          <p:cNvSpPr/>
          <p:nvPr/>
        </p:nvSpPr>
        <p:spPr>
          <a:xfrm rot="-3856086">
            <a:off x="6609522" y="2152872"/>
            <a:ext cx="156854" cy="249132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64"/>
          <p:cNvSpPr txBox="1"/>
          <p:nvPr/>
        </p:nvSpPr>
        <p:spPr>
          <a:xfrm rot="1565308">
            <a:off x="5910725" y="3127436"/>
            <a:ext cx="1903317" cy="27128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Look in Blockchain</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5" name="Shape 745"/>
        <p:cNvGrpSpPr/>
        <p:nvPr/>
      </p:nvGrpSpPr>
      <p:grpSpPr>
        <a:xfrm>
          <a:off x="0" y="0"/>
          <a:ext cx="0" cy="0"/>
          <a:chOff x="0" y="0"/>
          <a:chExt cx="0" cy="0"/>
        </a:xfrm>
      </p:grpSpPr>
      <p:sp>
        <p:nvSpPr>
          <p:cNvPr id="746" name="Google Shape;746;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Ask for the price</a:t>
            </a:r>
            <a:endParaRPr/>
          </a:p>
          <a:p>
            <a:pPr indent="-342900" lvl="0" marL="457200" rtl="0" algn="l">
              <a:spcBef>
                <a:spcPts val="0"/>
              </a:spcBef>
              <a:spcAft>
                <a:spcPts val="0"/>
              </a:spcAft>
              <a:buSzPts val="1800"/>
              <a:buAutoNum type="arabicPeriod"/>
            </a:pPr>
            <a:r>
              <a:rPr lang="en"/>
              <a:t>Broadcast transaction</a:t>
            </a:r>
            <a:endParaRPr/>
          </a:p>
          <a:p>
            <a:pPr indent="-342900" lvl="0" marL="457200" rtl="0" algn="l">
              <a:spcBef>
                <a:spcPts val="0"/>
              </a:spcBef>
              <a:spcAft>
                <a:spcPts val="0"/>
              </a:spcAft>
              <a:buSzPts val="1800"/>
              <a:buAutoNum type="arabicPeriod"/>
            </a:pPr>
            <a:r>
              <a:rPr lang="en"/>
              <a:t>See within blockchain</a:t>
            </a:r>
            <a:endParaRPr/>
          </a:p>
          <a:p>
            <a:pPr indent="0" lvl="0" marL="0" rtl="0" algn="l">
              <a:spcBef>
                <a:spcPts val="1600"/>
              </a:spcBef>
              <a:spcAft>
                <a:spcPts val="0"/>
              </a:spcAft>
              <a:buNone/>
            </a:pPr>
            <a:r>
              <a:rPr lang="en"/>
              <a:t>Payment is still somewhat "atomic"</a:t>
            </a:r>
            <a:endParaRPr/>
          </a:p>
          <a:p>
            <a:pPr indent="0" lvl="0" marL="0" rtl="0" algn="l">
              <a:spcBef>
                <a:spcPts val="1600"/>
              </a:spcBef>
              <a:spcAft>
                <a:spcPts val="0"/>
              </a:spcAft>
              <a:buNone/>
            </a:pPr>
            <a:r>
              <a:rPr lang="en"/>
              <a:t>payee must have received the payment.</a:t>
            </a:r>
            <a:endParaRPr/>
          </a:p>
          <a:p>
            <a:pPr indent="0" lvl="0" marL="0" rtl="0" algn="l">
              <a:spcBef>
                <a:spcPts val="1600"/>
              </a:spcBef>
              <a:spcAft>
                <a:spcPts val="0"/>
              </a:spcAft>
              <a:buNone/>
            </a:pPr>
            <a:r>
              <a:rPr lang="en"/>
              <a:t>Payment can't be interrupted</a:t>
            </a:r>
            <a:endParaRPr/>
          </a:p>
          <a:p>
            <a:pPr indent="0" lvl="0" marL="0" rtl="0" algn="l">
              <a:spcBef>
                <a:spcPts val="1600"/>
              </a:spcBef>
              <a:spcAft>
                <a:spcPts val="1600"/>
              </a:spcAft>
              <a:buNone/>
            </a:pPr>
            <a:r>
              <a:t/>
            </a:r>
            <a:endParaRPr/>
          </a:p>
        </p:txBody>
      </p:sp>
      <p:sp>
        <p:nvSpPr>
          <p:cNvPr id="747" name="Google Shape;747;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Direct on Chain Payment with Bitcoin</a:t>
            </a:r>
            <a:endParaRPr/>
          </a:p>
        </p:txBody>
      </p:sp>
      <p:sp>
        <p:nvSpPr>
          <p:cNvPr id="748" name="Google Shape;748;p65"/>
          <p:cNvSpPr/>
          <p:nvPr/>
        </p:nvSpPr>
        <p:spPr>
          <a:xfrm>
            <a:off x="4955825" y="2056625"/>
            <a:ext cx="746700" cy="7314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65"/>
          <p:cNvSpPr/>
          <p:nvPr/>
        </p:nvSpPr>
        <p:spPr>
          <a:xfrm>
            <a:off x="7747000" y="2056625"/>
            <a:ext cx="746700" cy="731400"/>
          </a:xfrm>
          <a:prstGeom prst="smileyFace">
            <a:avLst>
              <a:gd fmla="val 4653"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65"/>
          <p:cNvSpPr txBox="1"/>
          <p:nvPr/>
        </p:nvSpPr>
        <p:spPr>
          <a:xfrm>
            <a:off x="5910775" y="2975075"/>
            <a:ext cx="1903200" cy="2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65"/>
          <p:cNvSpPr/>
          <p:nvPr/>
        </p:nvSpPr>
        <p:spPr>
          <a:xfrm>
            <a:off x="5384775" y="1497875"/>
            <a:ext cx="2814900" cy="3945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 1 mBTC</a:t>
            </a:r>
            <a:endParaRPr/>
          </a:p>
        </p:txBody>
      </p:sp>
      <p:sp>
        <p:nvSpPr>
          <p:cNvPr id="752" name="Google Shape;752;p65"/>
          <p:cNvSpPr/>
          <p:nvPr/>
        </p:nvSpPr>
        <p:spPr>
          <a:xfrm>
            <a:off x="4192650" y="4143250"/>
            <a:ext cx="682500" cy="5727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65"/>
          <p:cNvSpPr/>
          <p:nvPr/>
        </p:nvSpPr>
        <p:spPr>
          <a:xfrm>
            <a:off x="5384775" y="4143250"/>
            <a:ext cx="682500" cy="5727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65"/>
          <p:cNvSpPr/>
          <p:nvPr/>
        </p:nvSpPr>
        <p:spPr>
          <a:xfrm>
            <a:off x="6576900" y="4143250"/>
            <a:ext cx="682500" cy="5727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65"/>
          <p:cNvSpPr/>
          <p:nvPr/>
        </p:nvSpPr>
        <p:spPr>
          <a:xfrm>
            <a:off x="7769025" y="4143250"/>
            <a:ext cx="682500" cy="5727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65"/>
          <p:cNvSpPr/>
          <p:nvPr/>
        </p:nvSpPr>
        <p:spPr>
          <a:xfrm>
            <a:off x="4875150" y="4414500"/>
            <a:ext cx="462900" cy="136800"/>
          </a:xfrm>
          <a:prstGeom prst="mathEqual">
            <a:avLst>
              <a:gd fmla="val 23520" name="adj1"/>
              <a:gd fmla="val 1176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65"/>
          <p:cNvSpPr/>
          <p:nvPr/>
        </p:nvSpPr>
        <p:spPr>
          <a:xfrm>
            <a:off x="6090638" y="4414500"/>
            <a:ext cx="462900" cy="136800"/>
          </a:xfrm>
          <a:prstGeom prst="mathEqual">
            <a:avLst>
              <a:gd fmla="val 23520" name="adj1"/>
              <a:gd fmla="val 1176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65"/>
          <p:cNvSpPr/>
          <p:nvPr/>
        </p:nvSpPr>
        <p:spPr>
          <a:xfrm>
            <a:off x="7282763" y="4414500"/>
            <a:ext cx="462900" cy="136800"/>
          </a:xfrm>
          <a:prstGeom prst="mathEqual">
            <a:avLst>
              <a:gd fmla="val 23520" name="adj1"/>
              <a:gd fmla="val 1176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65"/>
          <p:cNvSpPr/>
          <p:nvPr/>
        </p:nvSpPr>
        <p:spPr>
          <a:xfrm>
            <a:off x="3729750" y="4414500"/>
            <a:ext cx="462900" cy="136800"/>
          </a:xfrm>
          <a:prstGeom prst="mathEqual">
            <a:avLst>
              <a:gd fmla="val 23520" name="adj1"/>
              <a:gd fmla="val 1176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65"/>
          <p:cNvSpPr/>
          <p:nvPr/>
        </p:nvSpPr>
        <p:spPr>
          <a:xfrm rot="-3856086">
            <a:off x="6609522" y="2152872"/>
            <a:ext cx="156854" cy="249132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65"/>
          <p:cNvSpPr txBox="1"/>
          <p:nvPr/>
        </p:nvSpPr>
        <p:spPr>
          <a:xfrm rot="1565308">
            <a:off x="5910725" y="3127436"/>
            <a:ext cx="1903317" cy="27128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Look in Blockchain</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5" name="Shape 765"/>
        <p:cNvGrpSpPr/>
        <p:nvPr/>
      </p:nvGrpSpPr>
      <p:grpSpPr>
        <a:xfrm>
          <a:off x="0" y="0"/>
          <a:ext cx="0" cy="0"/>
          <a:chOff x="0" y="0"/>
          <a:chExt cx="0" cy="0"/>
        </a:xfrm>
      </p:grpSpPr>
      <p:sp>
        <p:nvSpPr>
          <p:cNvPr id="766" name="Google Shape;766;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Indirect physical payment with cash.</a:t>
            </a:r>
            <a:endParaRPr/>
          </a:p>
        </p:txBody>
      </p:sp>
      <p:sp>
        <p:nvSpPr>
          <p:cNvPr id="767" name="Google Shape;767;p66"/>
          <p:cNvSpPr txBox="1"/>
          <p:nvPr>
            <p:ph idx="1" type="body"/>
          </p:nvPr>
        </p:nvSpPr>
        <p:spPr>
          <a:xfrm>
            <a:off x="311700" y="1152475"/>
            <a:ext cx="8520600" cy="1398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Assume there is a third party (e.g. Bank, another person) that should forward your payment</a:t>
            </a:r>
            <a:endParaRPr/>
          </a:p>
        </p:txBody>
      </p:sp>
      <p:sp>
        <p:nvSpPr>
          <p:cNvPr id="768" name="Google Shape;768;p66"/>
          <p:cNvSpPr/>
          <p:nvPr/>
        </p:nvSpPr>
        <p:spPr>
          <a:xfrm>
            <a:off x="1464475" y="3532675"/>
            <a:ext cx="746700" cy="7314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66"/>
          <p:cNvSpPr/>
          <p:nvPr/>
        </p:nvSpPr>
        <p:spPr>
          <a:xfrm>
            <a:off x="4255650" y="3532675"/>
            <a:ext cx="746700" cy="731400"/>
          </a:xfrm>
          <a:prstGeom prst="smileyFace">
            <a:avLst>
              <a:gd fmla="val 4653"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66"/>
          <p:cNvSpPr/>
          <p:nvPr/>
        </p:nvSpPr>
        <p:spPr>
          <a:xfrm>
            <a:off x="1817225" y="2973925"/>
            <a:ext cx="2814900" cy="3945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 10 $</a:t>
            </a:r>
            <a:endParaRPr/>
          </a:p>
        </p:txBody>
      </p:sp>
      <p:sp>
        <p:nvSpPr>
          <p:cNvPr id="771" name="Google Shape;771;p66"/>
          <p:cNvSpPr/>
          <p:nvPr/>
        </p:nvSpPr>
        <p:spPr>
          <a:xfrm>
            <a:off x="7243150" y="3532675"/>
            <a:ext cx="746700" cy="731400"/>
          </a:xfrm>
          <a:prstGeom prst="smileyFace">
            <a:avLst>
              <a:gd fmla="val 4653"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66"/>
          <p:cNvSpPr/>
          <p:nvPr/>
        </p:nvSpPr>
        <p:spPr>
          <a:xfrm>
            <a:off x="4815275" y="2973925"/>
            <a:ext cx="2814900" cy="3945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 10 $</a:t>
            </a:r>
            <a:endParaRPr/>
          </a:p>
        </p:txBody>
      </p:sp>
      <p:sp>
        <p:nvSpPr>
          <p:cNvPr id="773" name="Google Shape;773;p66"/>
          <p:cNvSpPr/>
          <p:nvPr/>
        </p:nvSpPr>
        <p:spPr>
          <a:xfrm rot="10800000">
            <a:off x="4880300" y="4386225"/>
            <a:ext cx="2814900" cy="3945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66"/>
          <p:cNvSpPr txBox="1"/>
          <p:nvPr/>
        </p:nvSpPr>
        <p:spPr>
          <a:xfrm>
            <a:off x="5433875" y="4332825"/>
            <a:ext cx="1903200" cy="2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Here is your receipt</a:t>
            </a:r>
            <a:endParaRPr/>
          </a:p>
        </p:txBody>
      </p:sp>
      <p:sp>
        <p:nvSpPr>
          <p:cNvPr id="775" name="Google Shape;775;p66"/>
          <p:cNvSpPr/>
          <p:nvPr/>
        </p:nvSpPr>
        <p:spPr>
          <a:xfrm rot="10800000">
            <a:off x="1757100" y="4412925"/>
            <a:ext cx="2814900" cy="3945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66"/>
          <p:cNvSpPr txBox="1"/>
          <p:nvPr/>
        </p:nvSpPr>
        <p:spPr>
          <a:xfrm>
            <a:off x="2310675" y="4359525"/>
            <a:ext cx="1903200" cy="2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Here is your receipt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0" name="Shape 780"/>
        <p:cNvGrpSpPr/>
        <p:nvPr/>
      </p:nvGrpSpPr>
      <p:grpSpPr>
        <a:xfrm>
          <a:off x="0" y="0"/>
          <a:ext cx="0" cy="0"/>
          <a:chOff x="0" y="0"/>
          <a:chExt cx="0" cy="0"/>
        </a:xfrm>
      </p:grpSpPr>
      <p:sp>
        <p:nvSpPr>
          <p:cNvPr id="781" name="Google Shape;781;p67"/>
          <p:cNvSpPr/>
          <p:nvPr/>
        </p:nvSpPr>
        <p:spPr>
          <a:xfrm>
            <a:off x="1395650" y="2836525"/>
            <a:ext cx="6392100" cy="6693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Indirect physical payment with cash.</a:t>
            </a:r>
            <a:endParaRPr/>
          </a:p>
        </p:txBody>
      </p:sp>
      <p:sp>
        <p:nvSpPr>
          <p:cNvPr id="783" name="Google Shape;783;p67"/>
          <p:cNvSpPr txBox="1"/>
          <p:nvPr>
            <p:ph idx="1" type="body"/>
          </p:nvPr>
        </p:nvSpPr>
        <p:spPr>
          <a:xfrm>
            <a:off x="311700" y="1152475"/>
            <a:ext cx="8520600" cy="1398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Assume there is a third party (e.g. Bank, another person) that should forward your payment</a:t>
            </a:r>
            <a:endParaRPr/>
          </a:p>
          <a:p>
            <a:pPr indent="-342900" lvl="0" marL="457200" rtl="0" algn="l">
              <a:spcBef>
                <a:spcPts val="0"/>
              </a:spcBef>
              <a:spcAft>
                <a:spcPts val="0"/>
              </a:spcAft>
              <a:buSzPts val="1800"/>
              <a:buAutoNum type="arabicPeriod"/>
            </a:pPr>
            <a:r>
              <a:rPr lang="en"/>
              <a:t>Should be atomic</a:t>
            </a:r>
            <a:endParaRPr/>
          </a:p>
        </p:txBody>
      </p:sp>
      <p:sp>
        <p:nvSpPr>
          <p:cNvPr id="784" name="Google Shape;784;p67"/>
          <p:cNvSpPr/>
          <p:nvPr/>
        </p:nvSpPr>
        <p:spPr>
          <a:xfrm>
            <a:off x="1464475" y="3532675"/>
            <a:ext cx="746700" cy="7314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67"/>
          <p:cNvSpPr/>
          <p:nvPr/>
        </p:nvSpPr>
        <p:spPr>
          <a:xfrm>
            <a:off x="4255650" y="3532675"/>
            <a:ext cx="746700" cy="731400"/>
          </a:xfrm>
          <a:prstGeom prst="smileyFace">
            <a:avLst>
              <a:gd fmla="val 4653"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67"/>
          <p:cNvSpPr/>
          <p:nvPr/>
        </p:nvSpPr>
        <p:spPr>
          <a:xfrm>
            <a:off x="1817225" y="2973925"/>
            <a:ext cx="2814900" cy="3945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 10 $</a:t>
            </a:r>
            <a:endParaRPr/>
          </a:p>
        </p:txBody>
      </p:sp>
      <p:sp>
        <p:nvSpPr>
          <p:cNvPr id="787" name="Google Shape;787;p67"/>
          <p:cNvSpPr/>
          <p:nvPr/>
        </p:nvSpPr>
        <p:spPr>
          <a:xfrm>
            <a:off x="7243150" y="3532675"/>
            <a:ext cx="746700" cy="731400"/>
          </a:xfrm>
          <a:prstGeom prst="smileyFace">
            <a:avLst>
              <a:gd fmla="val 4653"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67"/>
          <p:cNvSpPr/>
          <p:nvPr/>
        </p:nvSpPr>
        <p:spPr>
          <a:xfrm>
            <a:off x="4815275" y="2973925"/>
            <a:ext cx="2814900" cy="3945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 10 $</a:t>
            </a:r>
            <a:endParaRPr/>
          </a:p>
        </p:txBody>
      </p:sp>
      <p:sp>
        <p:nvSpPr>
          <p:cNvPr id="789" name="Google Shape;789;p67"/>
          <p:cNvSpPr/>
          <p:nvPr/>
        </p:nvSpPr>
        <p:spPr>
          <a:xfrm rot="10800000">
            <a:off x="4880300" y="4386225"/>
            <a:ext cx="2814900" cy="3945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67"/>
          <p:cNvSpPr txBox="1"/>
          <p:nvPr/>
        </p:nvSpPr>
        <p:spPr>
          <a:xfrm>
            <a:off x="5433875" y="4332825"/>
            <a:ext cx="1903200" cy="2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Here is your receipt</a:t>
            </a:r>
            <a:endParaRPr/>
          </a:p>
        </p:txBody>
      </p:sp>
      <p:sp>
        <p:nvSpPr>
          <p:cNvPr id="791" name="Google Shape;791;p67"/>
          <p:cNvSpPr/>
          <p:nvPr/>
        </p:nvSpPr>
        <p:spPr>
          <a:xfrm rot="10800000">
            <a:off x="1757100" y="4412925"/>
            <a:ext cx="2814900" cy="3945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67"/>
          <p:cNvSpPr txBox="1"/>
          <p:nvPr/>
        </p:nvSpPr>
        <p:spPr>
          <a:xfrm>
            <a:off x="2310675" y="4359525"/>
            <a:ext cx="1903200" cy="2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Here is your receipt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6" name="Shape 796"/>
        <p:cNvGrpSpPr/>
        <p:nvPr/>
      </p:nvGrpSpPr>
      <p:grpSpPr>
        <a:xfrm>
          <a:off x="0" y="0"/>
          <a:ext cx="0" cy="0"/>
          <a:chOff x="0" y="0"/>
          <a:chExt cx="0" cy="0"/>
        </a:xfrm>
      </p:grpSpPr>
      <p:sp>
        <p:nvSpPr>
          <p:cNvPr id="797" name="Google Shape;797;p68"/>
          <p:cNvSpPr/>
          <p:nvPr/>
        </p:nvSpPr>
        <p:spPr>
          <a:xfrm>
            <a:off x="1395650" y="2836525"/>
            <a:ext cx="6392100" cy="6693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Indirect physical payment with cash.</a:t>
            </a:r>
            <a:endParaRPr/>
          </a:p>
        </p:txBody>
      </p:sp>
      <p:sp>
        <p:nvSpPr>
          <p:cNvPr id="799" name="Google Shape;799;p68"/>
          <p:cNvSpPr txBox="1"/>
          <p:nvPr>
            <p:ph idx="1" type="body"/>
          </p:nvPr>
        </p:nvSpPr>
        <p:spPr>
          <a:xfrm>
            <a:off x="311700" y="1152475"/>
            <a:ext cx="8520600" cy="1398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Assume there is a third party (e.g. Bank, another person) that should forward your payment</a:t>
            </a:r>
            <a:endParaRPr/>
          </a:p>
          <a:p>
            <a:pPr indent="-342900" lvl="0" marL="457200" rtl="0" algn="l">
              <a:spcBef>
                <a:spcPts val="0"/>
              </a:spcBef>
              <a:spcAft>
                <a:spcPts val="0"/>
              </a:spcAft>
              <a:buSzPts val="1800"/>
              <a:buAutoNum type="arabicPeriod"/>
            </a:pPr>
            <a:r>
              <a:rPr lang="en"/>
              <a:t>Should be atomic</a:t>
            </a:r>
            <a:endParaRPr/>
          </a:p>
          <a:p>
            <a:pPr indent="-317500" lvl="1" marL="914400" rtl="0" algn="l">
              <a:spcBef>
                <a:spcPts val="0"/>
              </a:spcBef>
              <a:spcAft>
                <a:spcPts val="0"/>
              </a:spcAft>
              <a:buSzPts val="1400"/>
              <a:buChar char="○"/>
            </a:pPr>
            <a:r>
              <a:rPr lang="en"/>
              <a:t>Can it though?</a:t>
            </a:r>
            <a:endParaRPr/>
          </a:p>
        </p:txBody>
      </p:sp>
      <p:sp>
        <p:nvSpPr>
          <p:cNvPr id="800" name="Google Shape;800;p68"/>
          <p:cNvSpPr/>
          <p:nvPr/>
        </p:nvSpPr>
        <p:spPr>
          <a:xfrm>
            <a:off x="1464475" y="3532675"/>
            <a:ext cx="746700" cy="7314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68"/>
          <p:cNvSpPr/>
          <p:nvPr/>
        </p:nvSpPr>
        <p:spPr>
          <a:xfrm>
            <a:off x="4255650" y="3532675"/>
            <a:ext cx="746700" cy="731400"/>
          </a:xfrm>
          <a:prstGeom prst="smileyFace">
            <a:avLst>
              <a:gd fmla="val 4653"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68"/>
          <p:cNvSpPr/>
          <p:nvPr/>
        </p:nvSpPr>
        <p:spPr>
          <a:xfrm>
            <a:off x="1817225" y="2973925"/>
            <a:ext cx="2814900" cy="3945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 10 $</a:t>
            </a:r>
            <a:endParaRPr/>
          </a:p>
        </p:txBody>
      </p:sp>
      <p:sp>
        <p:nvSpPr>
          <p:cNvPr id="803" name="Google Shape;803;p68"/>
          <p:cNvSpPr/>
          <p:nvPr/>
        </p:nvSpPr>
        <p:spPr>
          <a:xfrm>
            <a:off x="7243150" y="3532675"/>
            <a:ext cx="746700" cy="731400"/>
          </a:xfrm>
          <a:prstGeom prst="smileyFace">
            <a:avLst>
              <a:gd fmla="val 4653"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68"/>
          <p:cNvSpPr/>
          <p:nvPr/>
        </p:nvSpPr>
        <p:spPr>
          <a:xfrm>
            <a:off x="4815275" y="2973925"/>
            <a:ext cx="2814900" cy="3945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 10 $</a:t>
            </a:r>
            <a:endParaRPr/>
          </a:p>
        </p:txBody>
      </p:sp>
      <p:sp>
        <p:nvSpPr>
          <p:cNvPr id="805" name="Google Shape;805;p68"/>
          <p:cNvSpPr/>
          <p:nvPr/>
        </p:nvSpPr>
        <p:spPr>
          <a:xfrm rot="10800000">
            <a:off x="4880300" y="4386225"/>
            <a:ext cx="2814900" cy="3945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68"/>
          <p:cNvSpPr txBox="1"/>
          <p:nvPr/>
        </p:nvSpPr>
        <p:spPr>
          <a:xfrm>
            <a:off x="5433875" y="4332825"/>
            <a:ext cx="1903200" cy="2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Here is your receipt</a:t>
            </a:r>
            <a:endParaRPr/>
          </a:p>
        </p:txBody>
      </p:sp>
      <p:sp>
        <p:nvSpPr>
          <p:cNvPr id="807" name="Google Shape;807;p68"/>
          <p:cNvSpPr/>
          <p:nvPr/>
        </p:nvSpPr>
        <p:spPr>
          <a:xfrm rot="10800000">
            <a:off x="1757100" y="4412925"/>
            <a:ext cx="2814900" cy="3945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68"/>
          <p:cNvSpPr txBox="1"/>
          <p:nvPr/>
        </p:nvSpPr>
        <p:spPr>
          <a:xfrm>
            <a:off x="2310675" y="4359525"/>
            <a:ext cx="1903200" cy="2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Here is your receipt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2" name="Shape 812"/>
        <p:cNvGrpSpPr/>
        <p:nvPr/>
      </p:nvGrpSpPr>
      <p:grpSpPr>
        <a:xfrm>
          <a:off x="0" y="0"/>
          <a:ext cx="0" cy="0"/>
          <a:chOff x="0" y="0"/>
          <a:chExt cx="0" cy="0"/>
        </a:xfrm>
      </p:grpSpPr>
      <p:sp>
        <p:nvSpPr>
          <p:cNvPr id="813" name="Google Shape;813;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Indirect physical payment with cash.</a:t>
            </a:r>
            <a:endParaRPr/>
          </a:p>
        </p:txBody>
      </p:sp>
      <p:sp>
        <p:nvSpPr>
          <p:cNvPr id="814" name="Google Shape;814;p69"/>
          <p:cNvSpPr txBox="1"/>
          <p:nvPr>
            <p:ph idx="1" type="body"/>
          </p:nvPr>
        </p:nvSpPr>
        <p:spPr>
          <a:xfrm>
            <a:off x="311700" y="1152475"/>
            <a:ext cx="8520600" cy="1398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Assume there is a third party (e.g. Bank, another person) that should forward your payment</a:t>
            </a:r>
            <a:endParaRPr/>
          </a:p>
          <a:p>
            <a:pPr indent="-342900" lvl="0" marL="457200" rtl="0" algn="l">
              <a:spcBef>
                <a:spcPts val="0"/>
              </a:spcBef>
              <a:spcAft>
                <a:spcPts val="0"/>
              </a:spcAft>
              <a:buSzPts val="1800"/>
              <a:buAutoNum type="arabicPeriod"/>
            </a:pPr>
            <a:r>
              <a:rPr lang="en"/>
              <a:t>Should be atomic</a:t>
            </a:r>
            <a:endParaRPr/>
          </a:p>
          <a:p>
            <a:pPr indent="-317500" lvl="1" marL="914400" rtl="0" algn="l">
              <a:spcBef>
                <a:spcPts val="0"/>
              </a:spcBef>
              <a:spcAft>
                <a:spcPts val="0"/>
              </a:spcAft>
              <a:buSzPts val="1400"/>
              <a:buChar char="○"/>
            </a:pPr>
            <a:r>
              <a:rPr lang="en"/>
              <a:t>otherwise</a:t>
            </a:r>
            <a:endParaRPr/>
          </a:p>
        </p:txBody>
      </p:sp>
      <p:sp>
        <p:nvSpPr>
          <p:cNvPr id="815" name="Google Shape;815;p69"/>
          <p:cNvSpPr/>
          <p:nvPr/>
        </p:nvSpPr>
        <p:spPr>
          <a:xfrm>
            <a:off x="1464475" y="3532675"/>
            <a:ext cx="746700" cy="7314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69"/>
          <p:cNvSpPr/>
          <p:nvPr/>
        </p:nvSpPr>
        <p:spPr>
          <a:xfrm>
            <a:off x="4255650" y="3532675"/>
            <a:ext cx="746700" cy="731400"/>
          </a:xfrm>
          <a:prstGeom prst="smileyFace">
            <a:avLst>
              <a:gd fmla="val 4653"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69"/>
          <p:cNvSpPr/>
          <p:nvPr/>
        </p:nvSpPr>
        <p:spPr>
          <a:xfrm>
            <a:off x="1817225" y="2973925"/>
            <a:ext cx="2814900" cy="3945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 10 $</a:t>
            </a:r>
            <a:endParaRPr/>
          </a:p>
        </p:txBody>
      </p:sp>
      <p:sp>
        <p:nvSpPr>
          <p:cNvPr id="818" name="Google Shape;818;p69"/>
          <p:cNvSpPr/>
          <p:nvPr/>
        </p:nvSpPr>
        <p:spPr>
          <a:xfrm>
            <a:off x="7243150" y="3532675"/>
            <a:ext cx="746700" cy="731400"/>
          </a:xfrm>
          <a:prstGeom prst="smileyFace">
            <a:avLst>
              <a:gd fmla="val 4653"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69"/>
          <p:cNvSpPr/>
          <p:nvPr/>
        </p:nvSpPr>
        <p:spPr>
          <a:xfrm rot="10800000">
            <a:off x="1757100" y="4412925"/>
            <a:ext cx="2814900" cy="3945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69"/>
          <p:cNvSpPr txBox="1"/>
          <p:nvPr/>
        </p:nvSpPr>
        <p:spPr>
          <a:xfrm>
            <a:off x="2310675" y="4359525"/>
            <a:ext cx="1903200" cy="2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 have no receipt yet!</a:t>
            </a:r>
            <a:endParaRPr/>
          </a:p>
        </p:txBody>
      </p:sp>
      <p:sp>
        <p:nvSpPr>
          <p:cNvPr id="821" name="Google Shape;821;p69"/>
          <p:cNvSpPr/>
          <p:nvPr/>
        </p:nvSpPr>
        <p:spPr>
          <a:xfrm>
            <a:off x="4773250" y="2672563"/>
            <a:ext cx="1452600" cy="7383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Yeah 10$ for me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5" name="Shape 825"/>
        <p:cNvGrpSpPr/>
        <p:nvPr/>
      </p:nvGrpSpPr>
      <p:grpSpPr>
        <a:xfrm>
          <a:off x="0" y="0"/>
          <a:ext cx="0" cy="0"/>
          <a:chOff x="0" y="0"/>
          <a:chExt cx="0" cy="0"/>
        </a:xfrm>
      </p:grpSpPr>
      <p:sp>
        <p:nvSpPr>
          <p:cNvPr id="826" name="Google Shape;826;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Indirect physical payment with cash.</a:t>
            </a:r>
            <a:endParaRPr/>
          </a:p>
        </p:txBody>
      </p:sp>
      <p:sp>
        <p:nvSpPr>
          <p:cNvPr id="827" name="Google Shape;827;p70"/>
          <p:cNvSpPr txBox="1"/>
          <p:nvPr>
            <p:ph idx="1" type="body"/>
          </p:nvPr>
        </p:nvSpPr>
        <p:spPr>
          <a:xfrm>
            <a:off x="311700" y="1152475"/>
            <a:ext cx="8520600" cy="1398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Assume there is a third party (e.g. Bank, another person) that should forward your payment</a:t>
            </a:r>
            <a:endParaRPr/>
          </a:p>
          <a:p>
            <a:pPr indent="-342900" lvl="0" marL="457200" rtl="0" algn="l">
              <a:spcBef>
                <a:spcPts val="0"/>
              </a:spcBef>
              <a:spcAft>
                <a:spcPts val="0"/>
              </a:spcAft>
              <a:buSzPts val="1800"/>
              <a:buAutoNum type="arabicPeriod"/>
            </a:pPr>
            <a:r>
              <a:rPr lang="en"/>
              <a:t>Should be atomic</a:t>
            </a:r>
            <a:endParaRPr/>
          </a:p>
          <a:p>
            <a:pPr indent="-342900" lvl="0" marL="457200" rtl="0" algn="l">
              <a:spcBef>
                <a:spcPts val="0"/>
              </a:spcBef>
              <a:spcAft>
                <a:spcPts val="0"/>
              </a:spcAft>
              <a:buSzPts val="1800"/>
              <a:buAutoNum type="arabicPeriod"/>
            </a:pPr>
            <a:r>
              <a:rPr lang="en"/>
              <a:t>Make a contract!</a:t>
            </a:r>
            <a:endParaRPr/>
          </a:p>
        </p:txBody>
      </p:sp>
      <p:sp>
        <p:nvSpPr>
          <p:cNvPr id="828" name="Google Shape;828;p70"/>
          <p:cNvSpPr/>
          <p:nvPr/>
        </p:nvSpPr>
        <p:spPr>
          <a:xfrm>
            <a:off x="1464475" y="3532675"/>
            <a:ext cx="746700" cy="7314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70"/>
          <p:cNvSpPr/>
          <p:nvPr/>
        </p:nvSpPr>
        <p:spPr>
          <a:xfrm>
            <a:off x="4255650" y="3532675"/>
            <a:ext cx="746700" cy="731400"/>
          </a:xfrm>
          <a:prstGeom prst="smileyFace">
            <a:avLst>
              <a:gd fmla="val 4653"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70"/>
          <p:cNvSpPr/>
          <p:nvPr/>
        </p:nvSpPr>
        <p:spPr>
          <a:xfrm>
            <a:off x="7243150" y="3532675"/>
            <a:ext cx="746700" cy="731400"/>
          </a:xfrm>
          <a:prstGeom prst="smileyFace">
            <a:avLst>
              <a:gd fmla="val 4653"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70"/>
          <p:cNvSpPr/>
          <p:nvPr/>
        </p:nvSpPr>
        <p:spPr>
          <a:xfrm>
            <a:off x="2988225" y="3498025"/>
            <a:ext cx="573000" cy="8007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70"/>
          <p:cNvSpPr/>
          <p:nvPr/>
        </p:nvSpPr>
        <p:spPr>
          <a:xfrm>
            <a:off x="1358475" y="2463625"/>
            <a:ext cx="2552100" cy="1034400"/>
          </a:xfrm>
          <a:prstGeom prst="wedgeEllipse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 give you $10 IF you </a:t>
            </a:r>
            <a:r>
              <a:rPr lang="en"/>
              <a:t>pro</a:t>
            </a:r>
            <a:r>
              <a:rPr lang="en"/>
              <a:t>ve you have given $10 to payee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6" name="Shape 836"/>
        <p:cNvGrpSpPr/>
        <p:nvPr/>
      </p:nvGrpSpPr>
      <p:grpSpPr>
        <a:xfrm>
          <a:off x="0" y="0"/>
          <a:ext cx="0" cy="0"/>
          <a:chOff x="0" y="0"/>
          <a:chExt cx="0" cy="0"/>
        </a:xfrm>
      </p:grpSpPr>
      <p:sp>
        <p:nvSpPr>
          <p:cNvPr id="837" name="Google Shape;837;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Indirect physical payment with cash.</a:t>
            </a:r>
            <a:endParaRPr/>
          </a:p>
        </p:txBody>
      </p:sp>
      <p:sp>
        <p:nvSpPr>
          <p:cNvPr id="838" name="Google Shape;838;p71"/>
          <p:cNvSpPr txBox="1"/>
          <p:nvPr>
            <p:ph idx="1" type="body"/>
          </p:nvPr>
        </p:nvSpPr>
        <p:spPr>
          <a:xfrm>
            <a:off x="311700" y="1152475"/>
            <a:ext cx="8520600" cy="1398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Assume there is a third party (e.g. Bank, another person) that should forward your payment</a:t>
            </a:r>
            <a:endParaRPr/>
          </a:p>
          <a:p>
            <a:pPr indent="-342900" lvl="0" marL="457200" rtl="0" algn="l">
              <a:spcBef>
                <a:spcPts val="0"/>
              </a:spcBef>
              <a:spcAft>
                <a:spcPts val="0"/>
              </a:spcAft>
              <a:buSzPts val="1800"/>
              <a:buAutoNum type="arabicPeriod"/>
            </a:pPr>
            <a:r>
              <a:rPr lang="en"/>
              <a:t>Should be atomic</a:t>
            </a:r>
            <a:endParaRPr/>
          </a:p>
          <a:p>
            <a:pPr indent="-342900" lvl="0" marL="457200" rtl="0" algn="l">
              <a:spcBef>
                <a:spcPts val="0"/>
              </a:spcBef>
              <a:spcAft>
                <a:spcPts val="0"/>
              </a:spcAft>
              <a:buSzPts val="1800"/>
              <a:buAutoNum type="arabicPeriod"/>
            </a:pPr>
            <a:r>
              <a:rPr lang="en"/>
              <a:t>Make </a:t>
            </a:r>
            <a:r>
              <a:rPr lang="en" strike="sngStrike"/>
              <a:t>a</a:t>
            </a:r>
            <a:r>
              <a:rPr lang="en"/>
              <a:t> contracts!</a:t>
            </a:r>
            <a:endParaRPr/>
          </a:p>
        </p:txBody>
      </p:sp>
      <p:sp>
        <p:nvSpPr>
          <p:cNvPr id="839" name="Google Shape;839;p71"/>
          <p:cNvSpPr/>
          <p:nvPr/>
        </p:nvSpPr>
        <p:spPr>
          <a:xfrm>
            <a:off x="1464475" y="3532675"/>
            <a:ext cx="746700" cy="7314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71"/>
          <p:cNvSpPr/>
          <p:nvPr/>
        </p:nvSpPr>
        <p:spPr>
          <a:xfrm>
            <a:off x="4255650" y="3532675"/>
            <a:ext cx="746700" cy="731400"/>
          </a:xfrm>
          <a:prstGeom prst="smileyFace">
            <a:avLst>
              <a:gd fmla="val 4653"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71"/>
          <p:cNvSpPr/>
          <p:nvPr/>
        </p:nvSpPr>
        <p:spPr>
          <a:xfrm>
            <a:off x="7243150" y="3532675"/>
            <a:ext cx="746700" cy="731400"/>
          </a:xfrm>
          <a:prstGeom prst="smileyFace">
            <a:avLst>
              <a:gd fmla="val 4653"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71"/>
          <p:cNvSpPr/>
          <p:nvPr/>
        </p:nvSpPr>
        <p:spPr>
          <a:xfrm>
            <a:off x="2988225" y="3498025"/>
            <a:ext cx="573000" cy="8007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71"/>
          <p:cNvSpPr/>
          <p:nvPr/>
        </p:nvSpPr>
        <p:spPr>
          <a:xfrm>
            <a:off x="5818200" y="3498025"/>
            <a:ext cx="573000" cy="8007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71"/>
          <p:cNvSpPr/>
          <p:nvPr/>
        </p:nvSpPr>
        <p:spPr>
          <a:xfrm>
            <a:off x="4205950" y="2445400"/>
            <a:ext cx="2417400" cy="1034400"/>
          </a:xfrm>
          <a:prstGeom prst="wedgeEllipse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 give you $10 IF you provide me with a receipt!</a:t>
            </a:r>
            <a:endParaRPr/>
          </a:p>
        </p:txBody>
      </p:sp>
      <p:sp>
        <p:nvSpPr>
          <p:cNvPr id="845" name="Google Shape;845;p71"/>
          <p:cNvSpPr/>
          <p:nvPr/>
        </p:nvSpPr>
        <p:spPr>
          <a:xfrm>
            <a:off x="1358475" y="2463625"/>
            <a:ext cx="2552100" cy="1034400"/>
          </a:xfrm>
          <a:prstGeom prst="wedgeEllipse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 give you $10 IF you </a:t>
            </a:r>
            <a:r>
              <a:rPr lang="en"/>
              <a:t>pro</a:t>
            </a:r>
            <a:r>
              <a:rPr lang="en"/>
              <a:t>ve you have given $10 to payee</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9" name="Shape 849"/>
        <p:cNvGrpSpPr/>
        <p:nvPr/>
      </p:nvGrpSpPr>
      <p:grpSpPr>
        <a:xfrm>
          <a:off x="0" y="0"/>
          <a:ext cx="0" cy="0"/>
          <a:chOff x="0" y="0"/>
          <a:chExt cx="0" cy="0"/>
        </a:xfrm>
      </p:grpSpPr>
      <p:sp>
        <p:nvSpPr>
          <p:cNvPr id="850" name="Google Shape;850;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Indirect physical payment with cash (+ service fee)</a:t>
            </a:r>
            <a:endParaRPr/>
          </a:p>
        </p:txBody>
      </p:sp>
      <p:sp>
        <p:nvSpPr>
          <p:cNvPr id="851" name="Google Shape;851;p72"/>
          <p:cNvSpPr txBox="1"/>
          <p:nvPr>
            <p:ph idx="1" type="body"/>
          </p:nvPr>
        </p:nvSpPr>
        <p:spPr>
          <a:xfrm>
            <a:off x="311700" y="1152475"/>
            <a:ext cx="8520600" cy="1398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Assume there is a third party (e.g. Bank, another person) that should forward your payment</a:t>
            </a:r>
            <a:endParaRPr/>
          </a:p>
          <a:p>
            <a:pPr indent="-342900" lvl="0" marL="457200" rtl="0" algn="l">
              <a:spcBef>
                <a:spcPts val="0"/>
              </a:spcBef>
              <a:spcAft>
                <a:spcPts val="0"/>
              </a:spcAft>
              <a:buSzPts val="1800"/>
              <a:buAutoNum type="arabicPeriod"/>
            </a:pPr>
            <a:r>
              <a:rPr lang="en"/>
              <a:t>Should be atomic</a:t>
            </a:r>
            <a:endParaRPr/>
          </a:p>
          <a:p>
            <a:pPr indent="-342900" lvl="0" marL="457200" rtl="0" algn="l">
              <a:spcBef>
                <a:spcPts val="0"/>
              </a:spcBef>
              <a:spcAft>
                <a:spcPts val="0"/>
              </a:spcAft>
              <a:buSzPts val="1800"/>
              <a:buAutoNum type="arabicPeriod"/>
            </a:pPr>
            <a:r>
              <a:rPr lang="en"/>
              <a:t>Make </a:t>
            </a:r>
            <a:r>
              <a:rPr lang="en" strike="sngStrike"/>
              <a:t>a</a:t>
            </a:r>
            <a:r>
              <a:rPr lang="en"/>
              <a:t> contracts!</a:t>
            </a:r>
            <a:endParaRPr/>
          </a:p>
        </p:txBody>
      </p:sp>
      <p:sp>
        <p:nvSpPr>
          <p:cNvPr id="852" name="Google Shape;852;p72"/>
          <p:cNvSpPr/>
          <p:nvPr/>
        </p:nvSpPr>
        <p:spPr>
          <a:xfrm>
            <a:off x="1464475" y="3532675"/>
            <a:ext cx="746700" cy="7314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72"/>
          <p:cNvSpPr/>
          <p:nvPr/>
        </p:nvSpPr>
        <p:spPr>
          <a:xfrm>
            <a:off x="4255650" y="3532675"/>
            <a:ext cx="746700" cy="731400"/>
          </a:xfrm>
          <a:prstGeom prst="smileyFace">
            <a:avLst>
              <a:gd fmla="val 4653"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72"/>
          <p:cNvSpPr/>
          <p:nvPr/>
        </p:nvSpPr>
        <p:spPr>
          <a:xfrm>
            <a:off x="7243150" y="3532675"/>
            <a:ext cx="746700" cy="731400"/>
          </a:xfrm>
          <a:prstGeom prst="smileyFace">
            <a:avLst>
              <a:gd fmla="val 4653"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72"/>
          <p:cNvSpPr/>
          <p:nvPr/>
        </p:nvSpPr>
        <p:spPr>
          <a:xfrm>
            <a:off x="2988225" y="3498025"/>
            <a:ext cx="573000" cy="8007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72"/>
          <p:cNvSpPr/>
          <p:nvPr/>
        </p:nvSpPr>
        <p:spPr>
          <a:xfrm>
            <a:off x="5818200" y="3498025"/>
            <a:ext cx="573000" cy="8007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72"/>
          <p:cNvSpPr/>
          <p:nvPr/>
        </p:nvSpPr>
        <p:spPr>
          <a:xfrm>
            <a:off x="4205950" y="2445400"/>
            <a:ext cx="2417400" cy="1034400"/>
          </a:xfrm>
          <a:prstGeom prst="wedgeEllipse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 give you $10 IF you provide me with a receipt!</a:t>
            </a:r>
            <a:endParaRPr/>
          </a:p>
        </p:txBody>
      </p:sp>
      <p:sp>
        <p:nvSpPr>
          <p:cNvPr id="858" name="Google Shape;858;p72"/>
          <p:cNvSpPr/>
          <p:nvPr/>
        </p:nvSpPr>
        <p:spPr>
          <a:xfrm>
            <a:off x="1358475" y="2463625"/>
            <a:ext cx="2552100" cy="1034400"/>
          </a:xfrm>
          <a:prstGeom prst="wedgeEllipse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 give you $10 IF you </a:t>
            </a:r>
            <a:r>
              <a:rPr lang="en"/>
              <a:t>pro</a:t>
            </a:r>
            <a:r>
              <a:rPr lang="en"/>
              <a:t>ve you have given $10 to payee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2" name="Shape 862"/>
        <p:cNvGrpSpPr/>
        <p:nvPr/>
      </p:nvGrpSpPr>
      <p:grpSpPr>
        <a:xfrm>
          <a:off x="0" y="0"/>
          <a:ext cx="0" cy="0"/>
          <a:chOff x="0" y="0"/>
          <a:chExt cx="0" cy="0"/>
        </a:xfrm>
      </p:grpSpPr>
      <p:sp>
        <p:nvSpPr>
          <p:cNvPr id="863" name="Google Shape;863;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Indirect physical payment with cash (+ service fee)</a:t>
            </a:r>
            <a:endParaRPr/>
          </a:p>
        </p:txBody>
      </p:sp>
      <p:sp>
        <p:nvSpPr>
          <p:cNvPr id="864" name="Google Shape;864;p73"/>
          <p:cNvSpPr txBox="1"/>
          <p:nvPr>
            <p:ph idx="1" type="body"/>
          </p:nvPr>
        </p:nvSpPr>
        <p:spPr>
          <a:xfrm>
            <a:off x="311700" y="1152475"/>
            <a:ext cx="8520600" cy="1398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Assume there is a third party (e.g. Bank, another person) that should forward your payment</a:t>
            </a:r>
            <a:endParaRPr/>
          </a:p>
          <a:p>
            <a:pPr indent="-342900" lvl="0" marL="457200" rtl="0" algn="l">
              <a:spcBef>
                <a:spcPts val="0"/>
              </a:spcBef>
              <a:spcAft>
                <a:spcPts val="0"/>
              </a:spcAft>
              <a:buSzPts val="1800"/>
              <a:buAutoNum type="arabicPeriod"/>
            </a:pPr>
            <a:r>
              <a:rPr lang="en"/>
              <a:t>Should be atomic</a:t>
            </a:r>
            <a:endParaRPr/>
          </a:p>
          <a:p>
            <a:pPr indent="-342900" lvl="0" marL="457200" rtl="0" algn="l">
              <a:spcBef>
                <a:spcPts val="0"/>
              </a:spcBef>
              <a:spcAft>
                <a:spcPts val="0"/>
              </a:spcAft>
              <a:buSzPts val="1800"/>
              <a:buAutoNum type="arabicPeriod"/>
            </a:pPr>
            <a:r>
              <a:rPr lang="en"/>
              <a:t>Make </a:t>
            </a:r>
            <a:r>
              <a:rPr lang="en" strike="sngStrike"/>
              <a:t>a</a:t>
            </a:r>
            <a:r>
              <a:rPr lang="en"/>
              <a:t> contracts!</a:t>
            </a:r>
            <a:endParaRPr/>
          </a:p>
        </p:txBody>
      </p:sp>
      <p:sp>
        <p:nvSpPr>
          <p:cNvPr id="865" name="Google Shape;865;p73"/>
          <p:cNvSpPr/>
          <p:nvPr/>
        </p:nvSpPr>
        <p:spPr>
          <a:xfrm>
            <a:off x="1464475" y="3532675"/>
            <a:ext cx="746700" cy="7314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73"/>
          <p:cNvSpPr/>
          <p:nvPr/>
        </p:nvSpPr>
        <p:spPr>
          <a:xfrm>
            <a:off x="4255650" y="3532675"/>
            <a:ext cx="746700" cy="731400"/>
          </a:xfrm>
          <a:prstGeom prst="smileyFace">
            <a:avLst>
              <a:gd fmla="val 4653"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73"/>
          <p:cNvSpPr/>
          <p:nvPr/>
        </p:nvSpPr>
        <p:spPr>
          <a:xfrm>
            <a:off x="7243150" y="3532675"/>
            <a:ext cx="746700" cy="731400"/>
          </a:xfrm>
          <a:prstGeom prst="smileyFace">
            <a:avLst>
              <a:gd fmla="val 4653"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73"/>
          <p:cNvSpPr/>
          <p:nvPr/>
        </p:nvSpPr>
        <p:spPr>
          <a:xfrm>
            <a:off x="2988225" y="3498025"/>
            <a:ext cx="573000" cy="8007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73"/>
          <p:cNvSpPr/>
          <p:nvPr/>
        </p:nvSpPr>
        <p:spPr>
          <a:xfrm>
            <a:off x="5818200" y="3498025"/>
            <a:ext cx="573000" cy="8007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73"/>
          <p:cNvSpPr/>
          <p:nvPr/>
        </p:nvSpPr>
        <p:spPr>
          <a:xfrm>
            <a:off x="4815275" y="2973925"/>
            <a:ext cx="2814900" cy="3945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 10 $</a:t>
            </a:r>
            <a:endParaRPr/>
          </a:p>
        </p:txBody>
      </p:sp>
      <p:sp>
        <p:nvSpPr>
          <p:cNvPr id="871" name="Google Shape;871;p73"/>
          <p:cNvSpPr/>
          <p:nvPr/>
        </p:nvSpPr>
        <p:spPr>
          <a:xfrm rot="10800000">
            <a:off x="4880300" y="4386225"/>
            <a:ext cx="2814900" cy="3945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73"/>
          <p:cNvSpPr txBox="1"/>
          <p:nvPr/>
        </p:nvSpPr>
        <p:spPr>
          <a:xfrm>
            <a:off x="5411900" y="4359525"/>
            <a:ext cx="1903200" cy="2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Here is your receipt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9"/>
          <p:cNvSpPr txBox="1"/>
          <p:nvPr>
            <p:ph type="title"/>
          </p:nvPr>
        </p:nvSpPr>
        <p:spPr>
          <a:xfrm>
            <a:off x="311700" y="480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Chapter 0: Prologue</a:t>
            </a:r>
            <a:endParaRPr/>
          </a:p>
        </p:txBody>
      </p:sp>
      <p:sp>
        <p:nvSpPr>
          <p:cNvPr id="199" name="Google Shape;199;p29"/>
          <p:cNvSpPr txBox="1"/>
          <p:nvPr>
            <p:ph idx="1" type="body"/>
          </p:nvPr>
        </p:nvSpPr>
        <p:spPr>
          <a:xfrm>
            <a:off x="311700" y="1246450"/>
            <a:ext cx="4287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Bitcoin</a:t>
            </a:r>
            <a:endParaRPr/>
          </a:p>
          <a:p>
            <a:pPr indent="-342900" lvl="1" marL="914400" marR="0" rtl="0" algn="l">
              <a:lnSpc>
                <a:spcPct val="115000"/>
              </a:lnSpc>
              <a:spcBef>
                <a:spcPts val="0"/>
              </a:spcBef>
              <a:spcAft>
                <a:spcPts val="0"/>
              </a:spcAft>
              <a:buClr>
                <a:schemeClr val="dk2"/>
              </a:buClr>
              <a:buSzPts val="1800"/>
              <a:buFont typeface="Arial"/>
              <a:buChar char="○"/>
            </a:pPr>
            <a:r>
              <a:rPr lang="en"/>
              <a:t>Is secure</a:t>
            </a:r>
            <a:endParaRPr/>
          </a:p>
          <a:p>
            <a:pPr indent="-342900" lvl="1" marL="914400" marR="0" rtl="0" algn="l">
              <a:lnSpc>
                <a:spcPct val="115000"/>
              </a:lnSpc>
              <a:spcBef>
                <a:spcPts val="0"/>
              </a:spcBef>
              <a:spcAft>
                <a:spcPts val="0"/>
              </a:spcAft>
              <a:buClr>
                <a:schemeClr val="dk2"/>
              </a:buClr>
              <a:buSzPts val="1800"/>
              <a:buFont typeface="Arial"/>
              <a:buChar char="○"/>
            </a:pPr>
            <a:r>
              <a:rPr lang="en"/>
              <a:t>Solved the double spending problem</a:t>
            </a:r>
            <a:endParaRPr/>
          </a:p>
          <a:p>
            <a:pPr indent="-342900" lvl="1" marL="914400" marR="0" rtl="0" algn="l">
              <a:lnSpc>
                <a:spcPct val="115000"/>
              </a:lnSpc>
              <a:spcBef>
                <a:spcPts val="0"/>
              </a:spcBef>
              <a:spcAft>
                <a:spcPts val="0"/>
              </a:spcAft>
              <a:buClr>
                <a:schemeClr val="dk2"/>
              </a:buClr>
              <a:buSzPts val="1800"/>
              <a:buFont typeface="Arial"/>
              <a:buChar char="○"/>
            </a:pPr>
            <a:r>
              <a:rPr lang="en"/>
              <a:t>Created decentralized e-cash</a:t>
            </a:r>
            <a:endParaRPr/>
          </a:p>
          <a:p>
            <a:pPr indent="-342900" lvl="1" marL="914400" marR="0" rtl="0" algn="l">
              <a:lnSpc>
                <a:spcPct val="115000"/>
              </a:lnSpc>
              <a:spcBef>
                <a:spcPts val="0"/>
              </a:spcBef>
              <a:spcAft>
                <a:spcPts val="0"/>
              </a:spcAft>
              <a:buClr>
                <a:schemeClr val="dk2"/>
              </a:buClr>
              <a:buSzPts val="1800"/>
              <a:buFont typeface="Arial"/>
              <a:buChar char="○"/>
            </a:pPr>
            <a:r>
              <a:rPr lang="en"/>
              <a:t>Does not scale </a:t>
            </a:r>
            <a:endParaRPr/>
          </a:p>
        </p:txBody>
      </p:sp>
      <p:pic>
        <p:nvPicPr>
          <p:cNvPr id="200" name="Google Shape;200;p29"/>
          <p:cNvPicPr preferRelativeResize="0"/>
          <p:nvPr/>
        </p:nvPicPr>
        <p:blipFill>
          <a:blip r:embed="rId3">
            <a:alphaModFix/>
          </a:blip>
          <a:stretch>
            <a:fillRect/>
          </a:stretch>
        </p:blipFill>
        <p:spPr>
          <a:xfrm>
            <a:off x="131300" y="0"/>
            <a:ext cx="6293524" cy="4917549"/>
          </a:xfrm>
          <a:prstGeom prst="rect">
            <a:avLst/>
          </a:prstGeom>
          <a:noFill/>
          <a:ln>
            <a:noFill/>
          </a:ln>
        </p:spPr>
      </p:pic>
      <p:pic>
        <p:nvPicPr>
          <p:cNvPr id="201" name="Google Shape;201;p29"/>
          <p:cNvPicPr preferRelativeResize="0"/>
          <p:nvPr/>
        </p:nvPicPr>
        <p:blipFill>
          <a:blip r:embed="rId4">
            <a:alphaModFix/>
          </a:blip>
          <a:stretch>
            <a:fillRect/>
          </a:stretch>
        </p:blipFill>
        <p:spPr>
          <a:xfrm>
            <a:off x="6351225" y="38300"/>
            <a:ext cx="2792775" cy="316080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6" name="Shape 876"/>
        <p:cNvGrpSpPr/>
        <p:nvPr/>
      </p:nvGrpSpPr>
      <p:grpSpPr>
        <a:xfrm>
          <a:off x="0" y="0"/>
          <a:ext cx="0" cy="0"/>
          <a:chOff x="0" y="0"/>
          <a:chExt cx="0" cy="0"/>
        </a:xfrm>
      </p:grpSpPr>
      <p:sp>
        <p:nvSpPr>
          <p:cNvPr id="877" name="Google Shape;877;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Indirect physical payment with cash (+ service fee)</a:t>
            </a:r>
            <a:endParaRPr/>
          </a:p>
        </p:txBody>
      </p:sp>
      <p:sp>
        <p:nvSpPr>
          <p:cNvPr id="878" name="Google Shape;878;p74"/>
          <p:cNvSpPr txBox="1"/>
          <p:nvPr>
            <p:ph idx="1" type="body"/>
          </p:nvPr>
        </p:nvSpPr>
        <p:spPr>
          <a:xfrm>
            <a:off x="311700" y="1152475"/>
            <a:ext cx="8520600" cy="1398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Assume there is a third party (e.g. Bank, another person) that should forward your payment</a:t>
            </a:r>
            <a:endParaRPr/>
          </a:p>
          <a:p>
            <a:pPr indent="-342900" lvl="0" marL="457200" rtl="0" algn="l">
              <a:spcBef>
                <a:spcPts val="0"/>
              </a:spcBef>
              <a:spcAft>
                <a:spcPts val="0"/>
              </a:spcAft>
              <a:buSzPts val="1800"/>
              <a:buAutoNum type="arabicPeriod"/>
            </a:pPr>
            <a:r>
              <a:rPr lang="en"/>
              <a:t>Should be atomic</a:t>
            </a:r>
            <a:endParaRPr/>
          </a:p>
          <a:p>
            <a:pPr indent="-342900" lvl="0" marL="457200" rtl="0" algn="l">
              <a:spcBef>
                <a:spcPts val="0"/>
              </a:spcBef>
              <a:spcAft>
                <a:spcPts val="0"/>
              </a:spcAft>
              <a:buSzPts val="1800"/>
              <a:buAutoNum type="arabicPeriod"/>
            </a:pPr>
            <a:r>
              <a:rPr lang="en"/>
              <a:t>Make </a:t>
            </a:r>
            <a:r>
              <a:rPr lang="en" strike="sngStrike"/>
              <a:t>a</a:t>
            </a:r>
            <a:r>
              <a:rPr lang="en"/>
              <a:t> contracts!</a:t>
            </a:r>
            <a:endParaRPr/>
          </a:p>
        </p:txBody>
      </p:sp>
      <p:sp>
        <p:nvSpPr>
          <p:cNvPr id="879" name="Google Shape;879;p74"/>
          <p:cNvSpPr/>
          <p:nvPr/>
        </p:nvSpPr>
        <p:spPr>
          <a:xfrm>
            <a:off x="1464475" y="3532675"/>
            <a:ext cx="746700" cy="7314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74"/>
          <p:cNvSpPr/>
          <p:nvPr/>
        </p:nvSpPr>
        <p:spPr>
          <a:xfrm>
            <a:off x="4255650" y="3532675"/>
            <a:ext cx="746700" cy="731400"/>
          </a:xfrm>
          <a:prstGeom prst="smileyFace">
            <a:avLst>
              <a:gd fmla="val 4653"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74"/>
          <p:cNvSpPr/>
          <p:nvPr/>
        </p:nvSpPr>
        <p:spPr>
          <a:xfrm>
            <a:off x="7243150" y="3532675"/>
            <a:ext cx="746700" cy="731400"/>
          </a:xfrm>
          <a:prstGeom prst="smileyFace">
            <a:avLst>
              <a:gd fmla="val 4653"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74"/>
          <p:cNvSpPr/>
          <p:nvPr/>
        </p:nvSpPr>
        <p:spPr>
          <a:xfrm>
            <a:off x="2988225" y="3498025"/>
            <a:ext cx="573000" cy="8007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74"/>
          <p:cNvSpPr/>
          <p:nvPr/>
        </p:nvSpPr>
        <p:spPr>
          <a:xfrm>
            <a:off x="5818200" y="3498025"/>
            <a:ext cx="573000" cy="8007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74"/>
          <p:cNvSpPr/>
          <p:nvPr/>
        </p:nvSpPr>
        <p:spPr>
          <a:xfrm>
            <a:off x="4815275" y="2973925"/>
            <a:ext cx="2814900" cy="3945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 10 $</a:t>
            </a:r>
            <a:endParaRPr/>
          </a:p>
        </p:txBody>
      </p:sp>
      <p:sp>
        <p:nvSpPr>
          <p:cNvPr id="885" name="Google Shape;885;p74"/>
          <p:cNvSpPr/>
          <p:nvPr/>
        </p:nvSpPr>
        <p:spPr>
          <a:xfrm rot="10800000">
            <a:off x="4880300" y="4386225"/>
            <a:ext cx="2814900" cy="3945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74"/>
          <p:cNvSpPr txBox="1"/>
          <p:nvPr/>
        </p:nvSpPr>
        <p:spPr>
          <a:xfrm>
            <a:off x="5411900" y="4359525"/>
            <a:ext cx="1903200" cy="2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Here is your receipt</a:t>
            </a:r>
            <a:endParaRPr/>
          </a:p>
        </p:txBody>
      </p:sp>
      <p:sp>
        <p:nvSpPr>
          <p:cNvPr id="887" name="Google Shape;887;p74"/>
          <p:cNvSpPr/>
          <p:nvPr/>
        </p:nvSpPr>
        <p:spPr>
          <a:xfrm>
            <a:off x="1817225" y="2973925"/>
            <a:ext cx="2814900" cy="3945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 11 $</a:t>
            </a:r>
            <a:endParaRPr/>
          </a:p>
        </p:txBody>
      </p:sp>
      <p:sp>
        <p:nvSpPr>
          <p:cNvPr id="888" name="Google Shape;888;p74"/>
          <p:cNvSpPr/>
          <p:nvPr/>
        </p:nvSpPr>
        <p:spPr>
          <a:xfrm rot="10800000">
            <a:off x="1757100" y="4412925"/>
            <a:ext cx="2814900" cy="3945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74"/>
          <p:cNvSpPr txBox="1"/>
          <p:nvPr/>
        </p:nvSpPr>
        <p:spPr>
          <a:xfrm>
            <a:off x="2310675" y="4359525"/>
            <a:ext cx="1903200" cy="2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Here is the receipt</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3" name="Shape 893"/>
        <p:cNvGrpSpPr/>
        <p:nvPr/>
      </p:nvGrpSpPr>
      <p:grpSpPr>
        <a:xfrm>
          <a:off x="0" y="0"/>
          <a:ext cx="0" cy="0"/>
          <a:chOff x="0" y="0"/>
          <a:chExt cx="0" cy="0"/>
        </a:xfrm>
      </p:grpSpPr>
      <p:sp>
        <p:nvSpPr>
          <p:cNvPr id="894" name="Google Shape;894;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Huge risks in the physical world</a:t>
            </a:r>
            <a:endParaRPr/>
          </a:p>
        </p:txBody>
      </p:sp>
      <p:sp>
        <p:nvSpPr>
          <p:cNvPr id="895" name="Google Shape;895;p75"/>
          <p:cNvSpPr txBox="1"/>
          <p:nvPr>
            <p:ph idx="1" type="body"/>
          </p:nvPr>
        </p:nvSpPr>
        <p:spPr>
          <a:xfrm>
            <a:off x="311700" y="1152475"/>
            <a:ext cx="8520600" cy="1398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Badly written contract</a:t>
            </a:r>
            <a:endParaRPr/>
          </a:p>
          <a:p>
            <a:pPr indent="-342900" lvl="0" marL="457200" rtl="0" algn="l">
              <a:spcBef>
                <a:spcPts val="0"/>
              </a:spcBef>
              <a:spcAft>
                <a:spcPts val="0"/>
              </a:spcAft>
              <a:buSzPts val="1800"/>
              <a:buAutoNum type="arabicPeriod"/>
            </a:pPr>
            <a:r>
              <a:rPr lang="en"/>
              <a:t>Forgery with the receipt</a:t>
            </a:r>
            <a:endParaRPr/>
          </a:p>
          <a:p>
            <a:pPr indent="-342900" lvl="0" marL="457200" rtl="0" algn="l">
              <a:spcBef>
                <a:spcPts val="0"/>
              </a:spcBef>
              <a:spcAft>
                <a:spcPts val="0"/>
              </a:spcAft>
              <a:buSzPts val="1800"/>
              <a:buAutoNum type="arabicPeriod"/>
            </a:pPr>
            <a:r>
              <a:rPr lang="en"/>
              <a:t>Court case more time consuming than losing the money</a:t>
            </a:r>
            <a:endParaRPr/>
          </a:p>
          <a:p>
            <a:pPr indent="0" lvl="0" marL="0" rtl="0" algn="l">
              <a:spcBef>
                <a:spcPts val="1600"/>
              </a:spcBef>
              <a:spcAft>
                <a:spcPts val="1600"/>
              </a:spcAft>
              <a:buNone/>
            </a:pPr>
            <a:r>
              <a:rPr lang="en"/>
              <a:t>→ Programmable smart contracts in Lightning (Hashed Time Locked Contracts)</a:t>
            </a:r>
            <a:endParaRPr/>
          </a:p>
        </p:txBody>
      </p:sp>
      <p:sp>
        <p:nvSpPr>
          <p:cNvPr id="896" name="Google Shape;896;p75"/>
          <p:cNvSpPr/>
          <p:nvPr/>
        </p:nvSpPr>
        <p:spPr>
          <a:xfrm>
            <a:off x="1464475" y="3532675"/>
            <a:ext cx="746700" cy="7314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75"/>
          <p:cNvSpPr/>
          <p:nvPr/>
        </p:nvSpPr>
        <p:spPr>
          <a:xfrm>
            <a:off x="4255650" y="3532675"/>
            <a:ext cx="746700" cy="731400"/>
          </a:xfrm>
          <a:prstGeom prst="smileyFace">
            <a:avLst>
              <a:gd fmla="val 4653"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75"/>
          <p:cNvSpPr/>
          <p:nvPr/>
        </p:nvSpPr>
        <p:spPr>
          <a:xfrm>
            <a:off x="7243150" y="3532675"/>
            <a:ext cx="746700" cy="731400"/>
          </a:xfrm>
          <a:prstGeom prst="smileyFace">
            <a:avLst>
              <a:gd fmla="val 4653"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75"/>
          <p:cNvSpPr/>
          <p:nvPr/>
        </p:nvSpPr>
        <p:spPr>
          <a:xfrm>
            <a:off x="2988225" y="3498025"/>
            <a:ext cx="573000" cy="8007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75"/>
          <p:cNvSpPr/>
          <p:nvPr/>
        </p:nvSpPr>
        <p:spPr>
          <a:xfrm>
            <a:off x="5818200" y="3498025"/>
            <a:ext cx="573000" cy="8007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75"/>
          <p:cNvSpPr/>
          <p:nvPr/>
        </p:nvSpPr>
        <p:spPr>
          <a:xfrm>
            <a:off x="4815275" y="2973925"/>
            <a:ext cx="2814900" cy="3945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 10 $</a:t>
            </a:r>
            <a:endParaRPr/>
          </a:p>
        </p:txBody>
      </p:sp>
      <p:sp>
        <p:nvSpPr>
          <p:cNvPr id="902" name="Google Shape;902;p75"/>
          <p:cNvSpPr/>
          <p:nvPr/>
        </p:nvSpPr>
        <p:spPr>
          <a:xfrm rot="10800000">
            <a:off x="4880300" y="4386225"/>
            <a:ext cx="2814900" cy="3945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75"/>
          <p:cNvSpPr txBox="1"/>
          <p:nvPr/>
        </p:nvSpPr>
        <p:spPr>
          <a:xfrm>
            <a:off x="5411900" y="4359525"/>
            <a:ext cx="1903200" cy="2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Here is your receipt</a:t>
            </a:r>
            <a:endParaRPr/>
          </a:p>
        </p:txBody>
      </p:sp>
      <p:sp>
        <p:nvSpPr>
          <p:cNvPr id="904" name="Google Shape;904;p75"/>
          <p:cNvSpPr/>
          <p:nvPr/>
        </p:nvSpPr>
        <p:spPr>
          <a:xfrm>
            <a:off x="1817225" y="2973925"/>
            <a:ext cx="2814900" cy="3945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 11 $</a:t>
            </a:r>
            <a:endParaRPr/>
          </a:p>
        </p:txBody>
      </p:sp>
      <p:sp>
        <p:nvSpPr>
          <p:cNvPr id="905" name="Google Shape;905;p75"/>
          <p:cNvSpPr/>
          <p:nvPr/>
        </p:nvSpPr>
        <p:spPr>
          <a:xfrm rot="10800000">
            <a:off x="1757100" y="4412925"/>
            <a:ext cx="2814900" cy="3945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75"/>
          <p:cNvSpPr txBox="1"/>
          <p:nvPr/>
        </p:nvSpPr>
        <p:spPr>
          <a:xfrm>
            <a:off x="2310675" y="4359525"/>
            <a:ext cx="1903200" cy="2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Here is the receipt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5">
                                            <p:txEl>
                                              <p:pRg end="0" st="0"/>
                                            </p:txEl>
                                          </p:spTgt>
                                        </p:tgtEl>
                                        <p:attrNameLst>
                                          <p:attrName>style.visibility</p:attrName>
                                        </p:attrNameLst>
                                      </p:cBhvr>
                                      <p:to>
                                        <p:strVal val="visible"/>
                                      </p:to>
                                    </p:set>
                                    <p:animEffect filter="fade" transition="in">
                                      <p:cBhvr>
                                        <p:cTn dur="1000"/>
                                        <p:tgtEl>
                                          <p:spTgt spid="8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5">
                                            <p:txEl>
                                              <p:pRg end="1" st="1"/>
                                            </p:txEl>
                                          </p:spTgt>
                                        </p:tgtEl>
                                        <p:attrNameLst>
                                          <p:attrName>style.visibility</p:attrName>
                                        </p:attrNameLst>
                                      </p:cBhvr>
                                      <p:to>
                                        <p:strVal val="visible"/>
                                      </p:to>
                                    </p:set>
                                    <p:animEffect filter="fade" transition="in">
                                      <p:cBhvr>
                                        <p:cTn dur="1000"/>
                                        <p:tgtEl>
                                          <p:spTgt spid="89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5">
                                            <p:txEl>
                                              <p:pRg end="2" st="2"/>
                                            </p:txEl>
                                          </p:spTgt>
                                        </p:tgtEl>
                                        <p:attrNameLst>
                                          <p:attrName>style.visibility</p:attrName>
                                        </p:attrNameLst>
                                      </p:cBhvr>
                                      <p:to>
                                        <p:strVal val="visible"/>
                                      </p:to>
                                    </p:set>
                                    <p:animEffect filter="fade" transition="in">
                                      <p:cBhvr>
                                        <p:cTn dur="1000"/>
                                        <p:tgtEl>
                                          <p:spTgt spid="89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5">
                                            <p:txEl>
                                              <p:pRg end="3" st="3"/>
                                            </p:txEl>
                                          </p:spTgt>
                                        </p:tgtEl>
                                        <p:attrNameLst>
                                          <p:attrName>style.visibility</p:attrName>
                                        </p:attrNameLst>
                                      </p:cBhvr>
                                      <p:to>
                                        <p:strVal val="visible"/>
                                      </p:to>
                                    </p:set>
                                    <p:animEffect filter="fade" transition="in">
                                      <p:cBhvr>
                                        <p:cTn dur="1000"/>
                                        <p:tgtEl>
                                          <p:spTgt spid="89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0" name="Shape 910"/>
        <p:cNvGrpSpPr/>
        <p:nvPr/>
      </p:nvGrpSpPr>
      <p:grpSpPr>
        <a:xfrm>
          <a:off x="0" y="0"/>
          <a:ext cx="0" cy="0"/>
          <a:chOff x="0" y="0"/>
          <a:chExt cx="0" cy="0"/>
        </a:xfrm>
      </p:grpSpPr>
      <p:sp>
        <p:nvSpPr>
          <p:cNvPr id="911" name="Google Shape;911;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Hashed time locked Contracts</a:t>
            </a:r>
            <a:endParaRPr/>
          </a:p>
        </p:txBody>
      </p:sp>
      <p:sp>
        <p:nvSpPr>
          <p:cNvPr id="912" name="Google Shape;912;p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It is just a regular bitcoin transaction with a special script inside</a:t>
            </a:r>
            <a:endParaRPr/>
          </a:p>
          <a:p>
            <a:pPr indent="-342900" lvl="0" marL="457200" rtl="0" algn="l">
              <a:spcBef>
                <a:spcPts val="0"/>
              </a:spcBef>
              <a:spcAft>
                <a:spcPts val="0"/>
              </a:spcAft>
              <a:buSzPts val="1800"/>
              <a:buAutoNum type="arabicPeriod"/>
            </a:pPr>
            <a:r>
              <a:rPr lang="en"/>
              <a:t>A conditional Payment</a:t>
            </a:r>
            <a:endParaRPr/>
          </a:p>
          <a:p>
            <a:pPr indent="-342900" lvl="0" marL="457200" rtl="0" algn="l">
              <a:spcBef>
                <a:spcPts val="0"/>
              </a:spcBef>
              <a:spcAft>
                <a:spcPts val="0"/>
              </a:spcAft>
              <a:buSzPts val="1800"/>
              <a:buAutoNum type="arabicPeriod"/>
            </a:pPr>
            <a:r>
              <a:rPr lang="en"/>
              <a:t>The transaction is locked for a certain time</a:t>
            </a:r>
            <a:endParaRPr/>
          </a:p>
          <a:p>
            <a:pPr indent="-317500" lvl="1" marL="914400" rtl="0" algn="l">
              <a:spcBef>
                <a:spcPts val="0"/>
              </a:spcBef>
              <a:spcAft>
                <a:spcPts val="0"/>
              </a:spcAft>
              <a:buSzPts val="1400"/>
              <a:buChar char="○"/>
            </a:pPr>
            <a:r>
              <a:rPr lang="en"/>
              <a:t>Which it takes to forward the payment and get the receipt</a:t>
            </a:r>
            <a:endParaRPr/>
          </a:p>
          <a:p>
            <a:pPr indent="-342900" lvl="0" marL="457200" rtl="0" algn="l">
              <a:spcBef>
                <a:spcPts val="0"/>
              </a:spcBef>
              <a:spcAft>
                <a:spcPts val="0"/>
              </a:spcAft>
              <a:buSzPts val="1800"/>
              <a:buAutoNum type="arabicPeriod"/>
            </a:pPr>
            <a:r>
              <a:rPr lang="en"/>
              <a:t>The receipt is a secret random (in best case unique) value called preimage</a:t>
            </a:r>
            <a:endParaRPr/>
          </a:p>
          <a:p>
            <a:pPr indent="-342900" lvl="0" marL="457200" rtl="0" algn="l">
              <a:spcBef>
                <a:spcPts val="0"/>
              </a:spcBef>
              <a:spcAft>
                <a:spcPts val="0"/>
              </a:spcAft>
              <a:buSzPts val="1800"/>
              <a:buAutoNum type="arabicPeriod"/>
            </a:pPr>
            <a:r>
              <a:rPr lang="en"/>
              <a:t>The Hash of the preimage is called the payment hash</a:t>
            </a:r>
            <a:endParaRPr/>
          </a:p>
          <a:p>
            <a:pPr indent="-317500" lvl="1" marL="914400" rtl="0" algn="l">
              <a:spcBef>
                <a:spcPts val="0"/>
              </a:spcBef>
              <a:spcAft>
                <a:spcPts val="0"/>
              </a:spcAft>
              <a:buSzPts val="1400"/>
              <a:buChar char="○"/>
            </a:pPr>
            <a:r>
              <a:rPr lang="en"/>
              <a:t>Can be seen as an identifier for this particular payment</a:t>
            </a:r>
            <a:endParaRPr/>
          </a:p>
          <a:p>
            <a:pPr indent="-342900" lvl="0" marL="457200" rtl="0" algn="l">
              <a:spcBef>
                <a:spcPts val="0"/>
              </a:spcBef>
              <a:spcAft>
                <a:spcPts val="0"/>
              </a:spcAft>
              <a:buSzPts val="1800"/>
              <a:buAutoNum type="arabicPeriod"/>
            </a:pPr>
            <a:r>
              <a:rPr lang="en"/>
              <a:t>It's like the legal contract from the cash setting but without the disadvantages</a:t>
            </a:r>
            <a:endParaRPr/>
          </a:p>
          <a:p>
            <a:pPr indent="-317500" lvl="1" marL="914400" rtl="0" algn="l">
              <a:spcBef>
                <a:spcPts val="0"/>
              </a:spcBef>
              <a:spcAft>
                <a:spcPts val="0"/>
              </a:spcAft>
              <a:buSzPts val="1400"/>
              <a:buChar char="○"/>
            </a:pPr>
            <a:r>
              <a:rPr lang="en"/>
              <a:t>Cheaply enforceable by publishing the contract (bitcoin transaction) to the bitcoin network</a:t>
            </a:r>
            <a:endParaRPr/>
          </a:p>
          <a:p>
            <a:pPr indent="-317500" lvl="1" marL="914400" rtl="0" algn="l">
              <a:spcBef>
                <a:spcPts val="0"/>
              </a:spcBef>
              <a:spcAft>
                <a:spcPts val="0"/>
              </a:spcAft>
              <a:buSzPts val="1400"/>
              <a:buChar char="○"/>
            </a:pPr>
            <a:r>
              <a:rPr lang="en"/>
              <a:t>Much cheaper than the court system</a:t>
            </a:r>
            <a:endParaRPr/>
          </a:p>
          <a:p>
            <a:pPr indent="-317500" lvl="1" marL="914400" rtl="0" algn="l">
              <a:spcBef>
                <a:spcPts val="0"/>
              </a:spcBef>
              <a:spcAft>
                <a:spcPts val="0"/>
              </a:spcAft>
              <a:buSzPts val="1400"/>
              <a:buChar char="○"/>
            </a:pPr>
            <a:r>
              <a:rPr lang="en"/>
              <a:t>Not possible to have a misunderstanding</a:t>
            </a:r>
            <a:endParaRPr/>
          </a:p>
          <a:p>
            <a:pPr indent="0" lvl="0" marL="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2">
                                            <p:txEl>
                                              <p:pRg end="0" st="0"/>
                                            </p:txEl>
                                          </p:spTgt>
                                        </p:tgtEl>
                                        <p:attrNameLst>
                                          <p:attrName>style.visibility</p:attrName>
                                        </p:attrNameLst>
                                      </p:cBhvr>
                                      <p:to>
                                        <p:strVal val="visible"/>
                                      </p:to>
                                    </p:set>
                                    <p:animEffect filter="fade" transition="in">
                                      <p:cBhvr>
                                        <p:cTn dur="1000"/>
                                        <p:tgtEl>
                                          <p:spTgt spid="91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2">
                                            <p:txEl>
                                              <p:pRg end="1" st="1"/>
                                            </p:txEl>
                                          </p:spTgt>
                                        </p:tgtEl>
                                        <p:attrNameLst>
                                          <p:attrName>style.visibility</p:attrName>
                                        </p:attrNameLst>
                                      </p:cBhvr>
                                      <p:to>
                                        <p:strVal val="visible"/>
                                      </p:to>
                                    </p:set>
                                    <p:animEffect filter="fade" transition="in">
                                      <p:cBhvr>
                                        <p:cTn dur="1000"/>
                                        <p:tgtEl>
                                          <p:spTgt spid="91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2">
                                            <p:txEl>
                                              <p:pRg end="2" st="2"/>
                                            </p:txEl>
                                          </p:spTgt>
                                        </p:tgtEl>
                                        <p:attrNameLst>
                                          <p:attrName>style.visibility</p:attrName>
                                        </p:attrNameLst>
                                      </p:cBhvr>
                                      <p:to>
                                        <p:strVal val="visible"/>
                                      </p:to>
                                    </p:set>
                                    <p:animEffect filter="fade" transition="in">
                                      <p:cBhvr>
                                        <p:cTn dur="1000"/>
                                        <p:tgtEl>
                                          <p:spTgt spid="91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2">
                                            <p:txEl>
                                              <p:pRg end="3" st="3"/>
                                            </p:txEl>
                                          </p:spTgt>
                                        </p:tgtEl>
                                        <p:attrNameLst>
                                          <p:attrName>style.visibility</p:attrName>
                                        </p:attrNameLst>
                                      </p:cBhvr>
                                      <p:to>
                                        <p:strVal val="visible"/>
                                      </p:to>
                                    </p:set>
                                    <p:animEffect filter="fade" transition="in">
                                      <p:cBhvr>
                                        <p:cTn dur="1000"/>
                                        <p:tgtEl>
                                          <p:spTgt spid="91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2">
                                            <p:txEl>
                                              <p:pRg end="4" st="4"/>
                                            </p:txEl>
                                          </p:spTgt>
                                        </p:tgtEl>
                                        <p:attrNameLst>
                                          <p:attrName>style.visibility</p:attrName>
                                        </p:attrNameLst>
                                      </p:cBhvr>
                                      <p:to>
                                        <p:strVal val="visible"/>
                                      </p:to>
                                    </p:set>
                                    <p:animEffect filter="fade" transition="in">
                                      <p:cBhvr>
                                        <p:cTn dur="1000"/>
                                        <p:tgtEl>
                                          <p:spTgt spid="91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2">
                                            <p:txEl>
                                              <p:pRg end="5" st="5"/>
                                            </p:txEl>
                                          </p:spTgt>
                                        </p:tgtEl>
                                        <p:attrNameLst>
                                          <p:attrName>style.visibility</p:attrName>
                                        </p:attrNameLst>
                                      </p:cBhvr>
                                      <p:to>
                                        <p:strVal val="visible"/>
                                      </p:to>
                                    </p:set>
                                    <p:animEffect filter="fade" transition="in">
                                      <p:cBhvr>
                                        <p:cTn dur="1000"/>
                                        <p:tgtEl>
                                          <p:spTgt spid="91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2">
                                            <p:txEl>
                                              <p:pRg end="6" st="6"/>
                                            </p:txEl>
                                          </p:spTgt>
                                        </p:tgtEl>
                                        <p:attrNameLst>
                                          <p:attrName>style.visibility</p:attrName>
                                        </p:attrNameLst>
                                      </p:cBhvr>
                                      <p:to>
                                        <p:strVal val="visible"/>
                                      </p:to>
                                    </p:set>
                                    <p:animEffect filter="fade" transition="in">
                                      <p:cBhvr>
                                        <p:cTn dur="1000"/>
                                        <p:tgtEl>
                                          <p:spTgt spid="91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2">
                                            <p:txEl>
                                              <p:pRg end="7" st="7"/>
                                            </p:txEl>
                                          </p:spTgt>
                                        </p:tgtEl>
                                        <p:attrNameLst>
                                          <p:attrName>style.visibility</p:attrName>
                                        </p:attrNameLst>
                                      </p:cBhvr>
                                      <p:to>
                                        <p:strVal val="visible"/>
                                      </p:to>
                                    </p:set>
                                    <p:animEffect filter="fade" transition="in">
                                      <p:cBhvr>
                                        <p:cTn dur="1000"/>
                                        <p:tgtEl>
                                          <p:spTgt spid="91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2">
                                            <p:txEl>
                                              <p:pRg end="8" st="8"/>
                                            </p:txEl>
                                          </p:spTgt>
                                        </p:tgtEl>
                                        <p:attrNameLst>
                                          <p:attrName>style.visibility</p:attrName>
                                        </p:attrNameLst>
                                      </p:cBhvr>
                                      <p:to>
                                        <p:strVal val="visible"/>
                                      </p:to>
                                    </p:set>
                                    <p:animEffect filter="fade" transition="in">
                                      <p:cBhvr>
                                        <p:cTn dur="1000"/>
                                        <p:tgtEl>
                                          <p:spTgt spid="91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2">
                                            <p:txEl>
                                              <p:pRg end="9" st="9"/>
                                            </p:txEl>
                                          </p:spTgt>
                                        </p:tgtEl>
                                        <p:attrNameLst>
                                          <p:attrName>style.visibility</p:attrName>
                                        </p:attrNameLst>
                                      </p:cBhvr>
                                      <p:to>
                                        <p:strVal val="visible"/>
                                      </p:to>
                                    </p:set>
                                    <p:animEffect filter="fade" transition="in">
                                      <p:cBhvr>
                                        <p:cTn dur="1000"/>
                                        <p:tgtEl>
                                          <p:spTgt spid="912">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2">
                                            <p:txEl>
                                              <p:pRg end="10" st="10"/>
                                            </p:txEl>
                                          </p:spTgt>
                                        </p:tgtEl>
                                        <p:attrNameLst>
                                          <p:attrName>style.visibility</p:attrName>
                                        </p:attrNameLst>
                                      </p:cBhvr>
                                      <p:to>
                                        <p:strVal val="visible"/>
                                      </p:to>
                                    </p:set>
                                    <p:animEffect filter="fade" transition="in">
                                      <p:cBhvr>
                                        <p:cTn dur="1000"/>
                                        <p:tgtEl>
                                          <p:spTgt spid="912">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2">
                                            <p:txEl>
                                              <p:pRg end="11" st="11"/>
                                            </p:txEl>
                                          </p:spTgt>
                                        </p:tgtEl>
                                        <p:attrNameLst>
                                          <p:attrName>style.visibility</p:attrName>
                                        </p:attrNameLst>
                                      </p:cBhvr>
                                      <p:to>
                                        <p:strVal val="visible"/>
                                      </p:to>
                                    </p:set>
                                    <p:animEffect filter="fade" transition="in">
                                      <p:cBhvr>
                                        <p:cTn dur="1000"/>
                                        <p:tgtEl>
                                          <p:spTgt spid="912">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6" name="Shape 916"/>
        <p:cNvGrpSpPr/>
        <p:nvPr/>
      </p:nvGrpSpPr>
      <p:grpSpPr>
        <a:xfrm>
          <a:off x="0" y="0"/>
          <a:ext cx="0" cy="0"/>
          <a:chOff x="0" y="0"/>
          <a:chExt cx="0" cy="0"/>
        </a:xfrm>
      </p:grpSpPr>
      <p:sp>
        <p:nvSpPr>
          <p:cNvPr id="917" name="Google Shape;917;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Hashed time lock contracts in payment channels</a:t>
            </a:r>
            <a:endParaRPr/>
          </a:p>
        </p:txBody>
      </p:sp>
      <p:sp>
        <p:nvSpPr>
          <p:cNvPr id="918" name="Google Shape;918;p7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Payment channels enable the direct atomic payment between two neighbors that share a channel</a:t>
            </a:r>
            <a:endParaRPr/>
          </a:p>
          <a:p>
            <a:pPr indent="-342900" lvl="0" marL="457200" rtl="0" algn="l">
              <a:spcBef>
                <a:spcPts val="0"/>
              </a:spcBef>
              <a:spcAft>
                <a:spcPts val="0"/>
              </a:spcAft>
              <a:buSzPts val="1800"/>
              <a:buChar char="●"/>
            </a:pPr>
            <a:r>
              <a:rPr lang="en"/>
              <a:t>Nodes build a network and payment in the network resembles the situation of indirect payments with cash</a:t>
            </a:r>
            <a:endParaRPr/>
          </a:p>
          <a:p>
            <a:pPr indent="-342900" lvl="0" marL="457200" rtl="0" algn="l">
              <a:spcBef>
                <a:spcPts val="0"/>
              </a:spcBef>
              <a:spcAft>
                <a:spcPts val="0"/>
              </a:spcAft>
              <a:buSzPts val="1800"/>
              <a:buChar char="●"/>
            </a:pPr>
            <a:r>
              <a:rPr lang="en"/>
              <a:t>Hashed Time Locked Contracts or HTLCs solve this problem</a:t>
            </a:r>
            <a:endParaRPr/>
          </a:p>
          <a:p>
            <a:pPr indent="-342900" lvl="0" marL="457200" rtl="0" algn="l">
              <a:spcBef>
                <a:spcPts val="0"/>
              </a:spcBef>
              <a:spcAft>
                <a:spcPts val="0"/>
              </a:spcAft>
              <a:buSzPts val="1800"/>
              <a:buChar char="●"/>
            </a:pPr>
            <a:r>
              <a:rPr lang="en"/>
              <a:t>HTLCs are just another output in the commitment transaction</a:t>
            </a:r>
            <a:endParaRPr/>
          </a:p>
          <a:p>
            <a:pPr indent="-317500" lvl="1" marL="914400" rtl="0" algn="l">
              <a:spcBef>
                <a:spcPts val="0"/>
              </a:spcBef>
              <a:spcAft>
                <a:spcPts val="0"/>
              </a:spcAft>
              <a:buSzPts val="1400"/>
              <a:buChar char="○"/>
            </a:pPr>
            <a:r>
              <a:rPr lang="en"/>
              <a:t>They can be enforced on chain if channel fails</a:t>
            </a:r>
            <a:endParaRPr/>
          </a:p>
          <a:p>
            <a:pPr indent="-317500" lvl="1" marL="914400" rtl="0" algn="l">
              <a:spcBef>
                <a:spcPts val="0"/>
              </a:spcBef>
              <a:spcAft>
                <a:spcPts val="0"/>
              </a:spcAft>
              <a:buSzPts val="1400"/>
              <a:buChar char="○"/>
            </a:pPr>
            <a:r>
              <a:rPr lang="en"/>
              <a:t>They can settle off chain if the preimage is provided</a:t>
            </a:r>
            <a:endParaRPr/>
          </a:p>
          <a:p>
            <a:pPr indent="0" lvl="0" marL="914400" rtl="0" algn="l">
              <a:spcBef>
                <a:spcPts val="1600"/>
              </a:spcBef>
              <a:spcAft>
                <a:spcPts val="0"/>
              </a:spcAft>
              <a:buNone/>
            </a:pPr>
            <a:r>
              <a:t/>
            </a:r>
            <a:endParaRPr/>
          </a:p>
          <a:p>
            <a:pPr indent="-342900" lvl="0" marL="457200" rtl="0" algn="l">
              <a:spcBef>
                <a:spcPts val="1600"/>
              </a:spcBef>
              <a:spcAft>
                <a:spcPts val="0"/>
              </a:spcAft>
              <a:buSzPts val="1800"/>
              <a:buChar char="●"/>
            </a:pPr>
            <a:r>
              <a:rPr lang="en"/>
              <a:t>Before explaining details of routing: How is the payment hash sent over?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8">
                                            <p:txEl>
                                              <p:pRg end="0" st="0"/>
                                            </p:txEl>
                                          </p:spTgt>
                                        </p:tgtEl>
                                        <p:attrNameLst>
                                          <p:attrName>style.visibility</p:attrName>
                                        </p:attrNameLst>
                                      </p:cBhvr>
                                      <p:to>
                                        <p:strVal val="visible"/>
                                      </p:to>
                                    </p:set>
                                    <p:animEffect filter="fade" transition="in">
                                      <p:cBhvr>
                                        <p:cTn dur="1000"/>
                                        <p:tgtEl>
                                          <p:spTgt spid="9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8">
                                            <p:txEl>
                                              <p:pRg end="1" st="1"/>
                                            </p:txEl>
                                          </p:spTgt>
                                        </p:tgtEl>
                                        <p:attrNameLst>
                                          <p:attrName>style.visibility</p:attrName>
                                        </p:attrNameLst>
                                      </p:cBhvr>
                                      <p:to>
                                        <p:strVal val="visible"/>
                                      </p:to>
                                    </p:set>
                                    <p:animEffect filter="fade" transition="in">
                                      <p:cBhvr>
                                        <p:cTn dur="1000"/>
                                        <p:tgtEl>
                                          <p:spTgt spid="9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8">
                                            <p:txEl>
                                              <p:pRg end="2" st="2"/>
                                            </p:txEl>
                                          </p:spTgt>
                                        </p:tgtEl>
                                        <p:attrNameLst>
                                          <p:attrName>style.visibility</p:attrName>
                                        </p:attrNameLst>
                                      </p:cBhvr>
                                      <p:to>
                                        <p:strVal val="visible"/>
                                      </p:to>
                                    </p:set>
                                    <p:animEffect filter="fade" transition="in">
                                      <p:cBhvr>
                                        <p:cTn dur="1000"/>
                                        <p:tgtEl>
                                          <p:spTgt spid="91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8">
                                            <p:txEl>
                                              <p:pRg end="3" st="3"/>
                                            </p:txEl>
                                          </p:spTgt>
                                        </p:tgtEl>
                                        <p:attrNameLst>
                                          <p:attrName>style.visibility</p:attrName>
                                        </p:attrNameLst>
                                      </p:cBhvr>
                                      <p:to>
                                        <p:strVal val="visible"/>
                                      </p:to>
                                    </p:set>
                                    <p:animEffect filter="fade" transition="in">
                                      <p:cBhvr>
                                        <p:cTn dur="1000"/>
                                        <p:tgtEl>
                                          <p:spTgt spid="91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8">
                                            <p:txEl>
                                              <p:pRg end="4" st="4"/>
                                            </p:txEl>
                                          </p:spTgt>
                                        </p:tgtEl>
                                        <p:attrNameLst>
                                          <p:attrName>style.visibility</p:attrName>
                                        </p:attrNameLst>
                                      </p:cBhvr>
                                      <p:to>
                                        <p:strVal val="visible"/>
                                      </p:to>
                                    </p:set>
                                    <p:animEffect filter="fade" transition="in">
                                      <p:cBhvr>
                                        <p:cTn dur="1000"/>
                                        <p:tgtEl>
                                          <p:spTgt spid="91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8">
                                            <p:txEl>
                                              <p:pRg end="5" st="5"/>
                                            </p:txEl>
                                          </p:spTgt>
                                        </p:tgtEl>
                                        <p:attrNameLst>
                                          <p:attrName>style.visibility</p:attrName>
                                        </p:attrNameLst>
                                      </p:cBhvr>
                                      <p:to>
                                        <p:strVal val="visible"/>
                                      </p:to>
                                    </p:set>
                                    <p:animEffect filter="fade" transition="in">
                                      <p:cBhvr>
                                        <p:cTn dur="1000"/>
                                        <p:tgtEl>
                                          <p:spTgt spid="91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8">
                                            <p:txEl>
                                              <p:pRg end="6" st="6"/>
                                            </p:txEl>
                                          </p:spTgt>
                                        </p:tgtEl>
                                        <p:attrNameLst>
                                          <p:attrName>style.visibility</p:attrName>
                                        </p:attrNameLst>
                                      </p:cBhvr>
                                      <p:to>
                                        <p:strVal val="visible"/>
                                      </p:to>
                                    </p:set>
                                    <p:animEffect filter="fade" transition="in">
                                      <p:cBhvr>
                                        <p:cTn dur="1000"/>
                                        <p:tgtEl>
                                          <p:spTgt spid="91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8">
                                            <p:txEl>
                                              <p:pRg end="7" st="7"/>
                                            </p:txEl>
                                          </p:spTgt>
                                        </p:tgtEl>
                                        <p:attrNameLst>
                                          <p:attrName>style.visibility</p:attrName>
                                        </p:attrNameLst>
                                      </p:cBhvr>
                                      <p:to>
                                        <p:strVal val="visible"/>
                                      </p:to>
                                    </p:set>
                                    <p:animEffect filter="fade" transition="in">
                                      <p:cBhvr>
                                        <p:cTn dur="1000"/>
                                        <p:tgtEl>
                                          <p:spTgt spid="918">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2" name="Shape 922"/>
        <p:cNvGrpSpPr/>
        <p:nvPr/>
      </p:nvGrpSpPr>
      <p:grpSpPr>
        <a:xfrm>
          <a:off x="0" y="0"/>
          <a:ext cx="0" cy="0"/>
          <a:chOff x="0" y="0"/>
          <a:chExt cx="0" cy="0"/>
        </a:xfrm>
      </p:grpSpPr>
      <p:sp>
        <p:nvSpPr>
          <p:cNvPr id="923" name="Google Shape;923;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BOLT 11 invoices - following the prefix b32 encoded</a:t>
            </a:r>
            <a:endParaRPr/>
          </a:p>
        </p:txBody>
      </p:sp>
      <p:sp>
        <p:nvSpPr>
          <p:cNvPr id="924" name="Google Shape;924;p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Prefix with amount (e.g: lnbc13u)</a:t>
            </a:r>
            <a:endParaRPr/>
          </a:p>
          <a:p>
            <a:pPr indent="-342900" lvl="0" marL="457200" rtl="0" algn="l">
              <a:spcBef>
                <a:spcPts val="0"/>
              </a:spcBef>
              <a:spcAft>
                <a:spcPts val="0"/>
              </a:spcAft>
              <a:buSzPts val="1800"/>
              <a:buChar char="●"/>
            </a:pPr>
            <a:r>
              <a:rPr lang="en"/>
              <a:t>Timestamp</a:t>
            </a:r>
            <a:endParaRPr/>
          </a:p>
          <a:p>
            <a:pPr indent="-342900" lvl="0" marL="457200" rtl="0" algn="l">
              <a:spcBef>
                <a:spcPts val="0"/>
              </a:spcBef>
              <a:spcAft>
                <a:spcPts val="0"/>
              </a:spcAft>
              <a:buSzPts val="1800"/>
              <a:buChar char="●"/>
            </a:pPr>
            <a:r>
              <a:rPr lang="en"/>
              <a:t>P - payment hash</a:t>
            </a:r>
            <a:endParaRPr/>
          </a:p>
          <a:p>
            <a:pPr indent="-342900" lvl="0" marL="457200" rtl="0" algn="l">
              <a:spcBef>
                <a:spcPts val="0"/>
              </a:spcBef>
              <a:spcAft>
                <a:spcPts val="0"/>
              </a:spcAft>
              <a:buSzPts val="1800"/>
              <a:buChar char="●"/>
            </a:pPr>
            <a:r>
              <a:rPr lang="en"/>
              <a:t>D - description of the payment</a:t>
            </a:r>
            <a:endParaRPr/>
          </a:p>
          <a:p>
            <a:pPr indent="-342900" lvl="0" marL="457200" rtl="0" algn="l">
              <a:spcBef>
                <a:spcPts val="0"/>
              </a:spcBef>
              <a:spcAft>
                <a:spcPts val="0"/>
              </a:spcAft>
              <a:buSzPts val="1800"/>
              <a:buChar char="●"/>
            </a:pPr>
            <a:r>
              <a:rPr lang="en"/>
              <a:t>N - pub key of recipient</a:t>
            </a:r>
            <a:endParaRPr/>
          </a:p>
          <a:p>
            <a:pPr indent="-342900" lvl="0" marL="457200" rtl="0" algn="l">
              <a:spcBef>
                <a:spcPts val="0"/>
              </a:spcBef>
              <a:spcAft>
                <a:spcPts val="0"/>
              </a:spcAft>
              <a:buSzPts val="1800"/>
              <a:buChar char="●"/>
            </a:pPr>
            <a:r>
              <a:rPr lang="en"/>
              <a:t>H - SHA-256 commitment of purpose</a:t>
            </a:r>
            <a:endParaRPr/>
          </a:p>
          <a:p>
            <a:pPr indent="-342900" lvl="0" marL="457200" rtl="0" algn="l">
              <a:spcBef>
                <a:spcPts val="0"/>
              </a:spcBef>
              <a:spcAft>
                <a:spcPts val="0"/>
              </a:spcAft>
              <a:buSzPts val="1800"/>
              <a:buChar char="●"/>
            </a:pPr>
            <a:r>
              <a:rPr lang="en"/>
              <a:t>X - expiry</a:t>
            </a:r>
            <a:endParaRPr/>
          </a:p>
          <a:p>
            <a:pPr indent="-342900" lvl="0" marL="457200" rtl="0" algn="l">
              <a:spcBef>
                <a:spcPts val="0"/>
              </a:spcBef>
              <a:spcAft>
                <a:spcPts val="0"/>
              </a:spcAft>
              <a:buSzPts val="1800"/>
              <a:buChar char="●"/>
            </a:pPr>
            <a:r>
              <a:rPr lang="en"/>
              <a:t>C - min_final_cltv_expiry</a:t>
            </a:r>
            <a:endParaRPr/>
          </a:p>
          <a:p>
            <a:pPr indent="-342900" lvl="0" marL="457200" rtl="0" algn="l">
              <a:spcBef>
                <a:spcPts val="0"/>
              </a:spcBef>
              <a:spcAft>
                <a:spcPts val="0"/>
              </a:spcAft>
              <a:buSzPts val="1800"/>
              <a:buChar char="●"/>
            </a:pPr>
            <a:r>
              <a:rPr lang="en"/>
              <a:t>F - fallback address</a:t>
            </a:r>
            <a:endParaRPr/>
          </a:p>
          <a:p>
            <a:pPr indent="-342900" lvl="0" marL="457200" rtl="0" algn="l">
              <a:spcBef>
                <a:spcPts val="0"/>
              </a:spcBef>
              <a:spcAft>
                <a:spcPts val="0"/>
              </a:spcAft>
              <a:buSzPts val="1800"/>
              <a:buChar char="●"/>
            </a:pPr>
            <a:r>
              <a:rPr lang="en"/>
              <a:t>R - routing info (one or more fields)</a:t>
            </a:r>
            <a:endParaRPr/>
          </a:p>
          <a:p>
            <a:pPr indent="-317500" lvl="1" marL="914400" rtl="0" algn="l">
              <a:spcBef>
                <a:spcPts val="0"/>
              </a:spcBef>
              <a:spcAft>
                <a:spcPts val="0"/>
              </a:spcAft>
              <a:buSzPts val="1400"/>
              <a:buChar char="○"/>
            </a:pPr>
            <a:r>
              <a:rPr lang="en"/>
              <a:t>Pubkey, short_channel_id, fee_base_msat, fee_proportional_millionths, cltv_expiry_delta</a:t>
            </a:r>
            <a:endParaRPr/>
          </a:p>
          <a:p>
            <a:pPr indent="-342900" lvl="0" marL="457200" rtl="0" algn="l">
              <a:spcBef>
                <a:spcPts val="0"/>
              </a:spcBef>
              <a:spcAft>
                <a:spcPts val="0"/>
              </a:spcAft>
              <a:buSzPts val="1800"/>
              <a:buChar char="●"/>
            </a:pPr>
            <a:r>
              <a:rPr lang="en"/>
              <a:t>signature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4">
                                            <p:txEl>
                                              <p:pRg end="0" st="0"/>
                                            </p:txEl>
                                          </p:spTgt>
                                        </p:tgtEl>
                                        <p:attrNameLst>
                                          <p:attrName>style.visibility</p:attrName>
                                        </p:attrNameLst>
                                      </p:cBhvr>
                                      <p:to>
                                        <p:strVal val="visible"/>
                                      </p:to>
                                    </p:set>
                                    <p:animEffect filter="fade" transition="in">
                                      <p:cBhvr>
                                        <p:cTn dur="1000"/>
                                        <p:tgtEl>
                                          <p:spTgt spid="92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4">
                                            <p:txEl>
                                              <p:pRg end="1" st="1"/>
                                            </p:txEl>
                                          </p:spTgt>
                                        </p:tgtEl>
                                        <p:attrNameLst>
                                          <p:attrName>style.visibility</p:attrName>
                                        </p:attrNameLst>
                                      </p:cBhvr>
                                      <p:to>
                                        <p:strVal val="visible"/>
                                      </p:to>
                                    </p:set>
                                    <p:animEffect filter="fade" transition="in">
                                      <p:cBhvr>
                                        <p:cTn dur="1000"/>
                                        <p:tgtEl>
                                          <p:spTgt spid="92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4">
                                            <p:txEl>
                                              <p:pRg end="2" st="2"/>
                                            </p:txEl>
                                          </p:spTgt>
                                        </p:tgtEl>
                                        <p:attrNameLst>
                                          <p:attrName>style.visibility</p:attrName>
                                        </p:attrNameLst>
                                      </p:cBhvr>
                                      <p:to>
                                        <p:strVal val="visible"/>
                                      </p:to>
                                    </p:set>
                                    <p:animEffect filter="fade" transition="in">
                                      <p:cBhvr>
                                        <p:cTn dur="1000"/>
                                        <p:tgtEl>
                                          <p:spTgt spid="92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4">
                                            <p:txEl>
                                              <p:pRg end="3" st="3"/>
                                            </p:txEl>
                                          </p:spTgt>
                                        </p:tgtEl>
                                        <p:attrNameLst>
                                          <p:attrName>style.visibility</p:attrName>
                                        </p:attrNameLst>
                                      </p:cBhvr>
                                      <p:to>
                                        <p:strVal val="visible"/>
                                      </p:to>
                                    </p:set>
                                    <p:animEffect filter="fade" transition="in">
                                      <p:cBhvr>
                                        <p:cTn dur="1000"/>
                                        <p:tgtEl>
                                          <p:spTgt spid="92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4">
                                            <p:txEl>
                                              <p:pRg end="4" st="4"/>
                                            </p:txEl>
                                          </p:spTgt>
                                        </p:tgtEl>
                                        <p:attrNameLst>
                                          <p:attrName>style.visibility</p:attrName>
                                        </p:attrNameLst>
                                      </p:cBhvr>
                                      <p:to>
                                        <p:strVal val="visible"/>
                                      </p:to>
                                    </p:set>
                                    <p:animEffect filter="fade" transition="in">
                                      <p:cBhvr>
                                        <p:cTn dur="1000"/>
                                        <p:tgtEl>
                                          <p:spTgt spid="92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4">
                                            <p:txEl>
                                              <p:pRg end="5" st="5"/>
                                            </p:txEl>
                                          </p:spTgt>
                                        </p:tgtEl>
                                        <p:attrNameLst>
                                          <p:attrName>style.visibility</p:attrName>
                                        </p:attrNameLst>
                                      </p:cBhvr>
                                      <p:to>
                                        <p:strVal val="visible"/>
                                      </p:to>
                                    </p:set>
                                    <p:animEffect filter="fade" transition="in">
                                      <p:cBhvr>
                                        <p:cTn dur="1000"/>
                                        <p:tgtEl>
                                          <p:spTgt spid="92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4">
                                            <p:txEl>
                                              <p:pRg end="6" st="6"/>
                                            </p:txEl>
                                          </p:spTgt>
                                        </p:tgtEl>
                                        <p:attrNameLst>
                                          <p:attrName>style.visibility</p:attrName>
                                        </p:attrNameLst>
                                      </p:cBhvr>
                                      <p:to>
                                        <p:strVal val="visible"/>
                                      </p:to>
                                    </p:set>
                                    <p:animEffect filter="fade" transition="in">
                                      <p:cBhvr>
                                        <p:cTn dur="1000"/>
                                        <p:tgtEl>
                                          <p:spTgt spid="92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4">
                                            <p:txEl>
                                              <p:pRg end="7" st="7"/>
                                            </p:txEl>
                                          </p:spTgt>
                                        </p:tgtEl>
                                        <p:attrNameLst>
                                          <p:attrName>style.visibility</p:attrName>
                                        </p:attrNameLst>
                                      </p:cBhvr>
                                      <p:to>
                                        <p:strVal val="visible"/>
                                      </p:to>
                                    </p:set>
                                    <p:animEffect filter="fade" transition="in">
                                      <p:cBhvr>
                                        <p:cTn dur="1000"/>
                                        <p:tgtEl>
                                          <p:spTgt spid="92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4">
                                            <p:txEl>
                                              <p:pRg end="8" st="8"/>
                                            </p:txEl>
                                          </p:spTgt>
                                        </p:tgtEl>
                                        <p:attrNameLst>
                                          <p:attrName>style.visibility</p:attrName>
                                        </p:attrNameLst>
                                      </p:cBhvr>
                                      <p:to>
                                        <p:strVal val="visible"/>
                                      </p:to>
                                    </p:set>
                                    <p:animEffect filter="fade" transition="in">
                                      <p:cBhvr>
                                        <p:cTn dur="1000"/>
                                        <p:tgtEl>
                                          <p:spTgt spid="92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4">
                                            <p:txEl>
                                              <p:pRg end="9" st="9"/>
                                            </p:txEl>
                                          </p:spTgt>
                                        </p:tgtEl>
                                        <p:attrNameLst>
                                          <p:attrName>style.visibility</p:attrName>
                                        </p:attrNameLst>
                                      </p:cBhvr>
                                      <p:to>
                                        <p:strVal val="visible"/>
                                      </p:to>
                                    </p:set>
                                    <p:animEffect filter="fade" transition="in">
                                      <p:cBhvr>
                                        <p:cTn dur="1000"/>
                                        <p:tgtEl>
                                          <p:spTgt spid="924">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4">
                                            <p:txEl>
                                              <p:pRg end="10" st="10"/>
                                            </p:txEl>
                                          </p:spTgt>
                                        </p:tgtEl>
                                        <p:attrNameLst>
                                          <p:attrName>style.visibility</p:attrName>
                                        </p:attrNameLst>
                                      </p:cBhvr>
                                      <p:to>
                                        <p:strVal val="visible"/>
                                      </p:to>
                                    </p:set>
                                    <p:animEffect filter="fade" transition="in">
                                      <p:cBhvr>
                                        <p:cTn dur="1000"/>
                                        <p:tgtEl>
                                          <p:spTgt spid="924">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4">
                                            <p:txEl>
                                              <p:pRg end="11" st="11"/>
                                            </p:txEl>
                                          </p:spTgt>
                                        </p:tgtEl>
                                        <p:attrNameLst>
                                          <p:attrName>style.visibility</p:attrName>
                                        </p:attrNameLst>
                                      </p:cBhvr>
                                      <p:to>
                                        <p:strVal val="visible"/>
                                      </p:to>
                                    </p:set>
                                    <p:animEffect filter="fade" transition="in">
                                      <p:cBhvr>
                                        <p:cTn dur="1000"/>
                                        <p:tgtEl>
                                          <p:spTgt spid="924">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8" name="Shape 928"/>
        <p:cNvGrpSpPr/>
        <p:nvPr/>
      </p:nvGrpSpPr>
      <p:grpSpPr>
        <a:xfrm>
          <a:off x="0" y="0"/>
          <a:ext cx="0" cy="0"/>
          <a:chOff x="0" y="0"/>
          <a:chExt cx="0" cy="0"/>
        </a:xfrm>
      </p:grpSpPr>
      <p:sp>
        <p:nvSpPr>
          <p:cNvPr id="929" name="Google Shape;929;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Invoices should be kept secret (privacy breaches)</a:t>
            </a:r>
            <a:endParaRPr/>
          </a:p>
        </p:txBody>
      </p:sp>
      <p:sp>
        <p:nvSpPr>
          <p:cNvPr id="930" name="Google Shape;930;p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Amount</a:t>
            </a:r>
            <a:endParaRPr/>
          </a:p>
          <a:p>
            <a:pPr indent="-342900" lvl="0" marL="457200" rtl="0" algn="l">
              <a:spcBef>
                <a:spcPts val="0"/>
              </a:spcBef>
              <a:spcAft>
                <a:spcPts val="0"/>
              </a:spcAft>
              <a:buSzPts val="1800"/>
              <a:buChar char="●"/>
            </a:pPr>
            <a:r>
              <a:rPr lang="en"/>
              <a:t>Time (window of a potential payment)</a:t>
            </a:r>
            <a:endParaRPr/>
          </a:p>
          <a:p>
            <a:pPr indent="-342900" lvl="0" marL="457200" rtl="0" algn="l">
              <a:spcBef>
                <a:spcPts val="0"/>
              </a:spcBef>
              <a:spcAft>
                <a:spcPts val="0"/>
              </a:spcAft>
              <a:buSzPts val="1800"/>
              <a:buChar char="●"/>
            </a:pPr>
            <a:r>
              <a:rPr lang="en"/>
              <a:t>Description</a:t>
            </a:r>
            <a:endParaRPr/>
          </a:p>
          <a:p>
            <a:pPr indent="-342900" lvl="0" marL="457200" rtl="0" algn="l">
              <a:spcBef>
                <a:spcPts val="0"/>
              </a:spcBef>
              <a:spcAft>
                <a:spcPts val="0"/>
              </a:spcAft>
              <a:buSzPts val="1800"/>
              <a:buChar char="●"/>
            </a:pPr>
            <a:r>
              <a:rPr lang="en"/>
              <a:t>Fallback address</a:t>
            </a:r>
            <a:endParaRPr/>
          </a:p>
          <a:p>
            <a:pPr indent="-317500" lvl="1" marL="914400" rtl="0" algn="l">
              <a:spcBef>
                <a:spcPts val="0"/>
              </a:spcBef>
              <a:spcAft>
                <a:spcPts val="0"/>
              </a:spcAft>
              <a:buSzPts val="1400"/>
              <a:buChar char="○"/>
            </a:pPr>
            <a:r>
              <a:rPr lang="en"/>
              <a:t>Could be a lie but an expensive one if used</a:t>
            </a:r>
            <a:endParaRPr/>
          </a:p>
          <a:p>
            <a:pPr indent="-342900" lvl="0" marL="457200" rtl="0" algn="l">
              <a:spcBef>
                <a:spcPts val="0"/>
              </a:spcBef>
              <a:spcAft>
                <a:spcPts val="0"/>
              </a:spcAft>
              <a:buSzPts val="1800"/>
              <a:buChar char="●"/>
            </a:pPr>
            <a:r>
              <a:rPr lang="en"/>
              <a:t>R field</a:t>
            </a:r>
            <a:endParaRPr/>
          </a:p>
          <a:p>
            <a:pPr indent="-317500" lvl="1" marL="914400" rtl="0" algn="l">
              <a:spcBef>
                <a:spcPts val="0"/>
              </a:spcBef>
              <a:spcAft>
                <a:spcPts val="0"/>
              </a:spcAft>
              <a:buSzPts val="1400"/>
              <a:buChar char="○"/>
            </a:pPr>
            <a:r>
              <a:rPr lang="en"/>
              <a:t>Can reveal hidden channels / nodes</a:t>
            </a:r>
            <a:endParaRPr/>
          </a:p>
          <a:p>
            <a:pPr indent="-317500" lvl="2" marL="1371600" rtl="0" algn="l">
              <a:spcBef>
                <a:spcPts val="0"/>
              </a:spcBef>
              <a:spcAft>
                <a:spcPts val="0"/>
              </a:spcAft>
              <a:buSzPts val="1400"/>
              <a:buChar char="■"/>
            </a:pPr>
            <a:r>
              <a:rPr lang="en"/>
              <a:t>In particular short_channel_id points to the on chain funding tx as it contains</a:t>
            </a:r>
            <a:endParaRPr/>
          </a:p>
          <a:p>
            <a:pPr indent="-317500" lvl="3" marL="1828800" rtl="0" algn="l">
              <a:spcBef>
                <a:spcPts val="0"/>
              </a:spcBef>
              <a:spcAft>
                <a:spcPts val="0"/>
              </a:spcAft>
              <a:buSzPts val="1400"/>
              <a:buChar char="●"/>
            </a:pPr>
            <a:r>
              <a:rPr lang="en"/>
              <a:t>Height</a:t>
            </a:r>
            <a:endParaRPr/>
          </a:p>
          <a:p>
            <a:pPr indent="-317500" lvl="3" marL="1828800" rtl="0" algn="l">
              <a:spcBef>
                <a:spcPts val="0"/>
              </a:spcBef>
              <a:spcAft>
                <a:spcPts val="0"/>
              </a:spcAft>
              <a:buSzPts val="1400"/>
              <a:buChar char="●"/>
            </a:pPr>
            <a:r>
              <a:rPr lang="en"/>
              <a:t>Index</a:t>
            </a:r>
            <a:endParaRPr/>
          </a:p>
          <a:p>
            <a:pPr indent="-317500" lvl="3" marL="1828800" rtl="0" algn="l">
              <a:spcBef>
                <a:spcPts val="0"/>
              </a:spcBef>
              <a:spcAft>
                <a:spcPts val="0"/>
              </a:spcAft>
              <a:buSzPts val="1400"/>
              <a:buChar char="●"/>
            </a:pPr>
            <a:r>
              <a:rPr lang="en"/>
              <a:t>Output </a:t>
            </a:r>
            <a:endParaRPr/>
          </a:p>
          <a:p>
            <a:pPr indent="-317500" lvl="1" marL="914400" rtl="0" algn="l">
              <a:spcBef>
                <a:spcPts val="0"/>
              </a:spcBef>
              <a:spcAft>
                <a:spcPts val="0"/>
              </a:spcAft>
              <a:buSzPts val="1400"/>
              <a:buChar char="○"/>
            </a:pPr>
            <a:r>
              <a:rPr lang="en"/>
              <a:t>Can reveal channel balances (field is used for routing suggestions)</a:t>
            </a:r>
            <a:endParaRPr/>
          </a:p>
          <a:p>
            <a:pPr indent="-342900" lvl="0" marL="457200" rtl="0" algn="l">
              <a:spcBef>
                <a:spcPts val="0"/>
              </a:spcBef>
              <a:spcAft>
                <a:spcPts val="0"/>
              </a:spcAft>
              <a:buSzPts val="1800"/>
              <a:buChar char="●"/>
            </a:pPr>
            <a:r>
              <a:rPr lang="en"/>
              <a:t>Recipient pubkey (with signature) verifies </a:t>
            </a:r>
            <a:r>
              <a:rPr lang="en"/>
              <a:t>(!) </a:t>
            </a:r>
            <a:r>
              <a:rPr lang="en"/>
              <a:t>the authenticity of all that data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0">
                                            <p:txEl>
                                              <p:pRg end="0" st="0"/>
                                            </p:txEl>
                                          </p:spTgt>
                                        </p:tgtEl>
                                        <p:attrNameLst>
                                          <p:attrName>style.visibility</p:attrName>
                                        </p:attrNameLst>
                                      </p:cBhvr>
                                      <p:to>
                                        <p:strVal val="visible"/>
                                      </p:to>
                                    </p:set>
                                    <p:animEffect filter="fade" transition="in">
                                      <p:cBhvr>
                                        <p:cTn dur="1000"/>
                                        <p:tgtEl>
                                          <p:spTgt spid="93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0">
                                            <p:txEl>
                                              <p:pRg end="1" st="1"/>
                                            </p:txEl>
                                          </p:spTgt>
                                        </p:tgtEl>
                                        <p:attrNameLst>
                                          <p:attrName>style.visibility</p:attrName>
                                        </p:attrNameLst>
                                      </p:cBhvr>
                                      <p:to>
                                        <p:strVal val="visible"/>
                                      </p:to>
                                    </p:set>
                                    <p:animEffect filter="fade" transition="in">
                                      <p:cBhvr>
                                        <p:cTn dur="1000"/>
                                        <p:tgtEl>
                                          <p:spTgt spid="93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0">
                                            <p:txEl>
                                              <p:pRg end="2" st="2"/>
                                            </p:txEl>
                                          </p:spTgt>
                                        </p:tgtEl>
                                        <p:attrNameLst>
                                          <p:attrName>style.visibility</p:attrName>
                                        </p:attrNameLst>
                                      </p:cBhvr>
                                      <p:to>
                                        <p:strVal val="visible"/>
                                      </p:to>
                                    </p:set>
                                    <p:animEffect filter="fade" transition="in">
                                      <p:cBhvr>
                                        <p:cTn dur="1000"/>
                                        <p:tgtEl>
                                          <p:spTgt spid="93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0">
                                            <p:txEl>
                                              <p:pRg end="3" st="3"/>
                                            </p:txEl>
                                          </p:spTgt>
                                        </p:tgtEl>
                                        <p:attrNameLst>
                                          <p:attrName>style.visibility</p:attrName>
                                        </p:attrNameLst>
                                      </p:cBhvr>
                                      <p:to>
                                        <p:strVal val="visible"/>
                                      </p:to>
                                    </p:set>
                                    <p:animEffect filter="fade" transition="in">
                                      <p:cBhvr>
                                        <p:cTn dur="1000"/>
                                        <p:tgtEl>
                                          <p:spTgt spid="93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0">
                                            <p:txEl>
                                              <p:pRg end="4" st="4"/>
                                            </p:txEl>
                                          </p:spTgt>
                                        </p:tgtEl>
                                        <p:attrNameLst>
                                          <p:attrName>style.visibility</p:attrName>
                                        </p:attrNameLst>
                                      </p:cBhvr>
                                      <p:to>
                                        <p:strVal val="visible"/>
                                      </p:to>
                                    </p:set>
                                    <p:animEffect filter="fade" transition="in">
                                      <p:cBhvr>
                                        <p:cTn dur="1000"/>
                                        <p:tgtEl>
                                          <p:spTgt spid="93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0">
                                            <p:txEl>
                                              <p:pRg end="5" st="5"/>
                                            </p:txEl>
                                          </p:spTgt>
                                        </p:tgtEl>
                                        <p:attrNameLst>
                                          <p:attrName>style.visibility</p:attrName>
                                        </p:attrNameLst>
                                      </p:cBhvr>
                                      <p:to>
                                        <p:strVal val="visible"/>
                                      </p:to>
                                    </p:set>
                                    <p:animEffect filter="fade" transition="in">
                                      <p:cBhvr>
                                        <p:cTn dur="1000"/>
                                        <p:tgtEl>
                                          <p:spTgt spid="93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0">
                                            <p:txEl>
                                              <p:pRg end="6" st="6"/>
                                            </p:txEl>
                                          </p:spTgt>
                                        </p:tgtEl>
                                        <p:attrNameLst>
                                          <p:attrName>style.visibility</p:attrName>
                                        </p:attrNameLst>
                                      </p:cBhvr>
                                      <p:to>
                                        <p:strVal val="visible"/>
                                      </p:to>
                                    </p:set>
                                    <p:animEffect filter="fade" transition="in">
                                      <p:cBhvr>
                                        <p:cTn dur="1000"/>
                                        <p:tgtEl>
                                          <p:spTgt spid="93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0">
                                            <p:txEl>
                                              <p:pRg end="7" st="7"/>
                                            </p:txEl>
                                          </p:spTgt>
                                        </p:tgtEl>
                                        <p:attrNameLst>
                                          <p:attrName>style.visibility</p:attrName>
                                        </p:attrNameLst>
                                      </p:cBhvr>
                                      <p:to>
                                        <p:strVal val="visible"/>
                                      </p:to>
                                    </p:set>
                                    <p:animEffect filter="fade" transition="in">
                                      <p:cBhvr>
                                        <p:cTn dur="1000"/>
                                        <p:tgtEl>
                                          <p:spTgt spid="93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0">
                                            <p:txEl>
                                              <p:pRg end="8" st="8"/>
                                            </p:txEl>
                                          </p:spTgt>
                                        </p:tgtEl>
                                        <p:attrNameLst>
                                          <p:attrName>style.visibility</p:attrName>
                                        </p:attrNameLst>
                                      </p:cBhvr>
                                      <p:to>
                                        <p:strVal val="visible"/>
                                      </p:to>
                                    </p:set>
                                    <p:animEffect filter="fade" transition="in">
                                      <p:cBhvr>
                                        <p:cTn dur="1000"/>
                                        <p:tgtEl>
                                          <p:spTgt spid="93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0">
                                            <p:txEl>
                                              <p:pRg end="9" st="9"/>
                                            </p:txEl>
                                          </p:spTgt>
                                        </p:tgtEl>
                                        <p:attrNameLst>
                                          <p:attrName>style.visibility</p:attrName>
                                        </p:attrNameLst>
                                      </p:cBhvr>
                                      <p:to>
                                        <p:strVal val="visible"/>
                                      </p:to>
                                    </p:set>
                                    <p:animEffect filter="fade" transition="in">
                                      <p:cBhvr>
                                        <p:cTn dur="1000"/>
                                        <p:tgtEl>
                                          <p:spTgt spid="930">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0">
                                            <p:txEl>
                                              <p:pRg end="10" st="10"/>
                                            </p:txEl>
                                          </p:spTgt>
                                        </p:tgtEl>
                                        <p:attrNameLst>
                                          <p:attrName>style.visibility</p:attrName>
                                        </p:attrNameLst>
                                      </p:cBhvr>
                                      <p:to>
                                        <p:strVal val="visible"/>
                                      </p:to>
                                    </p:set>
                                    <p:animEffect filter="fade" transition="in">
                                      <p:cBhvr>
                                        <p:cTn dur="1000"/>
                                        <p:tgtEl>
                                          <p:spTgt spid="930">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0">
                                            <p:txEl>
                                              <p:pRg end="11" st="11"/>
                                            </p:txEl>
                                          </p:spTgt>
                                        </p:tgtEl>
                                        <p:attrNameLst>
                                          <p:attrName>style.visibility</p:attrName>
                                        </p:attrNameLst>
                                      </p:cBhvr>
                                      <p:to>
                                        <p:strVal val="visible"/>
                                      </p:to>
                                    </p:set>
                                    <p:animEffect filter="fade" transition="in">
                                      <p:cBhvr>
                                        <p:cTn dur="1000"/>
                                        <p:tgtEl>
                                          <p:spTgt spid="930">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0">
                                            <p:txEl>
                                              <p:pRg end="12" st="12"/>
                                            </p:txEl>
                                          </p:spTgt>
                                        </p:tgtEl>
                                        <p:attrNameLst>
                                          <p:attrName>style.visibility</p:attrName>
                                        </p:attrNameLst>
                                      </p:cBhvr>
                                      <p:to>
                                        <p:strVal val="visible"/>
                                      </p:to>
                                    </p:set>
                                    <p:animEffect filter="fade" transition="in">
                                      <p:cBhvr>
                                        <p:cTn dur="1000"/>
                                        <p:tgtEl>
                                          <p:spTgt spid="930">
                                            <p:txEl>
                                              <p:pRg end="12" st="1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4" name="Shape 934"/>
        <p:cNvGrpSpPr/>
        <p:nvPr/>
      </p:nvGrpSpPr>
      <p:grpSpPr>
        <a:xfrm>
          <a:off x="0" y="0"/>
          <a:ext cx="0" cy="0"/>
          <a:chOff x="0" y="0"/>
          <a:chExt cx="0" cy="0"/>
        </a:xfrm>
      </p:grpSpPr>
      <p:sp>
        <p:nvSpPr>
          <p:cNvPr id="935" name="Google Shape;935;p80"/>
          <p:cNvSpPr txBox="1"/>
          <p:nvPr>
            <p:ph type="ctrTitle"/>
          </p:nvPr>
        </p:nvSpPr>
        <p:spPr>
          <a:xfrm>
            <a:off x="311708" y="14303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Trustless routing of payments through a network of payment channels</a:t>
            </a:r>
            <a:endParaRPr/>
          </a:p>
        </p:txBody>
      </p:sp>
      <p:sp>
        <p:nvSpPr>
          <p:cNvPr id="936" name="Google Shape;936;p80"/>
          <p:cNvSpPr txBox="1"/>
          <p:nvPr>
            <p:ph idx="1" type="subTitle"/>
          </p:nvPr>
        </p:nvSpPr>
        <p:spPr>
          <a:xfrm>
            <a:off x="311700" y="35199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(Chapter 3 / BOLT 03 )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0" name="Shape 940"/>
        <p:cNvGrpSpPr/>
        <p:nvPr/>
      </p:nvGrpSpPr>
      <p:grpSpPr>
        <a:xfrm>
          <a:off x="0" y="0"/>
          <a:ext cx="0" cy="0"/>
          <a:chOff x="0" y="0"/>
          <a:chExt cx="0" cy="0"/>
        </a:xfrm>
      </p:grpSpPr>
      <p:sp>
        <p:nvSpPr>
          <p:cNvPr id="941" name="Google Shape;941;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Purpose of a trustless network of payment channels</a:t>
            </a:r>
            <a:endParaRPr/>
          </a:p>
        </p:txBody>
      </p:sp>
      <p:sp>
        <p:nvSpPr>
          <p:cNvPr id="942" name="Google Shape;942;p8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Sending payments between any two partners </a:t>
            </a:r>
            <a:endParaRPr/>
          </a:p>
          <a:p>
            <a:pPr indent="-317500" lvl="1" marL="914400" rtl="0" algn="l">
              <a:spcBef>
                <a:spcPts val="0"/>
              </a:spcBef>
              <a:spcAft>
                <a:spcPts val="0"/>
              </a:spcAft>
              <a:buSzPts val="1400"/>
              <a:buChar char="○"/>
            </a:pPr>
            <a:r>
              <a:rPr lang="en"/>
              <a:t>With proper behaviour almost Instantaneously 	</a:t>
            </a:r>
            <a:endParaRPr/>
          </a:p>
          <a:p>
            <a:pPr indent="-317500" lvl="2" marL="1371600" rtl="0" algn="l">
              <a:spcBef>
                <a:spcPts val="0"/>
              </a:spcBef>
              <a:spcAft>
                <a:spcPts val="0"/>
              </a:spcAft>
              <a:buSzPts val="1400"/>
              <a:buChar char="■"/>
            </a:pPr>
            <a:r>
              <a:rPr lang="en"/>
              <a:t>Only bound by network traffic over the internet</a:t>
            </a:r>
            <a:endParaRPr/>
          </a:p>
          <a:p>
            <a:pPr indent="-317500" lvl="1" marL="914400" rtl="0" algn="l">
              <a:spcBef>
                <a:spcPts val="0"/>
              </a:spcBef>
              <a:spcAft>
                <a:spcPts val="0"/>
              </a:spcAft>
              <a:buSzPts val="1400"/>
              <a:buChar char="○"/>
            </a:pPr>
            <a:r>
              <a:rPr lang="en"/>
              <a:t>No direct involvement of the blockchain (as long as everyone plays by the rules)</a:t>
            </a:r>
            <a:endParaRPr/>
          </a:p>
          <a:p>
            <a:pPr indent="-342900" lvl="0" marL="457200" rtl="0" algn="l">
              <a:spcBef>
                <a:spcPts val="0"/>
              </a:spcBef>
              <a:spcAft>
                <a:spcPts val="0"/>
              </a:spcAft>
              <a:buSzPts val="1800"/>
              <a:buChar char="●"/>
            </a:pPr>
            <a:r>
              <a:rPr lang="en"/>
              <a:t>No need for any partner to trust intermediary nodes</a:t>
            </a:r>
            <a:endParaRPr/>
          </a:p>
          <a:p>
            <a:pPr indent="-317500" lvl="1" marL="914400" rtl="0" algn="l">
              <a:spcBef>
                <a:spcPts val="0"/>
              </a:spcBef>
              <a:spcAft>
                <a:spcPts val="0"/>
              </a:spcAft>
              <a:buSzPts val="1400"/>
              <a:buChar char="○"/>
            </a:pPr>
            <a:r>
              <a:rPr lang="en"/>
              <a:t>The bitcoin network (and the blockchain) needs to be trusted</a:t>
            </a:r>
            <a:endParaRPr/>
          </a:p>
          <a:p>
            <a:pPr indent="-317500" lvl="1" marL="914400" rtl="0" algn="l">
              <a:spcBef>
                <a:spcPts val="0"/>
              </a:spcBef>
              <a:spcAft>
                <a:spcPts val="0"/>
              </a:spcAft>
              <a:buSzPts val="1400"/>
              <a:buChar char="○"/>
            </a:pPr>
            <a:r>
              <a:rPr lang="en"/>
              <a:t>The bitcoin network will settle conflicts if they arise</a:t>
            </a:r>
            <a:endParaRPr/>
          </a:p>
          <a:p>
            <a:pPr indent="-342900" lvl="0" marL="457200" rtl="0" algn="l">
              <a:spcBef>
                <a:spcPts val="0"/>
              </a:spcBef>
              <a:spcAft>
                <a:spcPts val="0"/>
              </a:spcAft>
              <a:buSzPts val="1800"/>
              <a:buChar char="●"/>
            </a:pPr>
            <a:r>
              <a:rPr lang="en"/>
              <a:t>Increasing privacy in comparison to Bitcoin transactions</a:t>
            </a:r>
            <a:endParaRPr/>
          </a:p>
          <a:p>
            <a:pPr indent="-317500" lvl="1" marL="914400" rtl="0" algn="l">
              <a:spcBef>
                <a:spcPts val="0"/>
              </a:spcBef>
              <a:spcAft>
                <a:spcPts val="0"/>
              </a:spcAft>
              <a:buSzPts val="1400"/>
              <a:buChar char="○"/>
            </a:pPr>
            <a:r>
              <a:rPr lang="en"/>
              <a:t>Unlike in Bitcoin not every payment made is visible to everyone</a:t>
            </a:r>
            <a:endParaRPr/>
          </a:p>
          <a:p>
            <a:pPr indent="-342900" lvl="0" marL="457200" rtl="0" algn="l">
              <a:spcBef>
                <a:spcPts val="0"/>
              </a:spcBef>
              <a:spcAft>
                <a:spcPts val="0"/>
              </a:spcAft>
              <a:buSzPts val="1800"/>
              <a:buChar char="●"/>
            </a:pPr>
            <a:r>
              <a:rPr lang="en"/>
              <a:t>Scale usage of Bitcoin</a:t>
            </a:r>
            <a:endParaRPr/>
          </a:p>
          <a:p>
            <a:pPr indent="0" lvl="0" marL="0" rtl="0" algn="l">
              <a:spcBef>
                <a:spcPts val="1600"/>
              </a:spcBef>
              <a:spcAft>
                <a:spcPts val="1600"/>
              </a:spcAft>
              <a:buNone/>
            </a:pPr>
            <a:r>
              <a:rPr lang="en"/>
              <a:t>→ How can this technically be possible?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2">
                                            <p:txEl>
                                              <p:pRg end="0" st="0"/>
                                            </p:txEl>
                                          </p:spTgt>
                                        </p:tgtEl>
                                        <p:attrNameLst>
                                          <p:attrName>style.visibility</p:attrName>
                                        </p:attrNameLst>
                                      </p:cBhvr>
                                      <p:to>
                                        <p:strVal val="visible"/>
                                      </p:to>
                                    </p:set>
                                    <p:animEffect filter="fade" transition="in">
                                      <p:cBhvr>
                                        <p:cTn dur="1000"/>
                                        <p:tgtEl>
                                          <p:spTgt spid="94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2">
                                            <p:txEl>
                                              <p:pRg end="1" st="1"/>
                                            </p:txEl>
                                          </p:spTgt>
                                        </p:tgtEl>
                                        <p:attrNameLst>
                                          <p:attrName>style.visibility</p:attrName>
                                        </p:attrNameLst>
                                      </p:cBhvr>
                                      <p:to>
                                        <p:strVal val="visible"/>
                                      </p:to>
                                    </p:set>
                                    <p:animEffect filter="fade" transition="in">
                                      <p:cBhvr>
                                        <p:cTn dur="1000"/>
                                        <p:tgtEl>
                                          <p:spTgt spid="94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2">
                                            <p:txEl>
                                              <p:pRg end="2" st="2"/>
                                            </p:txEl>
                                          </p:spTgt>
                                        </p:tgtEl>
                                        <p:attrNameLst>
                                          <p:attrName>style.visibility</p:attrName>
                                        </p:attrNameLst>
                                      </p:cBhvr>
                                      <p:to>
                                        <p:strVal val="visible"/>
                                      </p:to>
                                    </p:set>
                                    <p:animEffect filter="fade" transition="in">
                                      <p:cBhvr>
                                        <p:cTn dur="1000"/>
                                        <p:tgtEl>
                                          <p:spTgt spid="94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2">
                                            <p:txEl>
                                              <p:pRg end="3" st="3"/>
                                            </p:txEl>
                                          </p:spTgt>
                                        </p:tgtEl>
                                        <p:attrNameLst>
                                          <p:attrName>style.visibility</p:attrName>
                                        </p:attrNameLst>
                                      </p:cBhvr>
                                      <p:to>
                                        <p:strVal val="visible"/>
                                      </p:to>
                                    </p:set>
                                    <p:animEffect filter="fade" transition="in">
                                      <p:cBhvr>
                                        <p:cTn dur="1000"/>
                                        <p:tgtEl>
                                          <p:spTgt spid="94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2">
                                            <p:txEl>
                                              <p:pRg end="4" st="4"/>
                                            </p:txEl>
                                          </p:spTgt>
                                        </p:tgtEl>
                                        <p:attrNameLst>
                                          <p:attrName>style.visibility</p:attrName>
                                        </p:attrNameLst>
                                      </p:cBhvr>
                                      <p:to>
                                        <p:strVal val="visible"/>
                                      </p:to>
                                    </p:set>
                                    <p:animEffect filter="fade" transition="in">
                                      <p:cBhvr>
                                        <p:cTn dur="1000"/>
                                        <p:tgtEl>
                                          <p:spTgt spid="94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2">
                                            <p:txEl>
                                              <p:pRg end="5" st="5"/>
                                            </p:txEl>
                                          </p:spTgt>
                                        </p:tgtEl>
                                        <p:attrNameLst>
                                          <p:attrName>style.visibility</p:attrName>
                                        </p:attrNameLst>
                                      </p:cBhvr>
                                      <p:to>
                                        <p:strVal val="visible"/>
                                      </p:to>
                                    </p:set>
                                    <p:animEffect filter="fade" transition="in">
                                      <p:cBhvr>
                                        <p:cTn dur="1000"/>
                                        <p:tgtEl>
                                          <p:spTgt spid="94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2">
                                            <p:txEl>
                                              <p:pRg end="6" st="6"/>
                                            </p:txEl>
                                          </p:spTgt>
                                        </p:tgtEl>
                                        <p:attrNameLst>
                                          <p:attrName>style.visibility</p:attrName>
                                        </p:attrNameLst>
                                      </p:cBhvr>
                                      <p:to>
                                        <p:strVal val="visible"/>
                                      </p:to>
                                    </p:set>
                                    <p:animEffect filter="fade" transition="in">
                                      <p:cBhvr>
                                        <p:cTn dur="1000"/>
                                        <p:tgtEl>
                                          <p:spTgt spid="94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2">
                                            <p:txEl>
                                              <p:pRg end="7" st="7"/>
                                            </p:txEl>
                                          </p:spTgt>
                                        </p:tgtEl>
                                        <p:attrNameLst>
                                          <p:attrName>style.visibility</p:attrName>
                                        </p:attrNameLst>
                                      </p:cBhvr>
                                      <p:to>
                                        <p:strVal val="visible"/>
                                      </p:to>
                                    </p:set>
                                    <p:animEffect filter="fade" transition="in">
                                      <p:cBhvr>
                                        <p:cTn dur="1000"/>
                                        <p:tgtEl>
                                          <p:spTgt spid="94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2">
                                            <p:txEl>
                                              <p:pRg end="8" st="8"/>
                                            </p:txEl>
                                          </p:spTgt>
                                        </p:tgtEl>
                                        <p:attrNameLst>
                                          <p:attrName>style.visibility</p:attrName>
                                        </p:attrNameLst>
                                      </p:cBhvr>
                                      <p:to>
                                        <p:strVal val="visible"/>
                                      </p:to>
                                    </p:set>
                                    <p:animEffect filter="fade" transition="in">
                                      <p:cBhvr>
                                        <p:cTn dur="1000"/>
                                        <p:tgtEl>
                                          <p:spTgt spid="94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2">
                                            <p:txEl>
                                              <p:pRg end="9" st="9"/>
                                            </p:txEl>
                                          </p:spTgt>
                                        </p:tgtEl>
                                        <p:attrNameLst>
                                          <p:attrName>style.visibility</p:attrName>
                                        </p:attrNameLst>
                                      </p:cBhvr>
                                      <p:to>
                                        <p:strVal val="visible"/>
                                      </p:to>
                                    </p:set>
                                    <p:animEffect filter="fade" transition="in">
                                      <p:cBhvr>
                                        <p:cTn dur="1000"/>
                                        <p:tgtEl>
                                          <p:spTgt spid="942">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2">
                                            <p:txEl>
                                              <p:pRg end="10" st="10"/>
                                            </p:txEl>
                                          </p:spTgt>
                                        </p:tgtEl>
                                        <p:attrNameLst>
                                          <p:attrName>style.visibility</p:attrName>
                                        </p:attrNameLst>
                                      </p:cBhvr>
                                      <p:to>
                                        <p:strVal val="visible"/>
                                      </p:to>
                                    </p:set>
                                    <p:animEffect filter="fade" transition="in">
                                      <p:cBhvr>
                                        <p:cTn dur="1000"/>
                                        <p:tgtEl>
                                          <p:spTgt spid="942">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6" name="Shape 946"/>
        <p:cNvGrpSpPr/>
        <p:nvPr/>
      </p:nvGrpSpPr>
      <p:grpSpPr>
        <a:xfrm>
          <a:off x="0" y="0"/>
          <a:ext cx="0" cy="0"/>
          <a:chOff x="0" y="0"/>
          <a:chExt cx="0" cy="0"/>
        </a:xfrm>
      </p:grpSpPr>
      <p:sp>
        <p:nvSpPr>
          <p:cNvPr id="947" name="Google Shape;947;p82"/>
          <p:cNvSpPr txBox="1"/>
          <p:nvPr>
            <p:ph type="title"/>
          </p:nvPr>
        </p:nvSpPr>
        <p:spPr>
          <a:xfrm>
            <a:off x="311700" y="45325"/>
            <a:ext cx="870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trusting (Lightning) Network of payment channels</a:t>
            </a:r>
            <a:endParaRPr/>
          </a:p>
        </p:txBody>
      </p:sp>
      <p:sp>
        <p:nvSpPr>
          <p:cNvPr id="948" name="Google Shape;948;p82"/>
          <p:cNvSpPr/>
          <p:nvPr/>
        </p:nvSpPr>
        <p:spPr>
          <a:xfrm>
            <a:off x="470725" y="2022150"/>
            <a:ext cx="1139100" cy="8295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Alice</a:t>
            </a:r>
            <a:endParaRPr/>
          </a:p>
          <a:p>
            <a:pPr indent="0" lvl="0" marL="0" rtl="0" algn="ctr">
              <a:spcBef>
                <a:spcPts val="0"/>
              </a:spcBef>
              <a:spcAft>
                <a:spcPts val="0"/>
              </a:spcAft>
              <a:buNone/>
            </a:pPr>
            <a:r>
              <a:rPr lang="en"/>
              <a:t>0.35 BTC</a:t>
            </a:r>
            <a:endParaRPr/>
          </a:p>
        </p:txBody>
      </p:sp>
      <p:sp>
        <p:nvSpPr>
          <p:cNvPr id="949" name="Google Shape;949;p82"/>
          <p:cNvSpPr/>
          <p:nvPr/>
        </p:nvSpPr>
        <p:spPr>
          <a:xfrm>
            <a:off x="1257207" y="4083896"/>
            <a:ext cx="2584800" cy="8295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2-2 Multisignature Wallet</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0.5 BTC</a:t>
            </a:r>
            <a:endParaRPr/>
          </a:p>
        </p:txBody>
      </p:sp>
      <p:sp>
        <p:nvSpPr>
          <p:cNvPr id="950" name="Google Shape;950;p82"/>
          <p:cNvSpPr/>
          <p:nvPr/>
        </p:nvSpPr>
        <p:spPr>
          <a:xfrm>
            <a:off x="3825893" y="848125"/>
            <a:ext cx="1766100" cy="8295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Bob</a:t>
            </a:r>
            <a:endParaRPr/>
          </a:p>
          <a:p>
            <a:pPr indent="0" lvl="0" marL="0" rtl="0" algn="ctr">
              <a:spcBef>
                <a:spcPts val="0"/>
              </a:spcBef>
              <a:spcAft>
                <a:spcPts val="0"/>
              </a:spcAft>
              <a:buNone/>
            </a:pPr>
            <a:r>
              <a:rPr lang="en"/>
              <a:t>0.65 BTC</a:t>
            </a:r>
            <a:endParaRPr/>
          </a:p>
        </p:txBody>
      </p:sp>
      <p:cxnSp>
        <p:nvCxnSpPr>
          <p:cNvPr id="951" name="Google Shape;951;p82"/>
          <p:cNvCxnSpPr>
            <a:stCxn id="949" idx="0"/>
            <a:endCxn id="948" idx="2"/>
          </p:cNvCxnSpPr>
          <p:nvPr/>
        </p:nvCxnSpPr>
        <p:spPr>
          <a:xfrm rot="10800000">
            <a:off x="1040307" y="2851796"/>
            <a:ext cx="1509300" cy="1232100"/>
          </a:xfrm>
          <a:prstGeom prst="straightConnector1">
            <a:avLst/>
          </a:prstGeom>
          <a:noFill/>
          <a:ln cap="flat" cmpd="sng" w="9525">
            <a:solidFill>
              <a:srgbClr val="1F497D"/>
            </a:solidFill>
            <a:prstDash val="solid"/>
            <a:round/>
            <a:headEnd len="med" w="med" type="none"/>
            <a:tailEnd len="med" w="med" type="triangle"/>
          </a:ln>
        </p:spPr>
      </p:cxnSp>
      <p:cxnSp>
        <p:nvCxnSpPr>
          <p:cNvPr id="952" name="Google Shape;952;p82"/>
          <p:cNvCxnSpPr>
            <a:stCxn id="949" idx="0"/>
            <a:endCxn id="950" idx="2"/>
          </p:cNvCxnSpPr>
          <p:nvPr/>
        </p:nvCxnSpPr>
        <p:spPr>
          <a:xfrm flipH="1" rot="10800000">
            <a:off x="2549607" y="1677596"/>
            <a:ext cx="2159400" cy="2406300"/>
          </a:xfrm>
          <a:prstGeom prst="straightConnector1">
            <a:avLst/>
          </a:prstGeom>
          <a:noFill/>
          <a:ln cap="flat" cmpd="sng" w="9525">
            <a:solidFill>
              <a:srgbClr val="1F497D"/>
            </a:solidFill>
            <a:prstDash val="solid"/>
            <a:round/>
            <a:headEnd len="med" w="med" type="none"/>
            <a:tailEnd len="med" w="med" type="triangle"/>
          </a:ln>
        </p:spPr>
      </p:cxnSp>
      <p:cxnSp>
        <p:nvCxnSpPr>
          <p:cNvPr id="953" name="Google Shape;953;p82"/>
          <p:cNvCxnSpPr>
            <a:stCxn id="948" idx="0"/>
            <a:endCxn id="954" idx="1"/>
          </p:cNvCxnSpPr>
          <p:nvPr/>
        </p:nvCxnSpPr>
        <p:spPr>
          <a:xfrm flipH="1" rot="10800000">
            <a:off x="1040275" y="1759650"/>
            <a:ext cx="968400" cy="262500"/>
          </a:xfrm>
          <a:prstGeom prst="straightConnector1">
            <a:avLst/>
          </a:prstGeom>
          <a:noFill/>
          <a:ln cap="flat" cmpd="sng" w="9525">
            <a:solidFill>
              <a:srgbClr val="1F497D"/>
            </a:solidFill>
            <a:prstDash val="solid"/>
            <a:round/>
            <a:headEnd len="med" w="med" type="none"/>
            <a:tailEnd len="med" w="med" type="none"/>
          </a:ln>
        </p:spPr>
      </p:cxnSp>
      <p:sp>
        <p:nvSpPr>
          <p:cNvPr id="954" name="Google Shape;954;p82"/>
          <p:cNvSpPr/>
          <p:nvPr/>
        </p:nvSpPr>
        <p:spPr>
          <a:xfrm rot="-945261">
            <a:off x="1986185" y="1422286"/>
            <a:ext cx="1198835" cy="349185"/>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channel A-B </a:t>
            </a:r>
            <a:endParaRPr/>
          </a:p>
        </p:txBody>
      </p:sp>
      <p:cxnSp>
        <p:nvCxnSpPr>
          <p:cNvPr id="955" name="Google Shape;955;p82"/>
          <p:cNvCxnSpPr>
            <a:stCxn id="954" idx="3"/>
            <a:endCxn id="950" idx="1"/>
          </p:cNvCxnSpPr>
          <p:nvPr/>
        </p:nvCxnSpPr>
        <p:spPr>
          <a:xfrm flipH="1" rot="10800000">
            <a:off x="3162502" y="1262829"/>
            <a:ext cx="663300" cy="171300"/>
          </a:xfrm>
          <a:prstGeom prst="straightConnector1">
            <a:avLst/>
          </a:prstGeom>
          <a:noFill/>
          <a:ln cap="flat" cmpd="sng" w="9525">
            <a:solidFill>
              <a:srgbClr val="1F497D"/>
            </a:solidFill>
            <a:prstDash val="solid"/>
            <a:round/>
            <a:headEnd len="med" w="med" type="none"/>
            <a:tailEnd len="med" w="med" type="none"/>
          </a:ln>
        </p:spPr>
      </p:cxnSp>
      <p:sp>
        <p:nvSpPr>
          <p:cNvPr id="956" name="Google Shape;956;p82"/>
          <p:cNvSpPr/>
          <p:nvPr/>
        </p:nvSpPr>
        <p:spPr>
          <a:xfrm>
            <a:off x="5752262" y="4083896"/>
            <a:ext cx="2584800" cy="8295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2-2 Multisignature Wallet</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0.8 BTC</a:t>
            </a:r>
            <a:endParaRPr/>
          </a:p>
        </p:txBody>
      </p:sp>
      <p:sp>
        <p:nvSpPr>
          <p:cNvPr id="957" name="Google Shape;957;p82"/>
          <p:cNvSpPr/>
          <p:nvPr/>
        </p:nvSpPr>
        <p:spPr>
          <a:xfrm>
            <a:off x="7681199" y="2063260"/>
            <a:ext cx="1139100" cy="8295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Carlie</a:t>
            </a:r>
            <a:endParaRPr/>
          </a:p>
          <a:p>
            <a:pPr indent="0" lvl="0" marL="0" rtl="0" algn="ctr">
              <a:spcBef>
                <a:spcPts val="0"/>
              </a:spcBef>
              <a:spcAft>
                <a:spcPts val="0"/>
              </a:spcAft>
              <a:buNone/>
            </a:pPr>
            <a:r>
              <a:rPr lang="en"/>
              <a:t>0.3 BTC</a:t>
            </a:r>
            <a:endParaRPr/>
          </a:p>
        </p:txBody>
      </p:sp>
      <p:cxnSp>
        <p:nvCxnSpPr>
          <p:cNvPr id="958" name="Google Shape;958;p82"/>
          <p:cNvCxnSpPr>
            <a:endCxn id="950" idx="2"/>
          </p:cNvCxnSpPr>
          <p:nvPr/>
        </p:nvCxnSpPr>
        <p:spPr>
          <a:xfrm rot="10800000">
            <a:off x="4708943" y="1677625"/>
            <a:ext cx="2347800" cy="2406000"/>
          </a:xfrm>
          <a:prstGeom prst="straightConnector1">
            <a:avLst/>
          </a:prstGeom>
          <a:noFill/>
          <a:ln cap="flat" cmpd="sng" w="9525">
            <a:solidFill>
              <a:srgbClr val="1F497D"/>
            </a:solidFill>
            <a:prstDash val="solid"/>
            <a:round/>
            <a:headEnd len="med" w="med" type="none"/>
            <a:tailEnd len="med" w="med" type="triangle"/>
          </a:ln>
        </p:spPr>
      </p:cxnSp>
      <p:cxnSp>
        <p:nvCxnSpPr>
          <p:cNvPr id="959" name="Google Shape;959;p82"/>
          <p:cNvCxnSpPr>
            <a:stCxn id="956" idx="0"/>
            <a:endCxn id="957" idx="2"/>
          </p:cNvCxnSpPr>
          <p:nvPr/>
        </p:nvCxnSpPr>
        <p:spPr>
          <a:xfrm flipH="1" rot="10800000">
            <a:off x="7044662" y="2892896"/>
            <a:ext cx="1206000" cy="1191000"/>
          </a:xfrm>
          <a:prstGeom prst="straightConnector1">
            <a:avLst/>
          </a:prstGeom>
          <a:noFill/>
          <a:ln cap="flat" cmpd="sng" w="9525">
            <a:solidFill>
              <a:srgbClr val="1F497D"/>
            </a:solidFill>
            <a:prstDash val="solid"/>
            <a:round/>
            <a:headEnd len="med" w="med" type="none"/>
            <a:tailEnd len="med" w="med" type="triangle"/>
          </a:ln>
        </p:spPr>
      </p:cxnSp>
      <p:cxnSp>
        <p:nvCxnSpPr>
          <p:cNvPr id="960" name="Google Shape;960;p82"/>
          <p:cNvCxnSpPr>
            <a:stCxn id="950" idx="3"/>
            <a:endCxn id="961" idx="1"/>
          </p:cNvCxnSpPr>
          <p:nvPr/>
        </p:nvCxnSpPr>
        <p:spPr>
          <a:xfrm>
            <a:off x="5591993" y="1262875"/>
            <a:ext cx="552300" cy="138000"/>
          </a:xfrm>
          <a:prstGeom prst="straightConnector1">
            <a:avLst/>
          </a:prstGeom>
          <a:noFill/>
          <a:ln cap="flat" cmpd="sng" w="9525">
            <a:solidFill>
              <a:srgbClr val="1F497D"/>
            </a:solidFill>
            <a:prstDash val="solid"/>
            <a:round/>
            <a:headEnd len="med" w="med" type="none"/>
            <a:tailEnd len="med" w="med" type="none"/>
          </a:ln>
        </p:spPr>
      </p:cxnSp>
      <p:sp>
        <p:nvSpPr>
          <p:cNvPr id="961" name="Google Shape;961;p82"/>
          <p:cNvSpPr/>
          <p:nvPr/>
        </p:nvSpPr>
        <p:spPr>
          <a:xfrm rot="1093454">
            <a:off x="6114648" y="1411881"/>
            <a:ext cx="1186621" cy="349346"/>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channel B-C </a:t>
            </a:r>
            <a:endParaRPr/>
          </a:p>
        </p:txBody>
      </p:sp>
      <p:cxnSp>
        <p:nvCxnSpPr>
          <p:cNvPr id="962" name="Google Shape;962;p82"/>
          <p:cNvCxnSpPr>
            <a:stCxn id="961" idx="3"/>
            <a:endCxn id="957" idx="0"/>
          </p:cNvCxnSpPr>
          <p:nvPr/>
        </p:nvCxnSpPr>
        <p:spPr>
          <a:xfrm>
            <a:off x="7271509" y="1772104"/>
            <a:ext cx="979200" cy="291300"/>
          </a:xfrm>
          <a:prstGeom prst="straightConnector1">
            <a:avLst/>
          </a:prstGeom>
          <a:noFill/>
          <a:ln cap="flat" cmpd="sng" w="9525">
            <a:solidFill>
              <a:srgbClr val="1F497D"/>
            </a:solidFill>
            <a:prstDash val="solid"/>
            <a:round/>
            <a:headEnd len="med" w="med" type="none"/>
            <a:tailEnd len="med" w="med" type="none"/>
          </a:ln>
        </p:spPr>
      </p:cxnSp>
      <p:sp>
        <p:nvSpPr>
          <p:cNvPr id="963" name="Google Shape;963;p82"/>
          <p:cNvSpPr txBox="1"/>
          <p:nvPr/>
        </p:nvSpPr>
        <p:spPr>
          <a:xfrm rot="2551358">
            <a:off x="1563941" y="3229605"/>
            <a:ext cx="1040419" cy="36403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0.35 BTC</a:t>
            </a:r>
            <a:endParaRPr/>
          </a:p>
        </p:txBody>
      </p:sp>
      <p:sp>
        <p:nvSpPr>
          <p:cNvPr id="964" name="Google Shape;964;p82"/>
          <p:cNvSpPr txBox="1"/>
          <p:nvPr/>
        </p:nvSpPr>
        <p:spPr>
          <a:xfrm rot="2712991">
            <a:off x="5297464" y="2811063"/>
            <a:ext cx="898173" cy="367204"/>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0.5 BTC</a:t>
            </a:r>
            <a:endParaRPr/>
          </a:p>
        </p:txBody>
      </p:sp>
      <p:sp>
        <p:nvSpPr>
          <p:cNvPr id="965" name="Google Shape;965;p82"/>
          <p:cNvSpPr txBox="1"/>
          <p:nvPr/>
        </p:nvSpPr>
        <p:spPr>
          <a:xfrm rot="-2878334">
            <a:off x="3297530" y="2793703"/>
            <a:ext cx="945047" cy="36693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0.15 BTC</a:t>
            </a:r>
            <a:endParaRPr/>
          </a:p>
        </p:txBody>
      </p:sp>
      <p:sp>
        <p:nvSpPr>
          <p:cNvPr id="966" name="Google Shape;966;p82"/>
          <p:cNvSpPr txBox="1"/>
          <p:nvPr/>
        </p:nvSpPr>
        <p:spPr>
          <a:xfrm rot="-2640485">
            <a:off x="6951604" y="3270199"/>
            <a:ext cx="906788" cy="363674"/>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0.3 BTC</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0" name="Shape 970"/>
        <p:cNvGrpSpPr/>
        <p:nvPr/>
      </p:nvGrpSpPr>
      <p:grpSpPr>
        <a:xfrm>
          <a:off x="0" y="0"/>
          <a:ext cx="0" cy="0"/>
          <a:chOff x="0" y="0"/>
          <a:chExt cx="0" cy="0"/>
        </a:xfrm>
      </p:grpSpPr>
      <p:sp>
        <p:nvSpPr>
          <p:cNvPr id="971" name="Google Shape;971;p83"/>
          <p:cNvSpPr txBox="1"/>
          <p:nvPr>
            <p:ph type="title"/>
          </p:nvPr>
        </p:nvSpPr>
        <p:spPr>
          <a:xfrm>
            <a:off x="311700" y="45325"/>
            <a:ext cx="870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 trusting (Lightning) Network of payment channels</a:t>
            </a:r>
            <a:endParaRPr/>
          </a:p>
          <a:p>
            <a:pPr indent="0" lvl="0" marL="0" rtl="0" algn="l">
              <a:spcBef>
                <a:spcPts val="0"/>
              </a:spcBef>
              <a:spcAft>
                <a:spcPts val="0"/>
              </a:spcAft>
              <a:buNone/>
            </a:pPr>
            <a:r>
              <a:t/>
            </a:r>
            <a:endParaRPr/>
          </a:p>
        </p:txBody>
      </p:sp>
      <p:sp>
        <p:nvSpPr>
          <p:cNvPr id="972" name="Google Shape;972;p83"/>
          <p:cNvSpPr/>
          <p:nvPr/>
        </p:nvSpPr>
        <p:spPr>
          <a:xfrm>
            <a:off x="470725" y="2017069"/>
            <a:ext cx="1139100" cy="829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Alice</a:t>
            </a:r>
            <a:endParaRPr/>
          </a:p>
          <a:p>
            <a:pPr indent="0" lvl="0" marL="0" rtl="0" algn="ctr">
              <a:spcBef>
                <a:spcPts val="0"/>
              </a:spcBef>
              <a:spcAft>
                <a:spcPts val="0"/>
              </a:spcAft>
              <a:buNone/>
            </a:pPr>
            <a:r>
              <a:rPr lang="en"/>
              <a:t>0.35 BTC</a:t>
            </a:r>
            <a:endParaRPr/>
          </a:p>
        </p:txBody>
      </p:sp>
      <p:sp>
        <p:nvSpPr>
          <p:cNvPr id="973" name="Google Shape;973;p83"/>
          <p:cNvSpPr/>
          <p:nvPr/>
        </p:nvSpPr>
        <p:spPr>
          <a:xfrm>
            <a:off x="1257207" y="4077928"/>
            <a:ext cx="2584800" cy="829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2-2 Multisignature Wallet</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0.5 BTC</a:t>
            </a:r>
            <a:endParaRPr/>
          </a:p>
        </p:txBody>
      </p:sp>
      <p:sp>
        <p:nvSpPr>
          <p:cNvPr id="974" name="Google Shape;974;p83"/>
          <p:cNvSpPr/>
          <p:nvPr/>
        </p:nvSpPr>
        <p:spPr>
          <a:xfrm>
            <a:off x="3825893" y="843550"/>
            <a:ext cx="1766100" cy="829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Bob</a:t>
            </a:r>
            <a:endParaRPr/>
          </a:p>
          <a:p>
            <a:pPr indent="0" lvl="0" marL="0" rtl="0" algn="ctr">
              <a:spcBef>
                <a:spcPts val="0"/>
              </a:spcBef>
              <a:spcAft>
                <a:spcPts val="0"/>
              </a:spcAft>
              <a:buNone/>
            </a:pPr>
            <a:r>
              <a:rPr lang="en"/>
              <a:t>0.65 BTC</a:t>
            </a:r>
            <a:endParaRPr/>
          </a:p>
        </p:txBody>
      </p:sp>
      <p:cxnSp>
        <p:nvCxnSpPr>
          <p:cNvPr id="975" name="Google Shape;975;p83"/>
          <p:cNvCxnSpPr>
            <a:stCxn id="973" idx="0"/>
            <a:endCxn id="972" idx="2"/>
          </p:cNvCxnSpPr>
          <p:nvPr/>
        </p:nvCxnSpPr>
        <p:spPr>
          <a:xfrm rot="10800000">
            <a:off x="1040307" y="2846128"/>
            <a:ext cx="1509300" cy="1231800"/>
          </a:xfrm>
          <a:prstGeom prst="straightConnector1">
            <a:avLst/>
          </a:prstGeom>
          <a:noFill/>
          <a:ln cap="flat" cmpd="sng" w="9525">
            <a:solidFill>
              <a:srgbClr val="1F497D"/>
            </a:solidFill>
            <a:prstDash val="solid"/>
            <a:round/>
            <a:headEnd len="med" w="med" type="none"/>
            <a:tailEnd len="med" w="med" type="triangle"/>
          </a:ln>
        </p:spPr>
      </p:cxnSp>
      <p:cxnSp>
        <p:nvCxnSpPr>
          <p:cNvPr id="976" name="Google Shape;976;p83"/>
          <p:cNvCxnSpPr>
            <a:stCxn id="973" idx="0"/>
            <a:endCxn id="974" idx="2"/>
          </p:cNvCxnSpPr>
          <p:nvPr/>
        </p:nvCxnSpPr>
        <p:spPr>
          <a:xfrm flipH="1" rot="10800000">
            <a:off x="2549607" y="1672828"/>
            <a:ext cx="2159400" cy="2405100"/>
          </a:xfrm>
          <a:prstGeom prst="straightConnector1">
            <a:avLst/>
          </a:prstGeom>
          <a:noFill/>
          <a:ln cap="flat" cmpd="sng" w="9525">
            <a:solidFill>
              <a:srgbClr val="1F497D"/>
            </a:solidFill>
            <a:prstDash val="solid"/>
            <a:round/>
            <a:headEnd len="med" w="med" type="none"/>
            <a:tailEnd len="med" w="med" type="triangle"/>
          </a:ln>
        </p:spPr>
      </p:cxnSp>
      <p:cxnSp>
        <p:nvCxnSpPr>
          <p:cNvPr id="977" name="Google Shape;977;p83"/>
          <p:cNvCxnSpPr>
            <a:stCxn id="972" idx="0"/>
            <a:endCxn id="978" idx="1"/>
          </p:cNvCxnSpPr>
          <p:nvPr/>
        </p:nvCxnSpPr>
        <p:spPr>
          <a:xfrm flipH="1" rot="10800000">
            <a:off x="1040275" y="1754869"/>
            <a:ext cx="968400" cy="262200"/>
          </a:xfrm>
          <a:prstGeom prst="straightConnector1">
            <a:avLst/>
          </a:prstGeom>
          <a:noFill/>
          <a:ln cap="flat" cmpd="sng" w="9525">
            <a:solidFill>
              <a:srgbClr val="1F497D"/>
            </a:solidFill>
            <a:prstDash val="solid"/>
            <a:round/>
            <a:headEnd len="med" w="med" type="none"/>
            <a:tailEnd len="med" w="med" type="none"/>
          </a:ln>
        </p:spPr>
      </p:cxnSp>
      <p:sp>
        <p:nvSpPr>
          <p:cNvPr id="978" name="Google Shape;978;p83"/>
          <p:cNvSpPr/>
          <p:nvPr/>
        </p:nvSpPr>
        <p:spPr>
          <a:xfrm rot="-945261">
            <a:off x="1986185" y="1417391"/>
            <a:ext cx="1198835" cy="349185"/>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channel A-B </a:t>
            </a:r>
            <a:endParaRPr/>
          </a:p>
        </p:txBody>
      </p:sp>
      <p:cxnSp>
        <p:nvCxnSpPr>
          <p:cNvPr id="979" name="Google Shape;979;p83"/>
          <p:cNvCxnSpPr>
            <a:stCxn id="978" idx="3"/>
            <a:endCxn id="974" idx="1"/>
          </p:cNvCxnSpPr>
          <p:nvPr/>
        </p:nvCxnSpPr>
        <p:spPr>
          <a:xfrm flipH="1" rot="10800000">
            <a:off x="3162502" y="1258233"/>
            <a:ext cx="663300" cy="171000"/>
          </a:xfrm>
          <a:prstGeom prst="straightConnector1">
            <a:avLst/>
          </a:prstGeom>
          <a:noFill/>
          <a:ln cap="flat" cmpd="sng" w="9525">
            <a:solidFill>
              <a:srgbClr val="1F497D"/>
            </a:solidFill>
            <a:prstDash val="solid"/>
            <a:round/>
            <a:headEnd len="med" w="med" type="none"/>
            <a:tailEnd len="med" w="med" type="none"/>
          </a:ln>
        </p:spPr>
      </p:cxnSp>
      <p:sp>
        <p:nvSpPr>
          <p:cNvPr id="980" name="Google Shape;980;p83"/>
          <p:cNvSpPr/>
          <p:nvPr/>
        </p:nvSpPr>
        <p:spPr>
          <a:xfrm>
            <a:off x="5752263" y="4077928"/>
            <a:ext cx="2584800" cy="829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2-2 Multisignature Wallet</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0.8 BTC</a:t>
            </a:r>
            <a:endParaRPr/>
          </a:p>
        </p:txBody>
      </p:sp>
      <p:sp>
        <p:nvSpPr>
          <p:cNvPr id="981" name="Google Shape;981;p83"/>
          <p:cNvSpPr/>
          <p:nvPr/>
        </p:nvSpPr>
        <p:spPr>
          <a:xfrm>
            <a:off x="7681199" y="2058162"/>
            <a:ext cx="1139100" cy="829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Carlie</a:t>
            </a:r>
            <a:endParaRPr/>
          </a:p>
          <a:p>
            <a:pPr indent="0" lvl="0" marL="0" rtl="0" algn="ctr">
              <a:spcBef>
                <a:spcPts val="0"/>
              </a:spcBef>
              <a:spcAft>
                <a:spcPts val="0"/>
              </a:spcAft>
              <a:buNone/>
            </a:pPr>
            <a:r>
              <a:rPr lang="en"/>
              <a:t>0.3 BTC</a:t>
            </a:r>
            <a:endParaRPr/>
          </a:p>
        </p:txBody>
      </p:sp>
      <p:cxnSp>
        <p:nvCxnSpPr>
          <p:cNvPr id="982" name="Google Shape;982;p83"/>
          <p:cNvCxnSpPr>
            <a:endCxn id="974" idx="2"/>
          </p:cNvCxnSpPr>
          <p:nvPr/>
        </p:nvCxnSpPr>
        <p:spPr>
          <a:xfrm rot="10800000">
            <a:off x="4708943" y="1672750"/>
            <a:ext cx="2347800" cy="2405100"/>
          </a:xfrm>
          <a:prstGeom prst="straightConnector1">
            <a:avLst/>
          </a:prstGeom>
          <a:noFill/>
          <a:ln cap="flat" cmpd="sng" w="9525">
            <a:solidFill>
              <a:srgbClr val="1F497D"/>
            </a:solidFill>
            <a:prstDash val="solid"/>
            <a:round/>
            <a:headEnd len="med" w="med" type="none"/>
            <a:tailEnd len="med" w="med" type="triangle"/>
          </a:ln>
        </p:spPr>
      </p:cxnSp>
      <p:cxnSp>
        <p:nvCxnSpPr>
          <p:cNvPr id="983" name="Google Shape;983;p83"/>
          <p:cNvCxnSpPr>
            <a:stCxn id="980" idx="0"/>
            <a:endCxn id="981" idx="2"/>
          </p:cNvCxnSpPr>
          <p:nvPr/>
        </p:nvCxnSpPr>
        <p:spPr>
          <a:xfrm flipH="1" rot="10800000">
            <a:off x="7044663" y="2887228"/>
            <a:ext cx="1206000" cy="1190700"/>
          </a:xfrm>
          <a:prstGeom prst="straightConnector1">
            <a:avLst/>
          </a:prstGeom>
          <a:noFill/>
          <a:ln cap="flat" cmpd="sng" w="9525">
            <a:solidFill>
              <a:srgbClr val="1F497D"/>
            </a:solidFill>
            <a:prstDash val="solid"/>
            <a:round/>
            <a:headEnd len="med" w="med" type="none"/>
            <a:tailEnd len="med" w="med" type="triangle"/>
          </a:ln>
        </p:spPr>
      </p:cxnSp>
      <p:cxnSp>
        <p:nvCxnSpPr>
          <p:cNvPr id="984" name="Google Shape;984;p83"/>
          <p:cNvCxnSpPr>
            <a:stCxn id="974" idx="3"/>
            <a:endCxn id="985" idx="1"/>
          </p:cNvCxnSpPr>
          <p:nvPr/>
        </p:nvCxnSpPr>
        <p:spPr>
          <a:xfrm>
            <a:off x="5591993" y="1258150"/>
            <a:ext cx="552300" cy="138000"/>
          </a:xfrm>
          <a:prstGeom prst="straightConnector1">
            <a:avLst/>
          </a:prstGeom>
          <a:noFill/>
          <a:ln cap="flat" cmpd="sng" w="9525">
            <a:solidFill>
              <a:srgbClr val="1F497D"/>
            </a:solidFill>
            <a:prstDash val="solid"/>
            <a:round/>
            <a:headEnd len="med" w="med" type="none"/>
            <a:tailEnd len="med" w="med" type="none"/>
          </a:ln>
        </p:spPr>
      </p:cxnSp>
      <p:sp>
        <p:nvSpPr>
          <p:cNvPr id="985" name="Google Shape;985;p83"/>
          <p:cNvSpPr/>
          <p:nvPr/>
        </p:nvSpPr>
        <p:spPr>
          <a:xfrm rot="1093454">
            <a:off x="6114648" y="1407131"/>
            <a:ext cx="1186621" cy="349062"/>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channel B-C </a:t>
            </a:r>
            <a:endParaRPr/>
          </a:p>
        </p:txBody>
      </p:sp>
      <p:cxnSp>
        <p:nvCxnSpPr>
          <p:cNvPr id="986" name="Google Shape;986;p83"/>
          <p:cNvCxnSpPr>
            <a:stCxn id="985" idx="3"/>
            <a:endCxn id="981" idx="0"/>
          </p:cNvCxnSpPr>
          <p:nvPr/>
        </p:nvCxnSpPr>
        <p:spPr>
          <a:xfrm>
            <a:off x="7271509" y="1767212"/>
            <a:ext cx="979200" cy="291000"/>
          </a:xfrm>
          <a:prstGeom prst="straightConnector1">
            <a:avLst/>
          </a:prstGeom>
          <a:noFill/>
          <a:ln cap="flat" cmpd="sng" w="9525">
            <a:solidFill>
              <a:srgbClr val="1F497D"/>
            </a:solidFill>
            <a:prstDash val="solid"/>
            <a:round/>
            <a:headEnd len="med" w="med" type="none"/>
            <a:tailEnd len="med" w="med" type="none"/>
          </a:ln>
        </p:spPr>
      </p:cxnSp>
      <p:sp>
        <p:nvSpPr>
          <p:cNvPr id="987" name="Google Shape;987;p83"/>
          <p:cNvSpPr txBox="1"/>
          <p:nvPr/>
        </p:nvSpPr>
        <p:spPr>
          <a:xfrm rot="2550627">
            <a:off x="1564043" y="3223947"/>
            <a:ext cx="1040217" cy="36380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0.35 BTC</a:t>
            </a:r>
            <a:endParaRPr/>
          </a:p>
        </p:txBody>
      </p:sp>
      <p:sp>
        <p:nvSpPr>
          <p:cNvPr id="988" name="Google Shape;988;p83"/>
          <p:cNvSpPr txBox="1"/>
          <p:nvPr/>
        </p:nvSpPr>
        <p:spPr>
          <a:xfrm rot="2712182">
            <a:off x="5297571" y="2805564"/>
            <a:ext cx="897961" cy="36699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0.5 BTC</a:t>
            </a:r>
            <a:endParaRPr/>
          </a:p>
        </p:txBody>
      </p:sp>
      <p:sp>
        <p:nvSpPr>
          <p:cNvPr id="989" name="Google Shape;989;p83"/>
          <p:cNvSpPr txBox="1"/>
          <p:nvPr/>
        </p:nvSpPr>
        <p:spPr>
          <a:xfrm rot="-2877603">
            <a:off x="3297642" y="2788263"/>
            <a:ext cx="944824" cy="36693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0.15 BTC</a:t>
            </a:r>
            <a:endParaRPr/>
          </a:p>
        </p:txBody>
      </p:sp>
      <p:sp>
        <p:nvSpPr>
          <p:cNvPr id="990" name="Google Shape;990;p83"/>
          <p:cNvSpPr txBox="1"/>
          <p:nvPr/>
        </p:nvSpPr>
        <p:spPr>
          <a:xfrm rot="-2639667">
            <a:off x="6951708" y="3264532"/>
            <a:ext cx="906580" cy="36345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0.3 BTC</a:t>
            </a:r>
            <a:endParaRPr/>
          </a:p>
        </p:txBody>
      </p:sp>
      <p:sp>
        <p:nvSpPr>
          <p:cNvPr id="991" name="Google Shape;991;p83"/>
          <p:cNvSpPr/>
          <p:nvPr/>
        </p:nvSpPr>
        <p:spPr>
          <a:xfrm flipH="1">
            <a:off x="118052" y="699725"/>
            <a:ext cx="1382100" cy="11355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send</a:t>
            </a:r>
            <a:endParaRPr/>
          </a:p>
          <a:p>
            <a:pPr indent="0" lvl="0" marL="0" rtl="0" algn="l">
              <a:spcBef>
                <a:spcPts val="0"/>
              </a:spcBef>
              <a:spcAft>
                <a:spcPts val="0"/>
              </a:spcAft>
              <a:buNone/>
            </a:pPr>
            <a:r>
              <a:rPr lang="en"/>
              <a:t>0.1 BTC to Charlie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0"/>
          <p:cNvSpPr txBox="1"/>
          <p:nvPr>
            <p:ph type="title"/>
          </p:nvPr>
        </p:nvSpPr>
        <p:spPr>
          <a:xfrm>
            <a:off x="311700" y="480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Chapter 0: Prologue</a:t>
            </a:r>
            <a:endParaRPr/>
          </a:p>
        </p:txBody>
      </p:sp>
      <p:sp>
        <p:nvSpPr>
          <p:cNvPr id="207" name="Google Shape;207;p30"/>
          <p:cNvSpPr txBox="1"/>
          <p:nvPr>
            <p:ph idx="1" type="body"/>
          </p:nvPr>
        </p:nvSpPr>
        <p:spPr>
          <a:xfrm>
            <a:off x="311700" y="1246450"/>
            <a:ext cx="4287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t/>
            </a:r>
            <a:endParaRPr/>
          </a:p>
        </p:txBody>
      </p:sp>
      <p:pic>
        <p:nvPicPr>
          <p:cNvPr id="208" name="Google Shape;208;p30"/>
          <p:cNvPicPr preferRelativeResize="0"/>
          <p:nvPr/>
        </p:nvPicPr>
        <p:blipFill>
          <a:blip r:embed="rId3">
            <a:alphaModFix/>
          </a:blip>
          <a:stretch>
            <a:fillRect/>
          </a:stretch>
        </p:blipFill>
        <p:spPr>
          <a:xfrm>
            <a:off x="0" y="0"/>
            <a:ext cx="5653350" cy="4924525"/>
          </a:xfrm>
          <a:prstGeom prst="rect">
            <a:avLst/>
          </a:prstGeom>
          <a:noFill/>
          <a:ln>
            <a:noFill/>
          </a:ln>
        </p:spPr>
      </p:pic>
      <p:pic>
        <p:nvPicPr>
          <p:cNvPr id="209" name="Google Shape;209;p30"/>
          <p:cNvPicPr preferRelativeResize="0"/>
          <p:nvPr/>
        </p:nvPicPr>
        <p:blipFill>
          <a:blip r:embed="rId4">
            <a:alphaModFix/>
          </a:blip>
          <a:stretch>
            <a:fillRect/>
          </a:stretch>
        </p:blipFill>
        <p:spPr>
          <a:xfrm>
            <a:off x="6351225" y="38300"/>
            <a:ext cx="2792775" cy="316080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5" name="Shape 995"/>
        <p:cNvGrpSpPr/>
        <p:nvPr/>
      </p:nvGrpSpPr>
      <p:grpSpPr>
        <a:xfrm>
          <a:off x="0" y="0"/>
          <a:ext cx="0" cy="0"/>
          <a:chOff x="0" y="0"/>
          <a:chExt cx="0" cy="0"/>
        </a:xfrm>
      </p:grpSpPr>
      <p:sp>
        <p:nvSpPr>
          <p:cNvPr id="996" name="Google Shape;996;p84"/>
          <p:cNvSpPr txBox="1"/>
          <p:nvPr>
            <p:ph type="title"/>
          </p:nvPr>
        </p:nvSpPr>
        <p:spPr>
          <a:xfrm>
            <a:off x="311700" y="45325"/>
            <a:ext cx="870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 trusting (Lightning) Network of payment channels</a:t>
            </a:r>
            <a:endParaRPr/>
          </a:p>
          <a:p>
            <a:pPr indent="0" lvl="0" marL="0" rtl="0" algn="l">
              <a:spcBef>
                <a:spcPts val="0"/>
              </a:spcBef>
              <a:spcAft>
                <a:spcPts val="0"/>
              </a:spcAft>
              <a:buNone/>
            </a:pPr>
            <a:r>
              <a:t/>
            </a:r>
            <a:endParaRPr/>
          </a:p>
        </p:txBody>
      </p:sp>
      <p:sp>
        <p:nvSpPr>
          <p:cNvPr id="997" name="Google Shape;997;p84"/>
          <p:cNvSpPr/>
          <p:nvPr/>
        </p:nvSpPr>
        <p:spPr>
          <a:xfrm>
            <a:off x="470725" y="2019050"/>
            <a:ext cx="1139100" cy="8304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Alice</a:t>
            </a:r>
            <a:endParaRPr/>
          </a:p>
          <a:p>
            <a:pPr indent="0" lvl="0" marL="0" rtl="0" algn="ctr">
              <a:spcBef>
                <a:spcPts val="0"/>
              </a:spcBef>
              <a:spcAft>
                <a:spcPts val="0"/>
              </a:spcAft>
              <a:buNone/>
            </a:pPr>
            <a:r>
              <a:rPr lang="en">
                <a:solidFill>
                  <a:srgbClr val="FF0000"/>
                </a:solidFill>
              </a:rPr>
              <a:t>0.25 BTC</a:t>
            </a:r>
            <a:endParaRPr>
              <a:solidFill>
                <a:srgbClr val="FF0000"/>
              </a:solidFill>
            </a:endParaRPr>
          </a:p>
        </p:txBody>
      </p:sp>
      <p:sp>
        <p:nvSpPr>
          <p:cNvPr id="998" name="Google Shape;998;p84"/>
          <p:cNvSpPr/>
          <p:nvPr/>
        </p:nvSpPr>
        <p:spPr>
          <a:xfrm>
            <a:off x="1257207" y="4083007"/>
            <a:ext cx="2584800" cy="8304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2-2 Multisignature Wallet</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0.5 BTC</a:t>
            </a:r>
            <a:endParaRPr/>
          </a:p>
        </p:txBody>
      </p:sp>
      <p:sp>
        <p:nvSpPr>
          <p:cNvPr id="999" name="Google Shape;999;p84"/>
          <p:cNvSpPr/>
          <p:nvPr/>
        </p:nvSpPr>
        <p:spPr>
          <a:xfrm>
            <a:off x="3825893" y="843766"/>
            <a:ext cx="1766100" cy="8304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Bob</a:t>
            </a:r>
            <a:endParaRPr/>
          </a:p>
          <a:p>
            <a:pPr indent="0" lvl="0" marL="0" rtl="0" algn="ctr">
              <a:spcBef>
                <a:spcPts val="0"/>
              </a:spcBef>
              <a:spcAft>
                <a:spcPts val="0"/>
              </a:spcAft>
              <a:buNone/>
            </a:pPr>
            <a:r>
              <a:rPr lang="en">
                <a:solidFill>
                  <a:srgbClr val="FF0000"/>
                </a:solidFill>
              </a:rPr>
              <a:t>0.75 BTC</a:t>
            </a:r>
            <a:endParaRPr>
              <a:solidFill>
                <a:srgbClr val="FF0000"/>
              </a:solidFill>
            </a:endParaRPr>
          </a:p>
        </p:txBody>
      </p:sp>
      <p:cxnSp>
        <p:nvCxnSpPr>
          <p:cNvPr id="1000" name="Google Shape;1000;p84"/>
          <p:cNvCxnSpPr>
            <a:stCxn id="998" idx="0"/>
            <a:endCxn id="997" idx="2"/>
          </p:cNvCxnSpPr>
          <p:nvPr/>
        </p:nvCxnSpPr>
        <p:spPr>
          <a:xfrm rot="10800000">
            <a:off x="1040307" y="2849407"/>
            <a:ext cx="1509300" cy="1233600"/>
          </a:xfrm>
          <a:prstGeom prst="straightConnector1">
            <a:avLst/>
          </a:prstGeom>
          <a:noFill/>
          <a:ln cap="flat" cmpd="sng" w="9525">
            <a:solidFill>
              <a:srgbClr val="1F497D"/>
            </a:solidFill>
            <a:prstDash val="solid"/>
            <a:round/>
            <a:headEnd len="med" w="med" type="none"/>
            <a:tailEnd len="med" w="med" type="triangle"/>
          </a:ln>
        </p:spPr>
      </p:cxnSp>
      <p:cxnSp>
        <p:nvCxnSpPr>
          <p:cNvPr id="1001" name="Google Shape;1001;p84"/>
          <p:cNvCxnSpPr>
            <a:stCxn id="998" idx="0"/>
            <a:endCxn id="999" idx="2"/>
          </p:cNvCxnSpPr>
          <p:nvPr/>
        </p:nvCxnSpPr>
        <p:spPr>
          <a:xfrm flipH="1" rot="10800000">
            <a:off x="2549607" y="1674307"/>
            <a:ext cx="2159400" cy="2408700"/>
          </a:xfrm>
          <a:prstGeom prst="straightConnector1">
            <a:avLst/>
          </a:prstGeom>
          <a:noFill/>
          <a:ln cap="flat" cmpd="sng" w="9525">
            <a:solidFill>
              <a:srgbClr val="1F497D"/>
            </a:solidFill>
            <a:prstDash val="solid"/>
            <a:round/>
            <a:headEnd len="med" w="med" type="none"/>
            <a:tailEnd len="med" w="med" type="triangle"/>
          </a:ln>
        </p:spPr>
      </p:cxnSp>
      <p:cxnSp>
        <p:nvCxnSpPr>
          <p:cNvPr id="1002" name="Google Shape;1002;p84"/>
          <p:cNvCxnSpPr>
            <a:stCxn id="997" idx="0"/>
            <a:endCxn id="1003" idx="1"/>
          </p:cNvCxnSpPr>
          <p:nvPr/>
        </p:nvCxnSpPr>
        <p:spPr>
          <a:xfrm flipH="1" rot="10800000">
            <a:off x="1040275" y="1756250"/>
            <a:ext cx="968400" cy="262800"/>
          </a:xfrm>
          <a:prstGeom prst="straightConnector1">
            <a:avLst/>
          </a:prstGeom>
          <a:noFill/>
          <a:ln cap="flat" cmpd="sng" w="9525">
            <a:solidFill>
              <a:srgbClr val="1F497D"/>
            </a:solidFill>
            <a:prstDash val="solid"/>
            <a:round/>
            <a:headEnd len="med" w="med" type="none"/>
            <a:tailEnd len="med" w="med" type="none"/>
          </a:ln>
        </p:spPr>
      </p:cxnSp>
      <p:sp>
        <p:nvSpPr>
          <p:cNvPr id="1003" name="Google Shape;1003;p84"/>
          <p:cNvSpPr/>
          <p:nvPr/>
        </p:nvSpPr>
        <p:spPr>
          <a:xfrm rot="-946089">
            <a:off x="1986144" y="1418581"/>
            <a:ext cx="1198916" cy="349473"/>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channel A-B </a:t>
            </a:r>
            <a:endParaRPr/>
          </a:p>
        </p:txBody>
      </p:sp>
      <p:cxnSp>
        <p:nvCxnSpPr>
          <p:cNvPr id="1004" name="Google Shape;1004;p84"/>
          <p:cNvCxnSpPr>
            <a:stCxn id="1003" idx="3"/>
            <a:endCxn id="999" idx="1"/>
          </p:cNvCxnSpPr>
          <p:nvPr/>
        </p:nvCxnSpPr>
        <p:spPr>
          <a:xfrm flipH="1" rot="10800000">
            <a:off x="3162502" y="1258818"/>
            <a:ext cx="663300" cy="171600"/>
          </a:xfrm>
          <a:prstGeom prst="straightConnector1">
            <a:avLst/>
          </a:prstGeom>
          <a:noFill/>
          <a:ln cap="flat" cmpd="sng" w="9525">
            <a:solidFill>
              <a:srgbClr val="1F497D"/>
            </a:solidFill>
            <a:prstDash val="solid"/>
            <a:round/>
            <a:headEnd len="med" w="med" type="none"/>
            <a:tailEnd len="med" w="med" type="none"/>
          </a:ln>
        </p:spPr>
      </p:cxnSp>
      <p:sp>
        <p:nvSpPr>
          <p:cNvPr id="1005" name="Google Shape;1005;p84"/>
          <p:cNvSpPr/>
          <p:nvPr/>
        </p:nvSpPr>
        <p:spPr>
          <a:xfrm>
            <a:off x="5752263" y="4083007"/>
            <a:ext cx="2584800" cy="8304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2-2 Multisignature Wallet</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0.8 BTC</a:t>
            </a:r>
            <a:endParaRPr/>
          </a:p>
        </p:txBody>
      </p:sp>
      <p:sp>
        <p:nvSpPr>
          <p:cNvPr id="1006" name="Google Shape;1006;p84"/>
          <p:cNvSpPr/>
          <p:nvPr/>
        </p:nvSpPr>
        <p:spPr>
          <a:xfrm>
            <a:off x="7681199" y="2060204"/>
            <a:ext cx="1139100" cy="8304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Carlie</a:t>
            </a:r>
            <a:endParaRPr/>
          </a:p>
          <a:p>
            <a:pPr indent="0" lvl="0" marL="0" rtl="0" algn="ctr">
              <a:spcBef>
                <a:spcPts val="0"/>
              </a:spcBef>
              <a:spcAft>
                <a:spcPts val="0"/>
              </a:spcAft>
              <a:buNone/>
            </a:pPr>
            <a:r>
              <a:rPr lang="en"/>
              <a:t>0.3 BTC</a:t>
            </a:r>
            <a:endParaRPr/>
          </a:p>
        </p:txBody>
      </p:sp>
      <p:cxnSp>
        <p:nvCxnSpPr>
          <p:cNvPr id="1007" name="Google Shape;1007;p84"/>
          <p:cNvCxnSpPr>
            <a:endCxn id="999" idx="2"/>
          </p:cNvCxnSpPr>
          <p:nvPr/>
        </p:nvCxnSpPr>
        <p:spPr>
          <a:xfrm rot="10800000">
            <a:off x="4708943" y="1674166"/>
            <a:ext cx="2347800" cy="2408700"/>
          </a:xfrm>
          <a:prstGeom prst="straightConnector1">
            <a:avLst/>
          </a:prstGeom>
          <a:noFill/>
          <a:ln cap="flat" cmpd="sng" w="9525">
            <a:solidFill>
              <a:srgbClr val="1F497D"/>
            </a:solidFill>
            <a:prstDash val="solid"/>
            <a:round/>
            <a:headEnd len="med" w="med" type="none"/>
            <a:tailEnd len="med" w="med" type="triangle"/>
          </a:ln>
        </p:spPr>
      </p:cxnSp>
      <p:cxnSp>
        <p:nvCxnSpPr>
          <p:cNvPr id="1008" name="Google Shape;1008;p84"/>
          <p:cNvCxnSpPr>
            <a:stCxn id="1005" idx="0"/>
            <a:endCxn id="1006" idx="2"/>
          </p:cNvCxnSpPr>
          <p:nvPr/>
        </p:nvCxnSpPr>
        <p:spPr>
          <a:xfrm flipH="1" rot="10800000">
            <a:off x="7044663" y="2890507"/>
            <a:ext cx="1206000" cy="1192500"/>
          </a:xfrm>
          <a:prstGeom prst="straightConnector1">
            <a:avLst/>
          </a:prstGeom>
          <a:noFill/>
          <a:ln cap="flat" cmpd="sng" w="9525">
            <a:solidFill>
              <a:srgbClr val="1F497D"/>
            </a:solidFill>
            <a:prstDash val="solid"/>
            <a:round/>
            <a:headEnd len="med" w="med" type="none"/>
            <a:tailEnd len="med" w="med" type="triangle"/>
          </a:ln>
        </p:spPr>
      </p:cxnSp>
      <p:cxnSp>
        <p:nvCxnSpPr>
          <p:cNvPr id="1009" name="Google Shape;1009;p84"/>
          <p:cNvCxnSpPr>
            <a:stCxn id="999" idx="3"/>
            <a:endCxn id="1010" idx="1"/>
          </p:cNvCxnSpPr>
          <p:nvPr/>
        </p:nvCxnSpPr>
        <p:spPr>
          <a:xfrm>
            <a:off x="5591993" y="1258966"/>
            <a:ext cx="552300" cy="138300"/>
          </a:xfrm>
          <a:prstGeom prst="straightConnector1">
            <a:avLst/>
          </a:prstGeom>
          <a:noFill/>
          <a:ln cap="flat" cmpd="sng" w="9525">
            <a:solidFill>
              <a:srgbClr val="1F497D"/>
            </a:solidFill>
            <a:prstDash val="solid"/>
            <a:round/>
            <a:headEnd len="med" w="med" type="none"/>
            <a:tailEnd len="med" w="med" type="none"/>
          </a:ln>
        </p:spPr>
      </p:cxnSp>
      <p:sp>
        <p:nvSpPr>
          <p:cNvPr id="1010" name="Google Shape;1010;p84"/>
          <p:cNvSpPr/>
          <p:nvPr/>
        </p:nvSpPr>
        <p:spPr>
          <a:xfrm rot="1095105">
            <a:off x="6114554" y="1408247"/>
            <a:ext cx="1186809" cy="349629"/>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channel B-C </a:t>
            </a:r>
            <a:endParaRPr/>
          </a:p>
        </p:txBody>
      </p:sp>
      <p:cxnSp>
        <p:nvCxnSpPr>
          <p:cNvPr id="1011" name="Google Shape;1011;p84"/>
          <p:cNvCxnSpPr>
            <a:stCxn id="1010" idx="3"/>
            <a:endCxn id="1006" idx="0"/>
          </p:cNvCxnSpPr>
          <p:nvPr/>
        </p:nvCxnSpPr>
        <p:spPr>
          <a:xfrm>
            <a:off x="7271509" y="1768911"/>
            <a:ext cx="979200" cy="291300"/>
          </a:xfrm>
          <a:prstGeom prst="straightConnector1">
            <a:avLst/>
          </a:prstGeom>
          <a:noFill/>
          <a:ln cap="flat" cmpd="sng" w="9525">
            <a:solidFill>
              <a:srgbClr val="1F497D"/>
            </a:solidFill>
            <a:prstDash val="solid"/>
            <a:round/>
            <a:headEnd len="med" w="med" type="none"/>
            <a:tailEnd len="med" w="med" type="none"/>
          </a:ln>
        </p:spPr>
      </p:cxnSp>
      <p:sp>
        <p:nvSpPr>
          <p:cNvPr id="1012" name="Google Shape;1012;p84"/>
          <p:cNvSpPr txBox="1"/>
          <p:nvPr/>
        </p:nvSpPr>
        <p:spPr>
          <a:xfrm rot="2553548">
            <a:off x="1563637" y="3227962"/>
            <a:ext cx="1041028" cy="36425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0.25 BTC</a:t>
            </a:r>
            <a:endParaRPr>
              <a:solidFill>
                <a:srgbClr val="FF0000"/>
              </a:solidFill>
            </a:endParaRPr>
          </a:p>
        </p:txBody>
      </p:sp>
      <p:sp>
        <p:nvSpPr>
          <p:cNvPr id="1013" name="Google Shape;1013;p84"/>
          <p:cNvSpPr txBox="1"/>
          <p:nvPr/>
        </p:nvSpPr>
        <p:spPr>
          <a:xfrm rot="2715416">
            <a:off x="5297145" y="2809017"/>
            <a:ext cx="898812" cy="36741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0.5 BTC</a:t>
            </a:r>
            <a:endParaRPr/>
          </a:p>
        </p:txBody>
      </p:sp>
      <p:sp>
        <p:nvSpPr>
          <p:cNvPr id="1014" name="Google Shape;1014;p84"/>
          <p:cNvSpPr txBox="1"/>
          <p:nvPr/>
        </p:nvSpPr>
        <p:spPr>
          <a:xfrm rot="-2879794">
            <a:off x="3297308" y="2791619"/>
            <a:ext cx="945492" cy="36714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0.25 BTC</a:t>
            </a:r>
            <a:endParaRPr>
              <a:solidFill>
                <a:srgbClr val="FF0000"/>
              </a:solidFill>
            </a:endParaRPr>
          </a:p>
        </p:txBody>
      </p:sp>
      <p:sp>
        <p:nvSpPr>
          <p:cNvPr id="1015" name="Google Shape;1015;p84"/>
          <p:cNvSpPr txBox="1"/>
          <p:nvPr/>
        </p:nvSpPr>
        <p:spPr>
          <a:xfrm rot="-2642120">
            <a:off x="6951395" y="3268570"/>
            <a:ext cx="907205" cy="36389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0.3 BTC</a:t>
            </a:r>
            <a:endParaRPr/>
          </a:p>
        </p:txBody>
      </p:sp>
      <p:sp>
        <p:nvSpPr>
          <p:cNvPr id="1016" name="Google Shape;1016;p84"/>
          <p:cNvSpPr/>
          <p:nvPr/>
        </p:nvSpPr>
        <p:spPr>
          <a:xfrm flipH="1">
            <a:off x="118052" y="699725"/>
            <a:ext cx="1382100" cy="11370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send</a:t>
            </a:r>
            <a:endParaRPr/>
          </a:p>
          <a:p>
            <a:pPr indent="0" lvl="0" marL="0" rtl="0" algn="l">
              <a:spcBef>
                <a:spcPts val="0"/>
              </a:spcBef>
              <a:spcAft>
                <a:spcPts val="0"/>
              </a:spcAft>
              <a:buNone/>
            </a:pPr>
            <a:r>
              <a:rPr lang="en"/>
              <a:t>0.1 BTC to Charlie</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0" name="Shape 1020"/>
        <p:cNvGrpSpPr/>
        <p:nvPr/>
      </p:nvGrpSpPr>
      <p:grpSpPr>
        <a:xfrm>
          <a:off x="0" y="0"/>
          <a:ext cx="0" cy="0"/>
          <a:chOff x="0" y="0"/>
          <a:chExt cx="0" cy="0"/>
        </a:xfrm>
      </p:grpSpPr>
      <p:sp>
        <p:nvSpPr>
          <p:cNvPr id="1021" name="Google Shape;1021;p85"/>
          <p:cNvSpPr txBox="1"/>
          <p:nvPr>
            <p:ph type="title"/>
          </p:nvPr>
        </p:nvSpPr>
        <p:spPr>
          <a:xfrm>
            <a:off x="311700" y="45325"/>
            <a:ext cx="870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 trusting (Lightning) Network of payment channels</a:t>
            </a:r>
            <a:endParaRPr/>
          </a:p>
          <a:p>
            <a:pPr indent="0" lvl="0" marL="0" rtl="0" algn="l">
              <a:spcBef>
                <a:spcPts val="0"/>
              </a:spcBef>
              <a:spcAft>
                <a:spcPts val="0"/>
              </a:spcAft>
              <a:buNone/>
            </a:pPr>
            <a:r>
              <a:t/>
            </a:r>
            <a:endParaRPr/>
          </a:p>
        </p:txBody>
      </p:sp>
      <p:sp>
        <p:nvSpPr>
          <p:cNvPr id="1022" name="Google Shape;1022;p85"/>
          <p:cNvSpPr/>
          <p:nvPr/>
        </p:nvSpPr>
        <p:spPr>
          <a:xfrm>
            <a:off x="470725" y="2005026"/>
            <a:ext cx="1139100" cy="8328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Alice</a:t>
            </a:r>
            <a:endParaRPr/>
          </a:p>
          <a:p>
            <a:pPr indent="0" lvl="0" marL="0" rtl="0" algn="ctr">
              <a:spcBef>
                <a:spcPts val="0"/>
              </a:spcBef>
              <a:spcAft>
                <a:spcPts val="0"/>
              </a:spcAft>
              <a:buNone/>
            </a:pPr>
            <a:r>
              <a:rPr lang="en"/>
              <a:t>0.25 BTC</a:t>
            </a:r>
            <a:endParaRPr/>
          </a:p>
        </p:txBody>
      </p:sp>
      <p:sp>
        <p:nvSpPr>
          <p:cNvPr id="1023" name="Google Shape;1023;p85"/>
          <p:cNvSpPr/>
          <p:nvPr/>
        </p:nvSpPr>
        <p:spPr>
          <a:xfrm>
            <a:off x="1257207" y="4074473"/>
            <a:ext cx="2584800" cy="8328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2-2 Multisignature Wallet</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0.5 BTC</a:t>
            </a:r>
            <a:endParaRPr/>
          </a:p>
        </p:txBody>
      </p:sp>
      <p:sp>
        <p:nvSpPr>
          <p:cNvPr id="1024" name="Google Shape;1024;p85"/>
          <p:cNvSpPr/>
          <p:nvPr/>
        </p:nvSpPr>
        <p:spPr>
          <a:xfrm>
            <a:off x="3825893" y="826617"/>
            <a:ext cx="1766100" cy="8328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Bob</a:t>
            </a:r>
            <a:endParaRPr/>
          </a:p>
          <a:p>
            <a:pPr indent="0" lvl="0" marL="0" rtl="0" algn="ctr">
              <a:spcBef>
                <a:spcPts val="0"/>
              </a:spcBef>
              <a:spcAft>
                <a:spcPts val="0"/>
              </a:spcAft>
              <a:buNone/>
            </a:pPr>
            <a:r>
              <a:rPr lang="en"/>
              <a:t>0.75 BTC</a:t>
            </a:r>
            <a:endParaRPr/>
          </a:p>
        </p:txBody>
      </p:sp>
      <p:cxnSp>
        <p:nvCxnSpPr>
          <p:cNvPr id="1025" name="Google Shape;1025;p85"/>
          <p:cNvCxnSpPr>
            <a:stCxn id="1023" idx="0"/>
            <a:endCxn id="1022" idx="2"/>
          </p:cNvCxnSpPr>
          <p:nvPr/>
        </p:nvCxnSpPr>
        <p:spPr>
          <a:xfrm rot="10800000">
            <a:off x="1040307" y="2837873"/>
            <a:ext cx="1509300" cy="1236600"/>
          </a:xfrm>
          <a:prstGeom prst="straightConnector1">
            <a:avLst/>
          </a:prstGeom>
          <a:noFill/>
          <a:ln cap="flat" cmpd="sng" w="9525">
            <a:solidFill>
              <a:srgbClr val="1F497D"/>
            </a:solidFill>
            <a:prstDash val="solid"/>
            <a:round/>
            <a:headEnd len="med" w="med" type="none"/>
            <a:tailEnd len="med" w="med" type="triangle"/>
          </a:ln>
        </p:spPr>
      </p:cxnSp>
      <p:cxnSp>
        <p:nvCxnSpPr>
          <p:cNvPr id="1026" name="Google Shape;1026;p85"/>
          <p:cNvCxnSpPr>
            <a:stCxn id="1023" idx="0"/>
            <a:endCxn id="1024" idx="2"/>
          </p:cNvCxnSpPr>
          <p:nvPr/>
        </p:nvCxnSpPr>
        <p:spPr>
          <a:xfrm flipH="1" rot="10800000">
            <a:off x="2549607" y="1659473"/>
            <a:ext cx="2159400" cy="2415000"/>
          </a:xfrm>
          <a:prstGeom prst="straightConnector1">
            <a:avLst/>
          </a:prstGeom>
          <a:noFill/>
          <a:ln cap="flat" cmpd="sng" w="9525">
            <a:solidFill>
              <a:srgbClr val="1F497D"/>
            </a:solidFill>
            <a:prstDash val="solid"/>
            <a:round/>
            <a:headEnd len="med" w="med" type="none"/>
            <a:tailEnd len="med" w="med" type="triangle"/>
          </a:ln>
        </p:spPr>
      </p:cxnSp>
      <p:cxnSp>
        <p:nvCxnSpPr>
          <p:cNvPr id="1027" name="Google Shape;1027;p85"/>
          <p:cNvCxnSpPr>
            <a:stCxn id="1022" idx="0"/>
            <a:endCxn id="1028" idx="1"/>
          </p:cNvCxnSpPr>
          <p:nvPr/>
        </p:nvCxnSpPr>
        <p:spPr>
          <a:xfrm flipH="1" rot="10800000">
            <a:off x="1040275" y="1741626"/>
            <a:ext cx="968400" cy="263400"/>
          </a:xfrm>
          <a:prstGeom prst="straightConnector1">
            <a:avLst/>
          </a:prstGeom>
          <a:noFill/>
          <a:ln cap="flat" cmpd="sng" w="9525">
            <a:solidFill>
              <a:srgbClr val="1F497D"/>
            </a:solidFill>
            <a:prstDash val="solid"/>
            <a:round/>
            <a:headEnd len="med" w="med" type="none"/>
            <a:tailEnd len="med" w="med" type="none"/>
          </a:ln>
        </p:spPr>
      </p:cxnSp>
      <p:sp>
        <p:nvSpPr>
          <p:cNvPr id="1028" name="Google Shape;1028;p85"/>
          <p:cNvSpPr/>
          <p:nvPr/>
        </p:nvSpPr>
        <p:spPr>
          <a:xfrm rot="-948572">
            <a:off x="1986022" y="1402983"/>
            <a:ext cx="1199161" cy="350335"/>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channel A-B </a:t>
            </a:r>
            <a:endParaRPr/>
          </a:p>
        </p:txBody>
      </p:sp>
      <p:cxnSp>
        <p:nvCxnSpPr>
          <p:cNvPr id="1029" name="Google Shape;1029;p85"/>
          <p:cNvCxnSpPr>
            <a:stCxn id="1028" idx="3"/>
            <a:endCxn id="1024" idx="1"/>
          </p:cNvCxnSpPr>
          <p:nvPr/>
        </p:nvCxnSpPr>
        <p:spPr>
          <a:xfrm flipH="1" rot="10800000">
            <a:off x="3162502" y="1242900"/>
            <a:ext cx="663300" cy="171900"/>
          </a:xfrm>
          <a:prstGeom prst="straightConnector1">
            <a:avLst/>
          </a:prstGeom>
          <a:noFill/>
          <a:ln cap="flat" cmpd="sng" w="9525">
            <a:solidFill>
              <a:srgbClr val="1F497D"/>
            </a:solidFill>
            <a:prstDash val="solid"/>
            <a:round/>
            <a:headEnd len="med" w="med" type="none"/>
            <a:tailEnd len="med" w="med" type="none"/>
          </a:ln>
        </p:spPr>
      </p:cxnSp>
      <p:sp>
        <p:nvSpPr>
          <p:cNvPr id="1030" name="Google Shape;1030;p85"/>
          <p:cNvSpPr/>
          <p:nvPr/>
        </p:nvSpPr>
        <p:spPr>
          <a:xfrm>
            <a:off x="5752263" y="4074473"/>
            <a:ext cx="2584800" cy="8328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2-2 Multisignature Wallet</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0.8 BTC</a:t>
            </a:r>
            <a:endParaRPr/>
          </a:p>
        </p:txBody>
      </p:sp>
      <p:sp>
        <p:nvSpPr>
          <p:cNvPr id="1031" name="Google Shape;1031;p85"/>
          <p:cNvSpPr/>
          <p:nvPr/>
        </p:nvSpPr>
        <p:spPr>
          <a:xfrm>
            <a:off x="7681199" y="2046291"/>
            <a:ext cx="1139100" cy="8328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Carlie</a:t>
            </a:r>
            <a:endParaRPr/>
          </a:p>
          <a:p>
            <a:pPr indent="0" lvl="0" marL="0" rtl="0" algn="ctr">
              <a:spcBef>
                <a:spcPts val="0"/>
              </a:spcBef>
              <a:spcAft>
                <a:spcPts val="0"/>
              </a:spcAft>
              <a:buNone/>
            </a:pPr>
            <a:r>
              <a:rPr lang="en"/>
              <a:t>0.3 BTC</a:t>
            </a:r>
            <a:endParaRPr/>
          </a:p>
        </p:txBody>
      </p:sp>
      <p:cxnSp>
        <p:nvCxnSpPr>
          <p:cNvPr id="1032" name="Google Shape;1032;p85"/>
          <p:cNvCxnSpPr>
            <a:endCxn id="1024" idx="2"/>
          </p:cNvCxnSpPr>
          <p:nvPr/>
        </p:nvCxnSpPr>
        <p:spPr>
          <a:xfrm rot="10800000">
            <a:off x="4708943" y="1659417"/>
            <a:ext cx="2347800" cy="2415000"/>
          </a:xfrm>
          <a:prstGeom prst="straightConnector1">
            <a:avLst/>
          </a:prstGeom>
          <a:noFill/>
          <a:ln cap="flat" cmpd="sng" w="9525">
            <a:solidFill>
              <a:srgbClr val="1F497D"/>
            </a:solidFill>
            <a:prstDash val="solid"/>
            <a:round/>
            <a:headEnd len="med" w="med" type="none"/>
            <a:tailEnd len="med" w="med" type="triangle"/>
          </a:ln>
        </p:spPr>
      </p:cxnSp>
      <p:cxnSp>
        <p:nvCxnSpPr>
          <p:cNvPr id="1033" name="Google Shape;1033;p85"/>
          <p:cNvCxnSpPr>
            <a:stCxn id="1030" idx="0"/>
            <a:endCxn id="1031" idx="2"/>
          </p:cNvCxnSpPr>
          <p:nvPr/>
        </p:nvCxnSpPr>
        <p:spPr>
          <a:xfrm flipH="1" rot="10800000">
            <a:off x="7044663" y="2878973"/>
            <a:ext cx="1206000" cy="1195500"/>
          </a:xfrm>
          <a:prstGeom prst="straightConnector1">
            <a:avLst/>
          </a:prstGeom>
          <a:noFill/>
          <a:ln cap="flat" cmpd="sng" w="9525">
            <a:solidFill>
              <a:srgbClr val="1F497D"/>
            </a:solidFill>
            <a:prstDash val="solid"/>
            <a:round/>
            <a:headEnd len="med" w="med" type="none"/>
            <a:tailEnd len="med" w="med" type="triangle"/>
          </a:ln>
        </p:spPr>
      </p:cxnSp>
      <p:cxnSp>
        <p:nvCxnSpPr>
          <p:cNvPr id="1034" name="Google Shape;1034;p85"/>
          <p:cNvCxnSpPr>
            <a:stCxn id="1024" idx="3"/>
            <a:endCxn id="1035" idx="1"/>
          </p:cNvCxnSpPr>
          <p:nvPr/>
        </p:nvCxnSpPr>
        <p:spPr>
          <a:xfrm>
            <a:off x="5591993" y="1243017"/>
            <a:ext cx="552300" cy="138600"/>
          </a:xfrm>
          <a:prstGeom prst="straightConnector1">
            <a:avLst/>
          </a:prstGeom>
          <a:noFill/>
          <a:ln cap="flat" cmpd="sng" w="9525">
            <a:solidFill>
              <a:srgbClr val="1F497D"/>
            </a:solidFill>
            <a:prstDash val="solid"/>
            <a:round/>
            <a:headEnd len="med" w="med" type="none"/>
            <a:tailEnd len="med" w="med" type="none"/>
          </a:ln>
        </p:spPr>
      </p:cxnSp>
      <p:sp>
        <p:nvSpPr>
          <p:cNvPr id="1035" name="Google Shape;1035;p85"/>
          <p:cNvSpPr/>
          <p:nvPr/>
        </p:nvSpPr>
        <p:spPr>
          <a:xfrm rot="1097580">
            <a:off x="6114413" y="1392606"/>
            <a:ext cx="1187091" cy="350478"/>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channel B-C </a:t>
            </a:r>
            <a:endParaRPr/>
          </a:p>
        </p:txBody>
      </p:sp>
      <p:cxnSp>
        <p:nvCxnSpPr>
          <p:cNvPr id="1036" name="Google Shape;1036;p85"/>
          <p:cNvCxnSpPr>
            <a:stCxn id="1035" idx="3"/>
            <a:endCxn id="1031" idx="0"/>
          </p:cNvCxnSpPr>
          <p:nvPr/>
        </p:nvCxnSpPr>
        <p:spPr>
          <a:xfrm>
            <a:off x="7271509" y="1754145"/>
            <a:ext cx="979200" cy="292200"/>
          </a:xfrm>
          <a:prstGeom prst="straightConnector1">
            <a:avLst/>
          </a:prstGeom>
          <a:noFill/>
          <a:ln cap="flat" cmpd="sng" w="9525">
            <a:solidFill>
              <a:srgbClr val="1F497D"/>
            </a:solidFill>
            <a:prstDash val="solid"/>
            <a:round/>
            <a:headEnd len="med" w="med" type="none"/>
            <a:tailEnd len="med" w="med" type="none"/>
          </a:ln>
        </p:spPr>
      </p:cxnSp>
      <p:sp>
        <p:nvSpPr>
          <p:cNvPr id="1037" name="Google Shape;1037;p85"/>
          <p:cNvSpPr txBox="1"/>
          <p:nvPr/>
        </p:nvSpPr>
        <p:spPr>
          <a:xfrm rot="2557921">
            <a:off x="1563028" y="3217321"/>
            <a:ext cx="1042246" cy="36469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0.25 BTC</a:t>
            </a:r>
            <a:endParaRPr/>
          </a:p>
        </p:txBody>
      </p:sp>
      <p:sp>
        <p:nvSpPr>
          <p:cNvPr id="1038" name="Google Shape;1038;p85"/>
          <p:cNvSpPr txBox="1"/>
          <p:nvPr/>
        </p:nvSpPr>
        <p:spPr>
          <a:xfrm rot="2719450">
            <a:off x="5296612" y="2797225"/>
            <a:ext cx="899878" cy="36784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0.5 BTC</a:t>
            </a:r>
            <a:endParaRPr/>
          </a:p>
        </p:txBody>
      </p:sp>
      <p:sp>
        <p:nvSpPr>
          <p:cNvPr id="1039" name="Google Shape;1039;p85"/>
          <p:cNvSpPr txBox="1"/>
          <p:nvPr/>
        </p:nvSpPr>
        <p:spPr>
          <a:xfrm rot="-2884168">
            <a:off x="3296639" y="2779941"/>
            <a:ext cx="946831" cy="36754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0.25 BTC</a:t>
            </a:r>
            <a:endParaRPr/>
          </a:p>
        </p:txBody>
      </p:sp>
      <p:sp>
        <p:nvSpPr>
          <p:cNvPr id="1040" name="Google Shape;1040;p85"/>
          <p:cNvSpPr txBox="1"/>
          <p:nvPr/>
        </p:nvSpPr>
        <p:spPr>
          <a:xfrm rot="-2647017">
            <a:off x="6950769" y="3258027"/>
            <a:ext cx="908457" cy="36432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0.3 BTC</a:t>
            </a:r>
            <a:endParaRPr/>
          </a:p>
        </p:txBody>
      </p:sp>
      <p:sp>
        <p:nvSpPr>
          <p:cNvPr id="1041" name="Google Shape;1041;p85"/>
          <p:cNvSpPr/>
          <p:nvPr/>
        </p:nvSpPr>
        <p:spPr>
          <a:xfrm flipH="1">
            <a:off x="118052" y="682193"/>
            <a:ext cx="1382100" cy="11400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send</a:t>
            </a:r>
            <a:endParaRPr/>
          </a:p>
          <a:p>
            <a:pPr indent="0" lvl="0" marL="0" rtl="0" algn="l">
              <a:spcBef>
                <a:spcPts val="0"/>
              </a:spcBef>
              <a:spcAft>
                <a:spcPts val="0"/>
              </a:spcAft>
              <a:buNone/>
            </a:pPr>
            <a:r>
              <a:rPr lang="en"/>
              <a:t>0.1 BTC to Charlie</a:t>
            </a:r>
            <a:endParaRPr/>
          </a:p>
        </p:txBody>
      </p:sp>
      <p:sp>
        <p:nvSpPr>
          <p:cNvPr id="1042" name="Google Shape;1042;p85"/>
          <p:cNvSpPr/>
          <p:nvPr/>
        </p:nvSpPr>
        <p:spPr>
          <a:xfrm>
            <a:off x="5070281" y="45325"/>
            <a:ext cx="2388000" cy="11400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 am honest and forward the payment</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6" name="Shape 1046"/>
        <p:cNvGrpSpPr/>
        <p:nvPr/>
      </p:nvGrpSpPr>
      <p:grpSpPr>
        <a:xfrm>
          <a:off x="0" y="0"/>
          <a:ext cx="0" cy="0"/>
          <a:chOff x="0" y="0"/>
          <a:chExt cx="0" cy="0"/>
        </a:xfrm>
      </p:grpSpPr>
      <p:sp>
        <p:nvSpPr>
          <p:cNvPr id="1047" name="Google Shape;1047;p86"/>
          <p:cNvSpPr txBox="1"/>
          <p:nvPr>
            <p:ph type="title"/>
          </p:nvPr>
        </p:nvSpPr>
        <p:spPr>
          <a:xfrm>
            <a:off x="311700" y="45325"/>
            <a:ext cx="870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 trusting (Lightning) Network of payment channels</a:t>
            </a:r>
            <a:endParaRPr/>
          </a:p>
          <a:p>
            <a:pPr indent="0" lvl="0" marL="0" rtl="0" algn="l">
              <a:spcBef>
                <a:spcPts val="0"/>
              </a:spcBef>
              <a:spcAft>
                <a:spcPts val="0"/>
              </a:spcAft>
              <a:buNone/>
            </a:pPr>
            <a:r>
              <a:t/>
            </a:r>
            <a:endParaRPr/>
          </a:p>
        </p:txBody>
      </p:sp>
      <p:sp>
        <p:nvSpPr>
          <p:cNvPr id="1048" name="Google Shape;1048;p86"/>
          <p:cNvSpPr/>
          <p:nvPr/>
        </p:nvSpPr>
        <p:spPr>
          <a:xfrm>
            <a:off x="470725" y="2005026"/>
            <a:ext cx="1139100" cy="8328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Alice</a:t>
            </a:r>
            <a:endParaRPr/>
          </a:p>
          <a:p>
            <a:pPr indent="0" lvl="0" marL="0" rtl="0" algn="ctr">
              <a:spcBef>
                <a:spcPts val="0"/>
              </a:spcBef>
              <a:spcAft>
                <a:spcPts val="0"/>
              </a:spcAft>
              <a:buNone/>
            </a:pPr>
            <a:r>
              <a:rPr lang="en"/>
              <a:t>0.25 BTC</a:t>
            </a:r>
            <a:endParaRPr/>
          </a:p>
        </p:txBody>
      </p:sp>
      <p:sp>
        <p:nvSpPr>
          <p:cNvPr id="1049" name="Google Shape;1049;p86"/>
          <p:cNvSpPr/>
          <p:nvPr/>
        </p:nvSpPr>
        <p:spPr>
          <a:xfrm>
            <a:off x="1257207" y="4074473"/>
            <a:ext cx="2584800" cy="8328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2-2 Multisignature Wallet</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0.5 BTC</a:t>
            </a:r>
            <a:endParaRPr/>
          </a:p>
        </p:txBody>
      </p:sp>
      <p:sp>
        <p:nvSpPr>
          <p:cNvPr id="1050" name="Google Shape;1050;p86"/>
          <p:cNvSpPr/>
          <p:nvPr/>
        </p:nvSpPr>
        <p:spPr>
          <a:xfrm>
            <a:off x="3825893" y="826617"/>
            <a:ext cx="1766100" cy="8328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Bob</a:t>
            </a:r>
            <a:endParaRPr/>
          </a:p>
          <a:p>
            <a:pPr indent="0" lvl="0" marL="0" rtl="0" algn="ctr">
              <a:spcBef>
                <a:spcPts val="0"/>
              </a:spcBef>
              <a:spcAft>
                <a:spcPts val="0"/>
              </a:spcAft>
              <a:buNone/>
            </a:pPr>
            <a:r>
              <a:rPr lang="en"/>
              <a:t>0.65 BTC</a:t>
            </a:r>
            <a:endParaRPr/>
          </a:p>
        </p:txBody>
      </p:sp>
      <p:cxnSp>
        <p:nvCxnSpPr>
          <p:cNvPr id="1051" name="Google Shape;1051;p86"/>
          <p:cNvCxnSpPr>
            <a:stCxn id="1049" idx="0"/>
            <a:endCxn id="1048" idx="2"/>
          </p:cNvCxnSpPr>
          <p:nvPr/>
        </p:nvCxnSpPr>
        <p:spPr>
          <a:xfrm rot="10800000">
            <a:off x="1040307" y="2837873"/>
            <a:ext cx="1509300" cy="1236600"/>
          </a:xfrm>
          <a:prstGeom prst="straightConnector1">
            <a:avLst/>
          </a:prstGeom>
          <a:noFill/>
          <a:ln cap="flat" cmpd="sng" w="9525">
            <a:solidFill>
              <a:srgbClr val="1F497D"/>
            </a:solidFill>
            <a:prstDash val="solid"/>
            <a:round/>
            <a:headEnd len="med" w="med" type="none"/>
            <a:tailEnd len="med" w="med" type="triangle"/>
          </a:ln>
        </p:spPr>
      </p:cxnSp>
      <p:cxnSp>
        <p:nvCxnSpPr>
          <p:cNvPr id="1052" name="Google Shape;1052;p86"/>
          <p:cNvCxnSpPr>
            <a:stCxn id="1049" idx="0"/>
            <a:endCxn id="1050" idx="2"/>
          </p:cNvCxnSpPr>
          <p:nvPr/>
        </p:nvCxnSpPr>
        <p:spPr>
          <a:xfrm flipH="1" rot="10800000">
            <a:off x="2549607" y="1659473"/>
            <a:ext cx="2159400" cy="2415000"/>
          </a:xfrm>
          <a:prstGeom prst="straightConnector1">
            <a:avLst/>
          </a:prstGeom>
          <a:noFill/>
          <a:ln cap="flat" cmpd="sng" w="9525">
            <a:solidFill>
              <a:srgbClr val="1F497D"/>
            </a:solidFill>
            <a:prstDash val="solid"/>
            <a:round/>
            <a:headEnd len="med" w="med" type="none"/>
            <a:tailEnd len="med" w="med" type="triangle"/>
          </a:ln>
        </p:spPr>
      </p:cxnSp>
      <p:cxnSp>
        <p:nvCxnSpPr>
          <p:cNvPr id="1053" name="Google Shape;1053;p86"/>
          <p:cNvCxnSpPr>
            <a:stCxn id="1048" idx="0"/>
            <a:endCxn id="1054" idx="1"/>
          </p:cNvCxnSpPr>
          <p:nvPr/>
        </p:nvCxnSpPr>
        <p:spPr>
          <a:xfrm flipH="1" rot="10800000">
            <a:off x="1040275" y="1741626"/>
            <a:ext cx="968400" cy="263400"/>
          </a:xfrm>
          <a:prstGeom prst="straightConnector1">
            <a:avLst/>
          </a:prstGeom>
          <a:noFill/>
          <a:ln cap="flat" cmpd="sng" w="9525">
            <a:solidFill>
              <a:srgbClr val="1F497D"/>
            </a:solidFill>
            <a:prstDash val="solid"/>
            <a:round/>
            <a:headEnd len="med" w="med" type="none"/>
            <a:tailEnd len="med" w="med" type="none"/>
          </a:ln>
        </p:spPr>
      </p:cxnSp>
      <p:sp>
        <p:nvSpPr>
          <p:cNvPr id="1054" name="Google Shape;1054;p86"/>
          <p:cNvSpPr/>
          <p:nvPr/>
        </p:nvSpPr>
        <p:spPr>
          <a:xfrm rot="-948572">
            <a:off x="1986022" y="1402983"/>
            <a:ext cx="1199161" cy="350335"/>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channel A-B </a:t>
            </a:r>
            <a:endParaRPr/>
          </a:p>
        </p:txBody>
      </p:sp>
      <p:cxnSp>
        <p:nvCxnSpPr>
          <p:cNvPr id="1055" name="Google Shape;1055;p86"/>
          <p:cNvCxnSpPr>
            <a:stCxn id="1054" idx="3"/>
            <a:endCxn id="1050" idx="1"/>
          </p:cNvCxnSpPr>
          <p:nvPr/>
        </p:nvCxnSpPr>
        <p:spPr>
          <a:xfrm flipH="1" rot="10800000">
            <a:off x="3162502" y="1242900"/>
            <a:ext cx="663300" cy="171900"/>
          </a:xfrm>
          <a:prstGeom prst="straightConnector1">
            <a:avLst/>
          </a:prstGeom>
          <a:noFill/>
          <a:ln cap="flat" cmpd="sng" w="9525">
            <a:solidFill>
              <a:srgbClr val="1F497D"/>
            </a:solidFill>
            <a:prstDash val="solid"/>
            <a:round/>
            <a:headEnd len="med" w="med" type="none"/>
            <a:tailEnd len="med" w="med" type="none"/>
          </a:ln>
        </p:spPr>
      </p:cxnSp>
      <p:sp>
        <p:nvSpPr>
          <p:cNvPr id="1056" name="Google Shape;1056;p86"/>
          <p:cNvSpPr/>
          <p:nvPr/>
        </p:nvSpPr>
        <p:spPr>
          <a:xfrm>
            <a:off x="5752263" y="4074473"/>
            <a:ext cx="2584800" cy="8328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2-2 Multisignature Wallet</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0.8 BTC</a:t>
            </a:r>
            <a:endParaRPr/>
          </a:p>
        </p:txBody>
      </p:sp>
      <p:sp>
        <p:nvSpPr>
          <p:cNvPr id="1057" name="Google Shape;1057;p86"/>
          <p:cNvSpPr/>
          <p:nvPr/>
        </p:nvSpPr>
        <p:spPr>
          <a:xfrm>
            <a:off x="7681199" y="2046291"/>
            <a:ext cx="1139100" cy="8328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Carlie</a:t>
            </a:r>
            <a:endParaRPr/>
          </a:p>
          <a:p>
            <a:pPr indent="0" lvl="0" marL="0" rtl="0" algn="ctr">
              <a:spcBef>
                <a:spcPts val="0"/>
              </a:spcBef>
              <a:spcAft>
                <a:spcPts val="0"/>
              </a:spcAft>
              <a:buNone/>
            </a:pPr>
            <a:r>
              <a:rPr lang="en">
                <a:solidFill>
                  <a:srgbClr val="FF0000"/>
                </a:solidFill>
              </a:rPr>
              <a:t>0.4 BTC</a:t>
            </a:r>
            <a:endParaRPr>
              <a:solidFill>
                <a:srgbClr val="FF0000"/>
              </a:solidFill>
            </a:endParaRPr>
          </a:p>
        </p:txBody>
      </p:sp>
      <p:cxnSp>
        <p:nvCxnSpPr>
          <p:cNvPr id="1058" name="Google Shape;1058;p86"/>
          <p:cNvCxnSpPr>
            <a:endCxn id="1050" idx="2"/>
          </p:cNvCxnSpPr>
          <p:nvPr/>
        </p:nvCxnSpPr>
        <p:spPr>
          <a:xfrm rot="10800000">
            <a:off x="4708943" y="1659417"/>
            <a:ext cx="2347800" cy="2415000"/>
          </a:xfrm>
          <a:prstGeom prst="straightConnector1">
            <a:avLst/>
          </a:prstGeom>
          <a:noFill/>
          <a:ln cap="flat" cmpd="sng" w="9525">
            <a:solidFill>
              <a:srgbClr val="1F497D"/>
            </a:solidFill>
            <a:prstDash val="solid"/>
            <a:round/>
            <a:headEnd len="med" w="med" type="none"/>
            <a:tailEnd len="med" w="med" type="triangle"/>
          </a:ln>
        </p:spPr>
      </p:cxnSp>
      <p:cxnSp>
        <p:nvCxnSpPr>
          <p:cNvPr id="1059" name="Google Shape;1059;p86"/>
          <p:cNvCxnSpPr>
            <a:stCxn id="1056" idx="0"/>
            <a:endCxn id="1057" idx="2"/>
          </p:cNvCxnSpPr>
          <p:nvPr/>
        </p:nvCxnSpPr>
        <p:spPr>
          <a:xfrm flipH="1" rot="10800000">
            <a:off x="7044663" y="2878973"/>
            <a:ext cx="1206000" cy="1195500"/>
          </a:xfrm>
          <a:prstGeom prst="straightConnector1">
            <a:avLst/>
          </a:prstGeom>
          <a:noFill/>
          <a:ln cap="flat" cmpd="sng" w="9525">
            <a:solidFill>
              <a:srgbClr val="1F497D"/>
            </a:solidFill>
            <a:prstDash val="solid"/>
            <a:round/>
            <a:headEnd len="med" w="med" type="none"/>
            <a:tailEnd len="med" w="med" type="triangle"/>
          </a:ln>
        </p:spPr>
      </p:cxnSp>
      <p:cxnSp>
        <p:nvCxnSpPr>
          <p:cNvPr id="1060" name="Google Shape;1060;p86"/>
          <p:cNvCxnSpPr>
            <a:stCxn id="1050" idx="3"/>
            <a:endCxn id="1061" idx="1"/>
          </p:cNvCxnSpPr>
          <p:nvPr/>
        </p:nvCxnSpPr>
        <p:spPr>
          <a:xfrm>
            <a:off x="5591993" y="1243017"/>
            <a:ext cx="552300" cy="138600"/>
          </a:xfrm>
          <a:prstGeom prst="straightConnector1">
            <a:avLst/>
          </a:prstGeom>
          <a:noFill/>
          <a:ln cap="flat" cmpd="sng" w="9525">
            <a:solidFill>
              <a:srgbClr val="1F497D"/>
            </a:solidFill>
            <a:prstDash val="solid"/>
            <a:round/>
            <a:headEnd len="med" w="med" type="none"/>
            <a:tailEnd len="med" w="med" type="none"/>
          </a:ln>
        </p:spPr>
      </p:cxnSp>
      <p:sp>
        <p:nvSpPr>
          <p:cNvPr id="1061" name="Google Shape;1061;p86"/>
          <p:cNvSpPr/>
          <p:nvPr/>
        </p:nvSpPr>
        <p:spPr>
          <a:xfrm rot="1097580">
            <a:off x="6114413" y="1392606"/>
            <a:ext cx="1187091" cy="350478"/>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channel B-C </a:t>
            </a:r>
            <a:endParaRPr/>
          </a:p>
        </p:txBody>
      </p:sp>
      <p:cxnSp>
        <p:nvCxnSpPr>
          <p:cNvPr id="1062" name="Google Shape;1062;p86"/>
          <p:cNvCxnSpPr>
            <a:stCxn id="1061" idx="3"/>
            <a:endCxn id="1057" idx="0"/>
          </p:cNvCxnSpPr>
          <p:nvPr/>
        </p:nvCxnSpPr>
        <p:spPr>
          <a:xfrm>
            <a:off x="7271509" y="1754145"/>
            <a:ext cx="979200" cy="292200"/>
          </a:xfrm>
          <a:prstGeom prst="straightConnector1">
            <a:avLst/>
          </a:prstGeom>
          <a:noFill/>
          <a:ln cap="flat" cmpd="sng" w="9525">
            <a:solidFill>
              <a:srgbClr val="1F497D"/>
            </a:solidFill>
            <a:prstDash val="solid"/>
            <a:round/>
            <a:headEnd len="med" w="med" type="none"/>
            <a:tailEnd len="med" w="med" type="none"/>
          </a:ln>
        </p:spPr>
      </p:cxnSp>
      <p:sp>
        <p:nvSpPr>
          <p:cNvPr id="1063" name="Google Shape;1063;p86"/>
          <p:cNvSpPr txBox="1"/>
          <p:nvPr/>
        </p:nvSpPr>
        <p:spPr>
          <a:xfrm rot="2557921">
            <a:off x="1563028" y="3217321"/>
            <a:ext cx="1042246" cy="36469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0.25 BTC</a:t>
            </a:r>
            <a:endParaRPr/>
          </a:p>
        </p:txBody>
      </p:sp>
      <p:sp>
        <p:nvSpPr>
          <p:cNvPr id="1064" name="Google Shape;1064;p86"/>
          <p:cNvSpPr txBox="1"/>
          <p:nvPr/>
        </p:nvSpPr>
        <p:spPr>
          <a:xfrm rot="2719450">
            <a:off x="5296612" y="2797225"/>
            <a:ext cx="899878" cy="36784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0.4 BTC</a:t>
            </a:r>
            <a:endParaRPr>
              <a:solidFill>
                <a:srgbClr val="FF0000"/>
              </a:solidFill>
            </a:endParaRPr>
          </a:p>
        </p:txBody>
      </p:sp>
      <p:sp>
        <p:nvSpPr>
          <p:cNvPr id="1065" name="Google Shape;1065;p86"/>
          <p:cNvSpPr txBox="1"/>
          <p:nvPr/>
        </p:nvSpPr>
        <p:spPr>
          <a:xfrm rot="-2884168">
            <a:off x="3296639" y="2779941"/>
            <a:ext cx="946831" cy="36754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0.25 BTC</a:t>
            </a:r>
            <a:endParaRPr/>
          </a:p>
        </p:txBody>
      </p:sp>
      <p:sp>
        <p:nvSpPr>
          <p:cNvPr id="1066" name="Google Shape;1066;p86"/>
          <p:cNvSpPr txBox="1"/>
          <p:nvPr/>
        </p:nvSpPr>
        <p:spPr>
          <a:xfrm rot="-2647017">
            <a:off x="6950769" y="3258027"/>
            <a:ext cx="908457" cy="36432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0.4 BTC</a:t>
            </a:r>
            <a:endParaRPr>
              <a:solidFill>
                <a:srgbClr val="FF0000"/>
              </a:solidFill>
            </a:endParaRPr>
          </a:p>
        </p:txBody>
      </p:sp>
      <p:sp>
        <p:nvSpPr>
          <p:cNvPr id="1067" name="Google Shape;1067;p86"/>
          <p:cNvSpPr/>
          <p:nvPr/>
        </p:nvSpPr>
        <p:spPr>
          <a:xfrm flipH="1">
            <a:off x="118052" y="682193"/>
            <a:ext cx="1382100" cy="11400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send</a:t>
            </a:r>
            <a:endParaRPr/>
          </a:p>
          <a:p>
            <a:pPr indent="0" lvl="0" marL="0" rtl="0" algn="l">
              <a:spcBef>
                <a:spcPts val="0"/>
              </a:spcBef>
              <a:spcAft>
                <a:spcPts val="0"/>
              </a:spcAft>
              <a:buNone/>
            </a:pPr>
            <a:r>
              <a:rPr lang="en"/>
              <a:t>0.1 BTC to Charlie</a:t>
            </a:r>
            <a:endParaRPr/>
          </a:p>
        </p:txBody>
      </p:sp>
      <p:sp>
        <p:nvSpPr>
          <p:cNvPr id="1068" name="Google Shape;1068;p86"/>
          <p:cNvSpPr/>
          <p:nvPr/>
        </p:nvSpPr>
        <p:spPr>
          <a:xfrm>
            <a:off x="5070281" y="45325"/>
            <a:ext cx="2388000" cy="11400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 am honest and forward the payment</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2" name="Shape 1072"/>
        <p:cNvGrpSpPr/>
        <p:nvPr/>
      </p:nvGrpSpPr>
      <p:grpSpPr>
        <a:xfrm>
          <a:off x="0" y="0"/>
          <a:ext cx="0" cy="0"/>
          <a:chOff x="0" y="0"/>
          <a:chExt cx="0" cy="0"/>
        </a:xfrm>
      </p:grpSpPr>
      <p:sp>
        <p:nvSpPr>
          <p:cNvPr id="1073" name="Google Shape;1073;p87"/>
          <p:cNvSpPr txBox="1"/>
          <p:nvPr>
            <p:ph type="title"/>
          </p:nvPr>
        </p:nvSpPr>
        <p:spPr>
          <a:xfrm>
            <a:off x="311700" y="45325"/>
            <a:ext cx="870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Alice needed to trust Bob to forward the payment</a:t>
            </a:r>
            <a:endParaRPr/>
          </a:p>
        </p:txBody>
      </p:sp>
      <p:sp>
        <p:nvSpPr>
          <p:cNvPr id="1074" name="Google Shape;1074;p87"/>
          <p:cNvSpPr txBox="1"/>
          <p:nvPr>
            <p:ph idx="1" type="body"/>
          </p:nvPr>
        </p:nvSpPr>
        <p:spPr>
          <a:xfrm>
            <a:off x="311700" y="61802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Both payment channels needed to negotiate new commitment transactions for both sides</a:t>
            </a:r>
            <a:endParaRPr/>
          </a:p>
          <a:p>
            <a:pPr indent="-342900" lvl="0" marL="457200" marR="0" rtl="0" algn="l">
              <a:lnSpc>
                <a:spcPct val="115000"/>
              </a:lnSpc>
              <a:spcBef>
                <a:spcPts val="0"/>
              </a:spcBef>
              <a:spcAft>
                <a:spcPts val="0"/>
              </a:spcAft>
              <a:buClr>
                <a:schemeClr val="dk2"/>
              </a:buClr>
              <a:buSzPts val="1800"/>
              <a:buFont typeface="Arial"/>
              <a:buChar char="●"/>
            </a:pPr>
            <a:r>
              <a:rPr lang="en"/>
              <a:t>Could we change the output of the CTXs so that routing works trustless?</a:t>
            </a:r>
            <a:endParaRPr/>
          </a:p>
          <a:p>
            <a:pPr indent="-342900" lvl="0" marL="457200" marR="0" rtl="0" algn="l">
              <a:lnSpc>
                <a:spcPct val="115000"/>
              </a:lnSpc>
              <a:spcBef>
                <a:spcPts val="0"/>
              </a:spcBef>
              <a:spcAft>
                <a:spcPts val="0"/>
              </a:spcAft>
              <a:buClr>
                <a:schemeClr val="dk2"/>
              </a:buClr>
              <a:buSzPts val="1800"/>
              <a:buFont typeface="Arial"/>
              <a:buChar char="●"/>
            </a:pPr>
            <a:r>
              <a:rPr lang="en"/>
              <a:t>Idea (aka Hashed Time Locked Contract - HTLC): </a:t>
            </a:r>
            <a:endParaRPr/>
          </a:p>
          <a:p>
            <a:pPr indent="-342900" lvl="1" marL="914400" marR="0" rtl="0" algn="l">
              <a:lnSpc>
                <a:spcPct val="115000"/>
              </a:lnSpc>
              <a:spcBef>
                <a:spcPts val="0"/>
              </a:spcBef>
              <a:spcAft>
                <a:spcPts val="0"/>
              </a:spcAft>
              <a:buClr>
                <a:schemeClr val="dk2"/>
              </a:buClr>
              <a:buSzPts val="1800"/>
              <a:buFont typeface="Arial"/>
              <a:buChar char="○"/>
            </a:pPr>
            <a:r>
              <a:rPr lang="en"/>
              <a:t>Add another conditional output to the Commitment Transactions</a:t>
            </a:r>
            <a:endParaRPr/>
          </a:p>
          <a:p>
            <a:pPr indent="-342900" lvl="1" marL="914400" marR="0" rtl="0" algn="l">
              <a:lnSpc>
                <a:spcPct val="115000"/>
              </a:lnSpc>
              <a:spcBef>
                <a:spcPts val="0"/>
              </a:spcBef>
              <a:spcAft>
                <a:spcPts val="0"/>
              </a:spcAft>
              <a:buClr>
                <a:schemeClr val="dk2"/>
              </a:buClr>
              <a:buSzPts val="1800"/>
              <a:buFont typeface="Arial"/>
              <a:buChar char="○"/>
            </a:pPr>
            <a:r>
              <a:rPr lang="en"/>
              <a:t>It can only be spent by the recipient </a:t>
            </a:r>
            <a:endParaRPr/>
          </a:p>
          <a:p>
            <a:pPr indent="-342900" lvl="2" marL="1371600" marR="0" rtl="0" algn="l">
              <a:lnSpc>
                <a:spcPct val="115000"/>
              </a:lnSpc>
              <a:spcBef>
                <a:spcPts val="0"/>
              </a:spcBef>
              <a:spcAft>
                <a:spcPts val="0"/>
              </a:spcAft>
              <a:buClr>
                <a:schemeClr val="dk2"/>
              </a:buClr>
              <a:buSzPts val="1800"/>
              <a:buFont typeface="Arial"/>
              <a:buChar char="■"/>
            </a:pPr>
            <a:r>
              <a:rPr lang="en"/>
              <a:t>within a certain time frame</a:t>
            </a:r>
            <a:endParaRPr/>
          </a:p>
          <a:p>
            <a:pPr indent="-342900" lvl="2" marL="1371600" marR="0" rtl="0" algn="l">
              <a:lnSpc>
                <a:spcPct val="115000"/>
              </a:lnSpc>
              <a:spcBef>
                <a:spcPts val="0"/>
              </a:spcBef>
              <a:spcAft>
                <a:spcPts val="0"/>
              </a:spcAft>
              <a:buClr>
                <a:schemeClr val="dk2"/>
              </a:buClr>
              <a:buSzPts val="1800"/>
              <a:buFont typeface="Arial"/>
              <a:buChar char="■"/>
            </a:pPr>
            <a:r>
              <a:rPr lang="en"/>
              <a:t>if the recipient can provide the preimage of some hash </a:t>
            </a:r>
            <a:endParaRPr/>
          </a:p>
          <a:p>
            <a:pPr indent="-317500" lvl="1" marL="914400" marR="0" rtl="0" algn="l">
              <a:lnSpc>
                <a:spcPct val="115000"/>
              </a:lnSpc>
              <a:spcBef>
                <a:spcPts val="0"/>
              </a:spcBef>
              <a:spcAft>
                <a:spcPts val="0"/>
              </a:spcAft>
              <a:buSzPts val="1400"/>
              <a:buChar char="○"/>
            </a:pPr>
            <a:r>
              <a:rPr lang="en"/>
              <a:t>After the timeframe the sender can </a:t>
            </a:r>
            <a:r>
              <a:rPr lang="en"/>
              <a:t>reclaim</a:t>
            </a:r>
            <a:r>
              <a:rPr lang="en"/>
              <a:t> the funds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4">
                                            <p:txEl>
                                              <p:pRg end="0" st="0"/>
                                            </p:txEl>
                                          </p:spTgt>
                                        </p:tgtEl>
                                        <p:attrNameLst>
                                          <p:attrName>style.visibility</p:attrName>
                                        </p:attrNameLst>
                                      </p:cBhvr>
                                      <p:to>
                                        <p:strVal val="visible"/>
                                      </p:to>
                                    </p:set>
                                    <p:animEffect filter="fade" transition="in">
                                      <p:cBhvr>
                                        <p:cTn dur="1000"/>
                                        <p:tgtEl>
                                          <p:spTgt spid="107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4">
                                            <p:txEl>
                                              <p:pRg end="1" st="1"/>
                                            </p:txEl>
                                          </p:spTgt>
                                        </p:tgtEl>
                                        <p:attrNameLst>
                                          <p:attrName>style.visibility</p:attrName>
                                        </p:attrNameLst>
                                      </p:cBhvr>
                                      <p:to>
                                        <p:strVal val="visible"/>
                                      </p:to>
                                    </p:set>
                                    <p:animEffect filter="fade" transition="in">
                                      <p:cBhvr>
                                        <p:cTn dur="1000"/>
                                        <p:tgtEl>
                                          <p:spTgt spid="107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4">
                                            <p:txEl>
                                              <p:pRg end="2" st="2"/>
                                            </p:txEl>
                                          </p:spTgt>
                                        </p:tgtEl>
                                        <p:attrNameLst>
                                          <p:attrName>style.visibility</p:attrName>
                                        </p:attrNameLst>
                                      </p:cBhvr>
                                      <p:to>
                                        <p:strVal val="visible"/>
                                      </p:to>
                                    </p:set>
                                    <p:animEffect filter="fade" transition="in">
                                      <p:cBhvr>
                                        <p:cTn dur="1000"/>
                                        <p:tgtEl>
                                          <p:spTgt spid="107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4">
                                            <p:txEl>
                                              <p:pRg end="3" st="3"/>
                                            </p:txEl>
                                          </p:spTgt>
                                        </p:tgtEl>
                                        <p:attrNameLst>
                                          <p:attrName>style.visibility</p:attrName>
                                        </p:attrNameLst>
                                      </p:cBhvr>
                                      <p:to>
                                        <p:strVal val="visible"/>
                                      </p:to>
                                    </p:set>
                                    <p:animEffect filter="fade" transition="in">
                                      <p:cBhvr>
                                        <p:cTn dur="1000"/>
                                        <p:tgtEl>
                                          <p:spTgt spid="107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4">
                                            <p:txEl>
                                              <p:pRg end="4" st="4"/>
                                            </p:txEl>
                                          </p:spTgt>
                                        </p:tgtEl>
                                        <p:attrNameLst>
                                          <p:attrName>style.visibility</p:attrName>
                                        </p:attrNameLst>
                                      </p:cBhvr>
                                      <p:to>
                                        <p:strVal val="visible"/>
                                      </p:to>
                                    </p:set>
                                    <p:animEffect filter="fade" transition="in">
                                      <p:cBhvr>
                                        <p:cTn dur="1000"/>
                                        <p:tgtEl>
                                          <p:spTgt spid="107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4">
                                            <p:txEl>
                                              <p:pRg end="5" st="5"/>
                                            </p:txEl>
                                          </p:spTgt>
                                        </p:tgtEl>
                                        <p:attrNameLst>
                                          <p:attrName>style.visibility</p:attrName>
                                        </p:attrNameLst>
                                      </p:cBhvr>
                                      <p:to>
                                        <p:strVal val="visible"/>
                                      </p:to>
                                    </p:set>
                                    <p:animEffect filter="fade" transition="in">
                                      <p:cBhvr>
                                        <p:cTn dur="1000"/>
                                        <p:tgtEl>
                                          <p:spTgt spid="107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4">
                                            <p:txEl>
                                              <p:pRg end="6" st="6"/>
                                            </p:txEl>
                                          </p:spTgt>
                                        </p:tgtEl>
                                        <p:attrNameLst>
                                          <p:attrName>style.visibility</p:attrName>
                                        </p:attrNameLst>
                                      </p:cBhvr>
                                      <p:to>
                                        <p:strVal val="visible"/>
                                      </p:to>
                                    </p:set>
                                    <p:animEffect filter="fade" transition="in">
                                      <p:cBhvr>
                                        <p:cTn dur="1000"/>
                                        <p:tgtEl>
                                          <p:spTgt spid="107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4">
                                            <p:txEl>
                                              <p:pRg end="7" st="7"/>
                                            </p:txEl>
                                          </p:spTgt>
                                        </p:tgtEl>
                                        <p:attrNameLst>
                                          <p:attrName>style.visibility</p:attrName>
                                        </p:attrNameLst>
                                      </p:cBhvr>
                                      <p:to>
                                        <p:strVal val="visible"/>
                                      </p:to>
                                    </p:set>
                                    <p:animEffect filter="fade" transition="in">
                                      <p:cBhvr>
                                        <p:cTn dur="1000"/>
                                        <p:tgtEl>
                                          <p:spTgt spid="1074">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8" name="Shape 1078"/>
        <p:cNvGrpSpPr/>
        <p:nvPr/>
      </p:nvGrpSpPr>
      <p:grpSpPr>
        <a:xfrm>
          <a:off x="0" y="0"/>
          <a:ext cx="0" cy="0"/>
          <a:chOff x="0" y="0"/>
          <a:chExt cx="0" cy="0"/>
        </a:xfrm>
      </p:grpSpPr>
      <p:sp>
        <p:nvSpPr>
          <p:cNvPr id="1079" name="Google Shape;1079;p88"/>
          <p:cNvSpPr txBox="1"/>
          <p:nvPr>
            <p:ph type="title"/>
          </p:nvPr>
        </p:nvSpPr>
        <p:spPr>
          <a:xfrm>
            <a:off x="311700" y="45325"/>
            <a:ext cx="870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Offered HTLC outputs</a:t>
            </a:r>
            <a:endParaRPr/>
          </a:p>
        </p:txBody>
      </p:sp>
      <p:sp>
        <p:nvSpPr>
          <p:cNvPr id="1080" name="Google Shape;1080;p88"/>
          <p:cNvSpPr txBox="1"/>
          <p:nvPr>
            <p:ph idx="1" type="body"/>
          </p:nvPr>
        </p:nvSpPr>
        <p:spPr>
          <a:xfrm>
            <a:off x="311700" y="61802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B</a:t>
            </a:r>
            <a:endParaRPr/>
          </a:p>
        </p:txBody>
      </p:sp>
      <p:pic>
        <p:nvPicPr>
          <p:cNvPr id="1081" name="Google Shape;1081;p88"/>
          <p:cNvPicPr preferRelativeResize="0"/>
          <p:nvPr/>
        </p:nvPicPr>
        <p:blipFill>
          <a:blip r:embed="rId3">
            <a:alphaModFix/>
          </a:blip>
          <a:stretch>
            <a:fillRect/>
          </a:stretch>
        </p:blipFill>
        <p:spPr>
          <a:xfrm>
            <a:off x="0" y="675061"/>
            <a:ext cx="9143999" cy="4468427"/>
          </a:xfrm>
          <a:prstGeom prst="rect">
            <a:avLst/>
          </a:prstGeom>
          <a:noFill/>
          <a:ln>
            <a:noFill/>
          </a:ln>
        </p:spPr>
      </p:pic>
      <p:sp>
        <p:nvSpPr>
          <p:cNvPr id="1082" name="Google Shape;1082;p88"/>
          <p:cNvSpPr/>
          <p:nvPr/>
        </p:nvSpPr>
        <p:spPr>
          <a:xfrm>
            <a:off x="0" y="1970425"/>
            <a:ext cx="9144000" cy="3172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0">
                                            <p:txEl>
                                              <p:pRg end="0" st="0"/>
                                            </p:txEl>
                                          </p:spTgt>
                                        </p:tgtEl>
                                        <p:attrNameLst>
                                          <p:attrName>style.visibility</p:attrName>
                                        </p:attrNameLst>
                                      </p:cBhvr>
                                      <p:to>
                                        <p:strVal val="visible"/>
                                      </p:to>
                                    </p:set>
                                    <p:animEffect filter="fade" transition="in">
                                      <p:cBhvr>
                                        <p:cTn dur="1000"/>
                                        <p:tgtEl>
                                          <p:spTgt spid="1080">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6" name="Shape 1086"/>
        <p:cNvGrpSpPr/>
        <p:nvPr/>
      </p:nvGrpSpPr>
      <p:grpSpPr>
        <a:xfrm>
          <a:off x="0" y="0"/>
          <a:ext cx="0" cy="0"/>
          <a:chOff x="0" y="0"/>
          <a:chExt cx="0" cy="0"/>
        </a:xfrm>
      </p:grpSpPr>
      <p:sp>
        <p:nvSpPr>
          <p:cNvPr id="1087" name="Google Shape;1087;p89"/>
          <p:cNvSpPr txBox="1"/>
          <p:nvPr>
            <p:ph type="title"/>
          </p:nvPr>
        </p:nvSpPr>
        <p:spPr>
          <a:xfrm>
            <a:off x="311700" y="45325"/>
            <a:ext cx="870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Offered HTLC outputs</a:t>
            </a:r>
            <a:endParaRPr/>
          </a:p>
        </p:txBody>
      </p:sp>
      <p:sp>
        <p:nvSpPr>
          <p:cNvPr id="1088" name="Google Shape;1088;p89"/>
          <p:cNvSpPr txBox="1"/>
          <p:nvPr>
            <p:ph idx="1" type="body"/>
          </p:nvPr>
        </p:nvSpPr>
        <p:spPr>
          <a:xfrm>
            <a:off x="311700" y="61802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B</a:t>
            </a:r>
            <a:endParaRPr/>
          </a:p>
        </p:txBody>
      </p:sp>
      <p:pic>
        <p:nvPicPr>
          <p:cNvPr id="1089" name="Google Shape;1089;p89"/>
          <p:cNvPicPr preferRelativeResize="0"/>
          <p:nvPr/>
        </p:nvPicPr>
        <p:blipFill>
          <a:blip r:embed="rId3">
            <a:alphaModFix/>
          </a:blip>
          <a:stretch>
            <a:fillRect/>
          </a:stretch>
        </p:blipFill>
        <p:spPr>
          <a:xfrm>
            <a:off x="0" y="675061"/>
            <a:ext cx="9143999" cy="4468427"/>
          </a:xfrm>
          <a:prstGeom prst="rect">
            <a:avLst/>
          </a:prstGeom>
          <a:noFill/>
          <a:ln>
            <a:noFill/>
          </a:ln>
        </p:spPr>
      </p:pic>
      <p:sp>
        <p:nvSpPr>
          <p:cNvPr id="1090" name="Google Shape;1090;p89"/>
          <p:cNvSpPr/>
          <p:nvPr/>
        </p:nvSpPr>
        <p:spPr>
          <a:xfrm>
            <a:off x="0" y="3367725"/>
            <a:ext cx="9144000" cy="1775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
                                            <p:txEl>
                                              <p:pRg end="0" st="0"/>
                                            </p:txEl>
                                          </p:spTgt>
                                        </p:tgtEl>
                                        <p:attrNameLst>
                                          <p:attrName>style.visibility</p:attrName>
                                        </p:attrNameLst>
                                      </p:cBhvr>
                                      <p:to>
                                        <p:strVal val="visible"/>
                                      </p:to>
                                    </p:set>
                                    <p:animEffect filter="fade" transition="in">
                                      <p:cBhvr>
                                        <p:cTn dur="1000"/>
                                        <p:tgtEl>
                                          <p:spTgt spid="1088">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4" name="Shape 1094"/>
        <p:cNvGrpSpPr/>
        <p:nvPr/>
      </p:nvGrpSpPr>
      <p:grpSpPr>
        <a:xfrm>
          <a:off x="0" y="0"/>
          <a:ext cx="0" cy="0"/>
          <a:chOff x="0" y="0"/>
          <a:chExt cx="0" cy="0"/>
        </a:xfrm>
      </p:grpSpPr>
      <p:sp>
        <p:nvSpPr>
          <p:cNvPr id="1095" name="Google Shape;1095;p90"/>
          <p:cNvSpPr txBox="1"/>
          <p:nvPr>
            <p:ph type="title"/>
          </p:nvPr>
        </p:nvSpPr>
        <p:spPr>
          <a:xfrm>
            <a:off x="311700" y="45325"/>
            <a:ext cx="870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Offered HTLC outputs</a:t>
            </a:r>
            <a:endParaRPr/>
          </a:p>
        </p:txBody>
      </p:sp>
      <p:sp>
        <p:nvSpPr>
          <p:cNvPr id="1096" name="Google Shape;1096;p90"/>
          <p:cNvSpPr txBox="1"/>
          <p:nvPr>
            <p:ph idx="1" type="body"/>
          </p:nvPr>
        </p:nvSpPr>
        <p:spPr>
          <a:xfrm>
            <a:off x="311700" y="61802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B</a:t>
            </a:r>
            <a:endParaRPr/>
          </a:p>
        </p:txBody>
      </p:sp>
      <p:pic>
        <p:nvPicPr>
          <p:cNvPr id="1097" name="Google Shape;1097;p90"/>
          <p:cNvPicPr preferRelativeResize="0"/>
          <p:nvPr/>
        </p:nvPicPr>
        <p:blipFill>
          <a:blip r:embed="rId3">
            <a:alphaModFix/>
          </a:blip>
          <a:stretch>
            <a:fillRect/>
          </a:stretch>
        </p:blipFill>
        <p:spPr>
          <a:xfrm>
            <a:off x="0" y="675061"/>
            <a:ext cx="9143999" cy="446842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6">
                                            <p:txEl>
                                              <p:pRg end="0" st="0"/>
                                            </p:txEl>
                                          </p:spTgt>
                                        </p:tgtEl>
                                        <p:attrNameLst>
                                          <p:attrName>style.visibility</p:attrName>
                                        </p:attrNameLst>
                                      </p:cBhvr>
                                      <p:to>
                                        <p:strVal val="visible"/>
                                      </p:to>
                                    </p:set>
                                    <p:animEffect filter="fade" transition="in">
                                      <p:cBhvr>
                                        <p:cTn dur="1000"/>
                                        <p:tgtEl>
                                          <p:spTgt spid="1096">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1" name="Shape 1101"/>
        <p:cNvGrpSpPr/>
        <p:nvPr/>
      </p:nvGrpSpPr>
      <p:grpSpPr>
        <a:xfrm>
          <a:off x="0" y="0"/>
          <a:ext cx="0" cy="0"/>
          <a:chOff x="0" y="0"/>
          <a:chExt cx="0" cy="0"/>
        </a:xfrm>
      </p:grpSpPr>
      <p:sp>
        <p:nvSpPr>
          <p:cNvPr id="1102" name="Google Shape;1102;p91"/>
          <p:cNvSpPr txBox="1"/>
          <p:nvPr>
            <p:ph type="title"/>
          </p:nvPr>
        </p:nvSpPr>
        <p:spPr>
          <a:xfrm>
            <a:off x="311700" y="45325"/>
            <a:ext cx="870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Received HTLC outputs for incomming HTLCs</a:t>
            </a:r>
            <a:endParaRPr/>
          </a:p>
        </p:txBody>
      </p:sp>
      <p:sp>
        <p:nvSpPr>
          <p:cNvPr id="1103" name="Google Shape;1103;p91"/>
          <p:cNvSpPr txBox="1"/>
          <p:nvPr>
            <p:ph idx="1" type="body"/>
          </p:nvPr>
        </p:nvSpPr>
        <p:spPr>
          <a:xfrm>
            <a:off x="311700" y="61802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B</a:t>
            </a:r>
            <a:endParaRPr/>
          </a:p>
        </p:txBody>
      </p:sp>
      <p:pic>
        <p:nvPicPr>
          <p:cNvPr id="1104" name="Google Shape;1104;p91"/>
          <p:cNvPicPr preferRelativeResize="0"/>
          <p:nvPr/>
        </p:nvPicPr>
        <p:blipFill>
          <a:blip r:embed="rId3">
            <a:alphaModFix/>
          </a:blip>
          <a:stretch>
            <a:fillRect/>
          </a:stretch>
        </p:blipFill>
        <p:spPr>
          <a:xfrm>
            <a:off x="0" y="675061"/>
            <a:ext cx="9143999" cy="4468427"/>
          </a:xfrm>
          <a:prstGeom prst="rect">
            <a:avLst/>
          </a:prstGeom>
          <a:noFill/>
          <a:ln>
            <a:noFill/>
          </a:ln>
        </p:spPr>
      </p:pic>
      <p:pic>
        <p:nvPicPr>
          <p:cNvPr id="1105" name="Google Shape;1105;p91"/>
          <p:cNvPicPr preferRelativeResize="0"/>
          <p:nvPr/>
        </p:nvPicPr>
        <p:blipFill>
          <a:blip r:embed="rId4">
            <a:alphaModFix/>
          </a:blip>
          <a:stretch>
            <a:fillRect/>
          </a:stretch>
        </p:blipFill>
        <p:spPr>
          <a:xfrm>
            <a:off x="0" y="670884"/>
            <a:ext cx="8520600" cy="447261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3">
                                            <p:txEl>
                                              <p:pRg end="0" st="0"/>
                                            </p:txEl>
                                          </p:spTgt>
                                        </p:tgtEl>
                                        <p:attrNameLst>
                                          <p:attrName>style.visibility</p:attrName>
                                        </p:attrNameLst>
                                      </p:cBhvr>
                                      <p:to>
                                        <p:strVal val="visible"/>
                                      </p:to>
                                    </p:set>
                                    <p:animEffect filter="fade" transition="in">
                                      <p:cBhvr>
                                        <p:cTn dur="1000"/>
                                        <p:tgtEl>
                                          <p:spTgt spid="1103">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9" name="Shape 1109"/>
        <p:cNvGrpSpPr/>
        <p:nvPr/>
      </p:nvGrpSpPr>
      <p:grpSpPr>
        <a:xfrm>
          <a:off x="0" y="0"/>
          <a:ext cx="0" cy="0"/>
          <a:chOff x="0" y="0"/>
          <a:chExt cx="0" cy="0"/>
        </a:xfrm>
      </p:grpSpPr>
      <p:sp>
        <p:nvSpPr>
          <p:cNvPr id="1110" name="Google Shape;1110;p92"/>
          <p:cNvSpPr txBox="1"/>
          <p:nvPr>
            <p:ph type="title"/>
          </p:nvPr>
        </p:nvSpPr>
        <p:spPr>
          <a:xfrm>
            <a:off x="311700" y="45325"/>
            <a:ext cx="870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HTLC-Timeout &amp; HTLC Success Transactions</a:t>
            </a:r>
            <a:endParaRPr/>
          </a:p>
        </p:txBody>
      </p:sp>
      <p:sp>
        <p:nvSpPr>
          <p:cNvPr id="1111" name="Google Shape;1111;p92"/>
          <p:cNvSpPr txBox="1"/>
          <p:nvPr>
            <p:ph idx="1" type="body"/>
          </p:nvPr>
        </p:nvSpPr>
        <p:spPr>
          <a:xfrm>
            <a:off x="311700" y="61802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B</a:t>
            </a:r>
            <a:endParaRPr/>
          </a:p>
        </p:txBody>
      </p:sp>
      <p:pic>
        <p:nvPicPr>
          <p:cNvPr id="1112" name="Google Shape;1112;p92"/>
          <p:cNvPicPr preferRelativeResize="0"/>
          <p:nvPr/>
        </p:nvPicPr>
        <p:blipFill>
          <a:blip r:embed="rId3">
            <a:alphaModFix/>
          </a:blip>
          <a:stretch>
            <a:fillRect/>
          </a:stretch>
        </p:blipFill>
        <p:spPr>
          <a:xfrm>
            <a:off x="-2625" y="696575"/>
            <a:ext cx="9338549" cy="4446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1">
                                            <p:txEl>
                                              <p:pRg end="0" st="0"/>
                                            </p:txEl>
                                          </p:spTgt>
                                        </p:tgtEl>
                                        <p:attrNameLst>
                                          <p:attrName>style.visibility</p:attrName>
                                        </p:attrNameLst>
                                      </p:cBhvr>
                                      <p:to>
                                        <p:strVal val="visible"/>
                                      </p:to>
                                    </p:set>
                                    <p:animEffect filter="fade" transition="in">
                                      <p:cBhvr>
                                        <p:cTn dur="1000"/>
                                        <p:tgtEl>
                                          <p:spTgt spid="1111">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6" name="Shape 1116"/>
        <p:cNvGrpSpPr/>
        <p:nvPr/>
      </p:nvGrpSpPr>
      <p:grpSpPr>
        <a:xfrm>
          <a:off x="0" y="0"/>
          <a:ext cx="0" cy="0"/>
          <a:chOff x="0" y="0"/>
          <a:chExt cx="0" cy="0"/>
        </a:xfrm>
      </p:grpSpPr>
      <p:sp>
        <p:nvSpPr>
          <p:cNvPr id="1117" name="Google Shape;1117;p93"/>
          <p:cNvSpPr txBox="1"/>
          <p:nvPr>
            <p:ph type="title"/>
          </p:nvPr>
        </p:nvSpPr>
        <p:spPr>
          <a:xfrm>
            <a:off x="311700" y="45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derivation (BOLT 03) for increased privacy</a:t>
            </a:r>
            <a:endParaRPr/>
          </a:p>
        </p:txBody>
      </p:sp>
      <p:sp>
        <p:nvSpPr>
          <p:cNvPr id="1118" name="Google Shape;1118;p93"/>
          <p:cNvSpPr txBox="1"/>
          <p:nvPr>
            <p:ph idx="1" type="body"/>
          </p:nvPr>
        </p:nvSpPr>
        <p:spPr>
          <a:xfrm>
            <a:off x="311700" y="6868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Each commitment tx uses a unique set of keys</a:t>
            </a:r>
            <a:endParaRPr/>
          </a:p>
          <a:p>
            <a:pPr indent="-317500" lvl="1" marL="914400" rtl="0" algn="l">
              <a:spcBef>
                <a:spcPts val="0"/>
              </a:spcBef>
              <a:spcAft>
                <a:spcPts val="0"/>
              </a:spcAft>
              <a:buSzPts val="1400"/>
              <a:buChar char="○"/>
            </a:pPr>
            <a:r>
              <a:rPr lang="en"/>
              <a:t>localpubkey</a:t>
            </a:r>
            <a:endParaRPr/>
          </a:p>
          <a:p>
            <a:pPr indent="-317500" lvl="1" marL="914400" rtl="0" algn="l">
              <a:spcBef>
                <a:spcPts val="0"/>
              </a:spcBef>
              <a:spcAft>
                <a:spcPts val="0"/>
              </a:spcAft>
              <a:buSzPts val="1400"/>
              <a:buChar char="○"/>
            </a:pPr>
            <a:r>
              <a:rPr lang="en"/>
              <a:t>remotepubkey</a:t>
            </a:r>
            <a:endParaRPr/>
          </a:p>
          <a:p>
            <a:pPr indent="-342900" lvl="0" marL="457200" rtl="0" algn="l">
              <a:spcBef>
                <a:spcPts val="0"/>
              </a:spcBef>
              <a:spcAft>
                <a:spcPts val="0"/>
              </a:spcAft>
              <a:buSzPts val="1800"/>
              <a:buChar char="●"/>
            </a:pPr>
            <a:r>
              <a:rPr lang="en"/>
              <a:t>HTLCs use (based on per_commitment_point)</a:t>
            </a:r>
            <a:endParaRPr/>
          </a:p>
          <a:p>
            <a:pPr indent="-317500" lvl="1" marL="914400" rtl="0" algn="l">
              <a:spcBef>
                <a:spcPts val="0"/>
              </a:spcBef>
              <a:spcAft>
                <a:spcPts val="0"/>
              </a:spcAft>
              <a:buSzPts val="1400"/>
              <a:buChar char="○"/>
            </a:pPr>
            <a:r>
              <a:rPr lang="en"/>
              <a:t>local_delaydpubkey</a:t>
            </a:r>
            <a:endParaRPr/>
          </a:p>
          <a:p>
            <a:pPr indent="-317500" lvl="1" marL="914400" rtl="0" algn="l">
              <a:spcBef>
                <a:spcPts val="0"/>
              </a:spcBef>
              <a:spcAft>
                <a:spcPts val="0"/>
              </a:spcAft>
              <a:buSzPts val="1400"/>
              <a:buChar char="○"/>
            </a:pPr>
            <a:r>
              <a:rPr lang="en"/>
              <a:t>revocationpubkey</a:t>
            </a:r>
            <a:endParaRPr/>
          </a:p>
          <a:p>
            <a:pPr indent="-342900" lvl="0" marL="457200" rtl="0" algn="l">
              <a:spcBef>
                <a:spcPts val="0"/>
              </a:spcBef>
              <a:spcAft>
                <a:spcPts val="0"/>
              </a:spcAft>
              <a:buSzPts val="1800"/>
              <a:buChar char="●"/>
            </a:pPr>
            <a:r>
              <a:rPr lang="en"/>
              <a:t>Reason ability to share as little information as possible with watching service</a:t>
            </a:r>
            <a:endParaRPr/>
          </a:p>
          <a:p>
            <a:pPr indent="-317500" lvl="1" marL="914400" rtl="0" algn="l">
              <a:spcBef>
                <a:spcPts val="0"/>
              </a:spcBef>
              <a:spcAft>
                <a:spcPts val="0"/>
              </a:spcAft>
              <a:buSzPts val="1400"/>
              <a:buChar char="○"/>
            </a:pPr>
            <a:r>
              <a:rPr lang="en"/>
              <a:t>per_commitment_secret</a:t>
            </a:r>
            <a:endParaRPr/>
          </a:p>
          <a:p>
            <a:pPr indent="-317500" lvl="1" marL="914400" rtl="0" algn="l">
              <a:spcBef>
                <a:spcPts val="0"/>
              </a:spcBef>
              <a:spcAft>
                <a:spcPts val="0"/>
              </a:spcAft>
              <a:buSzPts val="1400"/>
              <a:buChar char="○"/>
            </a:pPr>
            <a:r>
              <a:rPr lang="en"/>
              <a:t>revocation_base_point</a:t>
            </a:r>
            <a:endParaRPr/>
          </a:p>
          <a:p>
            <a:pPr indent="-317500" lvl="1" marL="914400" rtl="0" algn="l">
              <a:spcBef>
                <a:spcPts val="0"/>
              </a:spcBef>
              <a:spcAft>
                <a:spcPts val="0"/>
              </a:spcAft>
              <a:buSzPts val="1400"/>
              <a:buChar char="○"/>
            </a:pPr>
            <a:r>
              <a:rPr lang="en"/>
              <a:t>delayed_payment_basepoint</a:t>
            </a:r>
            <a:endParaRPr/>
          </a:p>
          <a:p>
            <a:pPr indent="-342900" lvl="0" marL="457200" rtl="0" algn="l">
              <a:spcBef>
                <a:spcPts val="0"/>
              </a:spcBef>
              <a:spcAft>
                <a:spcPts val="0"/>
              </a:spcAft>
              <a:buSzPts val="1800"/>
              <a:buChar char="●"/>
            </a:pPr>
            <a:r>
              <a:rPr lang="en"/>
              <a:t>Changing localpubkey / remotepubkey prevents guessing of commitment tx id</a:t>
            </a:r>
            <a:endParaRPr/>
          </a:p>
          <a:p>
            <a:pPr indent="-342900" lvl="0" marL="457200" rtl="0" algn="l">
              <a:spcBef>
                <a:spcPts val="0"/>
              </a:spcBef>
              <a:spcAft>
                <a:spcPts val="0"/>
              </a:spcAft>
              <a:buSzPts val="1800"/>
              <a:buChar char="●"/>
            </a:pPr>
            <a:r>
              <a:rPr lang="en"/>
              <a:t>Regular / </a:t>
            </a:r>
            <a:r>
              <a:rPr lang="en"/>
              <a:t>unilateral</a:t>
            </a:r>
            <a:r>
              <a:rPr lang="en"/>
              <a:t> close should not be seen by the watching service</a:t>
            </a:r>
            <a:endParaRPr/>
          </a:p>
          <a:p>
            <a:pPr indent="-317500" lvl="1" marL="914400" rtl="0" algn="l">
              <a:spcBef>
                <a:spcPts val="0"/>
              </a:spcBef>
              <a:spcAft>
                <a:spcPts val="0"/>
              </a:spcAft>
              <a:buSzPts val="1400"/>
              <a:buChar char="○"/>
            </a:pPr>
            <a:r>
              <a:rPr lang="en"/>
              <a:t>As well as the funding tx which also should not have been identified as such</a:t>
            </a:r>
            <a:endParaRPr/>
          </a:p>
          <a:p>
            <a:pPr indent="0" lvl="0" marL="45720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8">
                                            <p:txEl>
                                              <p:pRg end="0" st="0"/>
                                            </p:txEl>
                                          </p:spTgt>
                                        </p:tgtEl>
                                        <p:attrNameLst>
                                          <p:attrName>style.visibility</p:attrName>
                                        </p:attrNameLst>
                                      </p:cBhvr>
                                      <p:to>
                                        <p:strVal val="visible"/>
                                      </p:to>
                                    </p:set>
                                    <p:animEffect filter="fade" transition="in">
                                      <p:cBhvr>
                                        <p:cTn dur="1000"/>
                                        <p:tgtEl>
                                          <p:spTgt spid="11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8">
                                            <p:txEl>
                                              <p:pRg end="1" st="1"/>
                                            </p:txEl>
                                          </p:spTgt>
                                        </p:tgtEl>
                                        <p:attrNameLst>
                                          <p:attrName>style.visibility</p:attrName>
                                        </p:attrNameLst>
                                      </p:cBhvr>
                                      <p:to>
                                        <p:strVal val="visible"/>
                                      </p:to>
                                    </p:set>
                                    <p:animEffect filter="fade" transition="in">
                                      <p:cBhvr>
                                        <p:cTn dur="1000"/>
                                        <p:tgtEl>
                                          <p:spTgt spid="11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8">
                                            <p:txEl>
                                              <p:pRg end="2" st="2"/>
                                            </p:txEl>
                                          </p:spTgt>
                                        </p:tgtEl>
                                        <p:attrNameLst>
                                          <p:attrName>style.visibility</p:attrName>
                                        </p:attrNameLst>
                                      </p:cBhvr>
                                      <p:to>
                                        <p:strVal val="visible"/>
                                      </p:to>
                                    </p:set>
                                    <p:animEffect filter="fade" transition="in">
                                      <p:cBhvr>
                                        <p:cTn dur="1000"/>
                                        <p:tgtEl>
                                          <p:spTgt spid="111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8">
                                            <p:txEl>
                                              <p:pRg end="3" st="3"/>
                                            </p:txEl>
                                          </p:spTgt>
                                        </p:tgtEl>
                                        <p:attrNameLst>
                                          <p:attrName>style.visibility</p:attrName>
                                        </p:attrNameLst>
                                      </p:cBhvr>
                                      <p:to>
                                        <p:strVal val="visible"/>
                                      </p:to>
                                    </p:set>
                                    <p:animEffect filter="fade" transition="in">
                                      <p:cBhvr>
                                        <p:cTn dur="1000"/>
                                        <p:tgtEl>
                                          <p:spTgt spid="111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8">
                                            <p:txEl>
                                              <p:pRg end="4" st="4"/>
                                            </p:txEl>
                                          </p:spTgt>
                                        </p:tgtEl>
                                        <p:attrNameLst>
                                          <p:attrName>style.visibility</p:attrName>
                                        </p:attrNameLst>
                                      </p:cBhvr>
                                      <p:to>
                                        <p:strVal val="visible"/>
                                      </p:to>
                                    </p:set>
                                    <p:animEffect filter="fade" transition="in">
                                      <p:cBhvr>
                                        <p:cTn dur="1000"/>
                                        <p:tgtEl>
                                          <p:spTgt spid="111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8">
                                            <p:txEl>
                                              <p:pRg end="5" st="5"/>
                                            </p:txEl>
                                          </p:spTgt>
                                        </p:tgtEl>
                                        <p:attrNameLst>
                                          <p:attrName>style.visibility</p:attrName>
                                        </p:attrNameLst>
                                      </p:cBhvr>
                                      <p:to>
                                        <p:strVal val="visible"/>
                                      </p:to>
                                    </p:set>
                                    <p:animEffect filter="fade" transition="in">
                                      <p:cBhvr>
                                        <p:cTn dur="1000"/>
                                        <p:tgtEl>
                                          <p:spTgt spid="111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8">
                                            <p:txEl>
                                              <p:pRg end="6" st="6"/>
                                            </p:txEl>
                                          </p:spTgt>
                                        </p:tgtEl>
                                        <p:attrNameLst>
                                          <p:attrName>style.visibility</p:attrName>
                                        </p:attrNameLst>
                                      </p:cBhvr>
                                      <p:to>
                                        <p:strVal val="visible"/>
                                      </p:to>
                                    </p:set>
                                    <p:animEffect filter="fade" transition="in">
                                      <p:cBhvr>
                                        <p:cTn dur="1000"/>
                                        <p:tgtEl>
                                          <p:spTgt spid="111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8">
                                            <p:txEl>
                                              <p:pRg end="7" st="7"/>
                                            </p:txEl>
                                          </p:spTgt>
                                        </p:tgtEl>
                                        <p:attrNameLst>
                                          <p:attrName>style.visibility</p:attrName>
                                        </p:attrNameLst>
                                      </p:cBhvr>
                                      <p:to>
                                        <p:strVal val="visible"/>
                                      </p:to>
                                    </p:set>
                                    <p:animEffect filter="fade" transition="in">
                                      <p:cBhvr>
                                        <p:cTn dur="1000"/>
                                        <p:tgtEl>
                                          <p:spTgt spid="111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8">
                                            <p:txEl>
                                              <p:pRg end="8" st="8"/>
                                            </p:txEl>
                                          </p:spTgt>
                                        </p:tgtEl>
                                        <p:attrNameLst>
                                          <p:attrName>style.visibility</p:attrName>
                                        </p:attrNameLst>
                                      </p:cBhvr>
                                      <p:to>
                                        <p:strVal val="visible"/>
                                      </p:to>
                                    </p:set>
                                    <p:animEffect filter="fade" transition="in">
                                      <p:cBhvr>
                                        <p:cTn dur="1000"/>
                                        <p:tgtEl>
                                          <p:spTgt spid="111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8">
                                            <p:txEl>
                                              <p:pRg end="9" st="9"/>
                                            </p:txEl>
                                          </p:spTgt>
                                        </p:tgtEl>
                                        <p:attrNameLst>
                                          <p:attrName>style.visibility</p:attrName>
                                        </p:attrNameLst>
                                      </p:cBhvr>
                                      <p:to>
                                        <p:strVal val="visible"/>
                                      </p:to>
                                    </p:set>
                                    <p:animEffect filter="fade" transition="in">
                                      <p:cBhvr>
                                        <p:cTn dur="1000"/>
                                        <p:tgtEl>
                                          <p:spTgt spid="1118">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8">
                                            <p:txEl>
                                              <p:pRg end="10" st="10"/>
                                            </p:txEl>
                                          </p:spTgt>
                                        </p:tgtEl>
                                        <p:attrNameLst>
                                          <p:attrName>style.visibility</p:attrName>
                                        </p:attrNameLst>
                                      </p:cBhvr>
                                      <p:to>
                                        <p:strVal val="visible"/>
                                      </p:to>
                                    </p:set>
                                    <p:animEffect filter="fade" transition="in">
                                      <p:cBhvr>
                                        <p:cTn dur="1000"/>
                                        <p:tgtEl>
                                          <p:spTgt spid="1118">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8">
                                            <p:txEl>
                                              <p:pRg end="11" st="11"/>
                                            </p:txEl>
                                          </p:spTgt>
                                        </p:tgtEl>
                                        <p:attrNameLst>
                                          <p:attrName>style.visibility</p:attrName>
                                        </p:attrNameLst>
                                      </p:cBhvr>
                                      <p:to>
                                        <p:strVal val="visible"/>
                                      </p:to>
                                    </p:set>
                                    <p:animEffect filter="fade" transition="in">
                                      <p:cBhvr>
                                        <p:cTn dur="1000"/>
                                        <p:tgtEl>
                                          <p:spTgt spid="1118">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8">
                                            <p:txEl>
                                              <p:pRg end="12" st="12"/>
                                            </p:txEl>
                                          </p:spTgt>
                                        </p:tgtEl>
                                        <p:attrNameLst>
                                          <p:attrName>style.visibility</p:attrName>
                                        </p:attrNameLst>
                                      </p:cBhvr>
                                      <p:to>
                                        <p:strVal val="visible"/>
                                      </p:to>
                                    </p:set>
                                    <p:animEffect filter="fade" transition="in">
                                      <p:cBhvr>
                                        <p:cTn dur="1000"/>
                                        <p:tgtEl>
                                          <p:spTgt spid="1118">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8">
                                            <p:txEl>
                                              <p:pRg end="13" st="13"/>
                                            </p:txEl>
                                          </p:spTgt>
                                        </p:tgtEl>
                                        <p:attrNameLst>
                                          <p:attrName>style.visibility</p:attrName>
                                        </p:attrNameLst>
                                      </p:cBhvr>
                                      <p:to>
                                        <p:strVal val="visible"/>
                                      </p:to>
                                    </p:set>
                                    <p:animEffect filter="fade" transition="in">
                                      <p:cBhvr>
                                        <p:cTn dur="1000"/>
                                        <p:tgtEl>
                                          <p:spTgt spid="1118">
                                            <p:txEl>
                                              <p:pRg end="13" st="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1"/>
          <p:cNvSpPr txBox="1"/>
          <p:nvPr>
            <p:ph type="title"/>
          </p:nvPr>
        </p:nvSpPr>
        <p:spPr>
          <a:xfrm>
            <a:off x="311700" y="445025"/>
            <a:ext cx="868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Lightning network?</a:t>
            </a:r>
            <a:endParaRPr/>
          </a:p>
        </p:txBody>
      </p:sp>
      <p:sp>
        <p:nvSpPr>
          <p:cNvPr id="215" name="Google Shape;215;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Transform Bitcoin to an electronic cash system</a:t>
            </a:r>
            <a:endParaRPr/>
          </a:p>
          <a:p>
            <a:pPr indent="-317500" lvl="1" marL="914400" rtl="0" algn="l">
              <a:spcBef>
                <a:spcPts val="0"/>
              </a:spcBef>
              <a:spcAft>
                <a:spcPts val="0"/>
              </a:spcAft>
              <a:buSzPts val="1400"/>
              <a:buChar char="○"/>
            </a:pPr>
            <a:r>
              <a:rPr lang="en"/>
              <a:t>Allow arbitrary amount of transactions</a:t>
            </a:r>
            <a:endParaRPr/>
          </a:p>
          <a:p>
            <a:pPr indent="-317500" lvl="1" marL="914400" rtl="0" algn="l">
              <a:spcBef>
                <a:spcPts val="0"/>
              </a:spcBef>
              <a:spcAft>
                <a:spcPts val="0"/>
              </a:spcAft>
              <a:buSzPts val="1400"/>
              <a:buChar char="○"/>
            </a:pPr>
            <a:r>
              <a:rPr lang="en"/>
              <a:t>Get currency / cash property instead of store of value</a:t>
            </a:r>
            <a:endParaRPr/>
          </a:p>
          <a:p>
            <a:pPr indent="-342900" lvl="0" marL="457200" rtl="0" algn="l">
              <a:spcBef>
                <a:spcPts val="0"/>
              </a:spcBef>
              <a:spcAft>
                <a:spcPts val="0"/>
              </a:spcAft>
              <a:buSzPts val="1800"/>
              <a:buChar char="●"/>
            </a:pPr>
            <a:r>
              <a:rPr lang="en"/>
              <a:t>Make payments more anonymous</a:t>
            </a:r>
            <a:endParaRPr/>
          </a:p>
          <a:p>
            <a:pPr indent="-317500" lvl="1" marL="914400" rtl="0" algn="l">
              <a:spcBef>
                <a:spcPts val="0"/>
              </a:spcBef>
              <a:spcAft>
                <a:spcPts val="0"/>
              </a:spcAft>
              <a:buSzPts val="1400"/>
              <a:buChar char="○"/>
            </a:pPr>
            <a:r>
              <a:rPr lang="en"/>
              <a:t>Don't store all payments on chain</a:t>
            </a:r>
            <a:endParaRPr/>
          </a:p>
          <a:p>
            <a:pPr indent="-342900" lvl="0" marL="457200" rtl="0" algn="l">
              <a:spcBef>
                <a:spcPts val="0"/>
              </a:spcBef>
              <a:spcAft>
                <a:spcPts val="0"/>
              </a:spcAft>
              <a:buSzPts val="1800"/>
              <a:buChar char="●"/>
            </a:pPr>
            <a:r>
              <a:rPr lang="en"/>
              <a:t>Allow for instant peer to peer payments</a:t>
            </a:r>
            <a:endParaRPr/>
          </a:p>
          <a:p>
            <a:pPr indent="-317500" lvl="1" marL="914400" rtl="0" algn="l">
              <a:spcBef>
                <a:spcPts val="0"/>
              </a:spcBef>
              <a:spcAft>
                <a:spcPts val="0"/>
              </a:spcAft>
              <a:buSzPts val="1400"/>
              <a:buChar char="○"/>
            </a:pPr>
            <a:r>
              <a:rPr lang="en"/>
              <a:t>No need to wait for block confirmations</a:t>
            </a:r>
            <a:endParaRPr/>
          </a:p>
          <a:p>
            <a:pPr indent="-342900" lvl="0" marL="457200" rtl="0" algn="l">
              <a:spcBef>
                <a:spcPts val="0"/>
              </a:spcBef>
              <a:spcAft>
                <a:spcPts val="0"/>
              </a:spcAft>
              <a:buSzPts val="1800"/>
              <a:buChar char="●"/>
            </a:pPr>
            <a:r>
              <a:rPr lang="en"/>
              <a:t>In other words to scale Bitcoin</a:t>
            </a:r>
            <a:endParaRPr/>
          </a:p>
          <a:p>
            <a:pPr indent="-342900" lvl="0" marL="457200" rtl="0" algn="l">
              <a:spcBef>
                <a:spcPts val="0"/>
              </a:spcBef>
              <a:spcAft>
                <a:spcPts val="0"/>
              </a:spcAft>
              <a:buSzPts val="1800"/>
              <a:buChar char="●"/>
            </a:pPr>
            <a:r>
              <a:rPr lang="en"/>
              <a:t>And of course because…</a:t>
            </a:r>
            <a:endParaRPr/>
          </a:p>
          <a:p>
            <a:pPr indent="-317500" lvl="1" marL="914400" rtl="0" algn="l">
              <a:spcBef>
                <a:spcPts val="0"/>
              </a:spcBef>
              <a:spcAft>
                <a:spcPts val="0"/>
              </a:spcAft>
              <a:buSzPts val="1400"/>
              <a:buChar char="○"/>
            </a:pPr>
            <a:r>
              <a:rPr lang="en"/>
              <a:t>we can … (: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0" st="0"/>
                                            </p:txEl>
                                          </p:spTgt>
                                        </p:tgtEl>
                                        <p:attrNameLst>
                                          <p:attrName>style.visibility</p:attrName>
                                        </p:attrNameLst>
                                      </p:cBhvr>
                                      <p:to>
                                        <p:strVal val="visible"/>
                                      </p:to>
                                    </p:set>
                                    <p:animEffect filter="fade" transition="in">
                                      <p:cBhvr>
                                        <p:cTn dur="1000"/>
                                        <p:tgtEl>
                                          <p:spTgt spid="2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1" st="1"/>
                                            </p:txEl>
                                          </p:spTgt>
                                        </p:tgtEl>
                                        <p:attrNameLst>
                                          <p:attrName>style.visibility</p:attrName>
                                        </p:attrNameLst>
                                      </p:cBhvr>
                                      <p:to>
                                        <p:strVal val="visible"/>
                                      </p:to>
                                    </p:set>
                                    <p:animEffect filter="fade" transition="in">
                                      <p:cBhvr>
                                        <p:cTn dur="1000"/>
                                        <p:tgtEl>
                                          <p:spTgt spid="21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2" st="2"/>
                                            </p:txEl>
                                          </p:spTgt>
                                        </p:tgtEl>
                                        <p:attrNameLst>
                                          <p:attrName>style.visibility</p:attrName>
                                        </p:attrNameLst>
                                      </p:cBhvr>
                                      <p:to>
                                        <p:strVal val="visible"/>
                                      </p:to>
                                    </p:set>
                                    <p:animEffect filter="fade" transition="in">
                                      <p:cBhvr>
                                        <p:cTn dur="1000"/>
                                        <p:tgtEl>
                                          <p:spTgt spid="21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3" st="3"/>
                                            </p:txEl>
                                          </p:spTgt>
                                        </p:tgtEl>
                                        <p:attrNameLst>
                                          <p:attrName>style.visibility</p:attrName>
                                        </p:attrNameLst>
                                      </p:cBhvr>
                                      <p:to>
                                        <p:strVal val="visible"/>
                                      </p:to>
                                    </p:set>
                                    <p:animEffect filter="fade" transition="in">
                                      <p:cBhvr>
                                        <p:cTn dur="1000"/>
                                        <p:tgtEl>
                                          <p:spTgt spid="21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4" st="4"/>
                                            </p:txEl>
                                          </p:spTgt>
                                        </p:tgtEl>
                                        <p:attrNameLst>
                                          <p:attrName>style.visibility</p:attrName>
                                        </p:attrNameLst>
                                      </p:cBhvr>
                                      <p:to>
                                        <p:strVal val="visible"/>
                                      </p:to>
                                    </p:set>
                                    <p:animEffect filter="fade" transition="in">
                                      <p:cBhvr>
                                        <p:cTn dur="1000"/>
                                        <p:tgtEl>
                                          <p:spTgt spid="21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5" st="5"/>
                                            </p:txEl>
                                          </p:spTgt>
                                        </p:tgtEl>
                                        <p:attrNameLst>
                                          <p:attrName>style.visibility</p:attrName>
                                        </p:attrNameLst>
                                      </p:cBhvr>
                                      <p:to>
                                        <p:strVal val="visible"/>
                                      </p:to>
                                    </p:set>
                                    <p:animEffect filter="fade" transition="in">
                                      <p:cBhvr>
                                        <p:cTn dur="1000"/>
                                        <p:tgtEl>
                                          <p:spTgt spid="21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6" st="6"/>
                                            </p:txEl>
                                          </p:spTgt>
                                        </p:tgtEl>
                                        <p:attrNameLst>
                                          <p:attrName>style.visibility</p:attrName>
                                        </p:attrNameLst>
                                      </p:cBhvr>
                                      <p:to>
                                        <p:strVal val="visible"/>
                                      </p:to>
                                    </p:set>
                                    <p:animEffect filter="fade" transition="in">
                                      <p:cBhvr>
                                        <p:cTn dur="1000"/>
                                        <p:tgtEl>
                                          <p:spTgt spid="21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7" st="7"/>
                                            </p:txEl>
                                          </p:spTgt>
                                        </p:tgtEl>
                                        <p:attrNameLst>
                                          <p:attrName>style.visibility</p:attrName>
                                        </p:attrNameLst>
                                      </p:cBhvr>
                                      <p:to>
                                        <p:strVal val="visible"/>
                                      </p:to>
                                    </p:set>
                                    <p:animEffect filter="fade" transition="in">
                                      <p:cBhvr>
                                        <p:cTn dur="1000"/>
                                        <p:tgtEl>
                                          <p:spTgt spid="21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8" st="8"/>
                                            </p:txEl>
                                          </p:spTgt>
                                        </p:tgtEl>
                                        <p:attrNameLst>
                                          <p:attrName>style.visibility</p:attrName>
                                        </p:attrNameLst>
                                      </p:cBhvr>
                                      <p:to>
                                        <p:strVal val="visible"/>
                                      </p:to>
                                    </p:set>
                                    <p:animEffect filter="fade" transition="in">
                                      <p:cBhvr>
                                        <p:cTn dur="1000"/>
                                        <p:tgtEl>
                                          <p:spTgt spid="21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9" st="9"/>
                                            </p:txEl>
                                          </p:spTgt>
                                        </p:tgtEl>
                                        <p:attrNameLst>
                                          <p:attrName>style.visibility</p:attrName>
                                        </p:attrNameLst>
                                      </p:cBhvr>
                                      <p:to>
                                        <p:strVal val="visible"/>
                                      </p:to>
                                    </p:set>
                                    <p:animEffect filter="fade" transition="in">
                                      <p:cBhvr>
                                        <p:cTn dur="1000"/>
                                        <p:tgtEl>
                                          <p:spTgt spid="215">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2" name="Shape 1122"/>
        <p:cNvGrpSpPr/>
        <p:nvPr/>
      </p:nvGrpSpPr>
      <p:grpSpPr>
        <a:xfrm>
          <a:off x="0" y="0"/>
          <a:ext cx="0" cy="0"/>
          <a:chOff x="0" y="0"/>
          <a:chExt cx="0" cy="0"/>
        </a:xfrm>
      </p:grpSpPr>
      <p:sp>
        <p:nvSpPr>
          <p:cNvPr id="1123" name="Google Shape;1123;p94"/>
          <p:cNvSpPr txBox="1"/>
          <p:nvPr>
            <p:ph type="title"/>
          </p:nvPr>
        </p:nvSpPr>
        <p:spPr>
          <a:xfrm>
            <a:off x="311700" y="45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properties of the key derivation</a:t>
            </a:r>
            <a:endParaRPr/>
          </a:p>
        </p:txBody>
      </p:sp>
      <p:sp>
        <p:nvSpPr>
          <p:cNvPr id="1124" name="Google Shape;1124;p94"/>
          <p:cNvSpPr txBox="1"/>
          <p:nvPr>
            <p:ph idx="1" type="body"/>
          </p:nvPr>
        </p:nvSpPr>
        <p:spPr>
          <a:xfrm>
            <a:off x="311700" y="6868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Deterministic way to generate secretes</a:t>
            </a:r>
            <a:endParaRPr/>
          </a:p>
          <a:p>
            <a:pPr indent="-342900" lvl="0" marL="457200" marR="0" rtl="0" algn="l">
              <a:lnSpc>
                <a:spcPct val="115000"/>
              </a:lnSpc>
              <a:spcBef>
                <a:spcPts val="0"/>
              </a:spcBef>
              <a:spcAft>
                <a:spcPts val="0"/>
              </a:spcAft>
              <a:buSzPts val="1800"/>
              <a:buChar char="●"/>
            </a:pPr>
            <a:r>
              <a:rPr lang="en"/>
              <a:t>In particular past secrets can be computed from current one</a:t>
            </a:r>
            <a:endParaRPr/>
          </a:p>
          <a:p>
            <a:pPr indent="-342900" lvl="0" marL="457200" marR="0" rtl="0" algn="l">
              <a:lnSpc>
                <a:spcPct val="115000"/>
              </a:lnSpc>
              <a:spcBef>
                <a:spcPts val="0"/>
              </a:spcBef>
              <a:spcAft>
                <a:spcPts val="0"/>
              </a:spcAft>
              <a:buSzPts val="1800"/>
              <a:buChar char="●"/>
            </a:pPr>
            <a:r>
              <a:rPr lang="en"/>
              <a:t>No need to store all previous revocation secrets</a:t>
            </a:r>
            <a:endParaRPr/>
          </a:p>
          <a:p>
            <a:pPr indent="-342900" lvl="0" marL="457200" marR="0" rtl="0" algn="l">
              <a:lnSpc>
                <a:spcPct val="115000"/>
              </a:lnSpc>
              <a:spcBef>
                <a:spcPts val="0"/>
              </a:spcBef>
              <a:spcAft>
                <a:spcPts val="0"/>
              </a:spcAft>
              <a:buSzPts val="1800"/>
              <a:buChar char="●"/>
            </a:pPr>
            <a:r>
              <a:rPr lang="en"/>
              <a:t>Revocation pubkeys are blinded </a:t>
            </a:r>
            <a:endParaRPr/>
          </a:p>
          <a:p>
            <a:pPr indent="-317500" lvl="1" marL="914400" marR="0" rtl="0" algn="l">
              <a:lnSpc>
                <a:spcPct val="115000"/>
              </a:lnSpc>
              <a:spcBef>
                <a:spcPts val="0"/>
              </a:spcBef>
              <a:spcAft>
                <a:spcPts val="0"/>
              </a:spcAft>
              <a:buSzPts val="1400"/>
              <a:buChar char="○"/>
            </a:pPr>
            <a:r>
              <a:rPr lang="en"/>
              <a:t>revocation_basepoint</a:t>
            </a:r>
            <a:endParaRPr/>
          </a:p>
          <a:p>
            <a:pPr indent="-317500" lvl="1" marL="914400" marR="0" rtl="0" algn="l">
              <a:lnSpc>
                <a:spcPct val="115000"/>
              </a:lnSpc>
              <a:spcBef>
                <a:spcPts val="0"/>
              </a:spcBef>
              <a:spcAft>
                <a:spcPts val="0"/>
              </a:spcAft>
              <a:buSzPts val="1400"/>
              <a:buChar char="○"/>
            </a:pPr>
            <a:r>
              <a:rPr lang="en"/>
              <a:t>remotes per_commitment_point</a:t>
            </a:r>
            <a:endParaRPr/>
          </a:p>
          <a:p>
            <a:pPr indent="-342900" lvl="0" marL="457200" marR="0" rtl="0" algn="l">
              <a:lnSpc>
                <a:spcPct val="115000"/>
              </a:lnSpc>
              <a:spcBef>
                <a:spcPts val="0"/>
              </a:spcBef>
              <a:spcAft>
                <a:spcPts val="0"/>
              </a:spcAft>
              <a:buSzPts val="1800"/>
              <a:buChar char="●"/>
            </a:pPr>
            <a:r>
              <a:rPr lang="en"/>
              <a:t>Technical details described in BOLT 03</a:t>
            </a:r>
            <a:endParaRPr/>
          </a:p>
          <a:p>
            <a:pPr indent="-311150" lvl="1" marL="914400" marR="0" rtl="0" algn="l">
              <a:lnSpc>
                <a:spcPct val="115000"/>
              </a:lnSpc>
              <a:spcBef>
                <a:spcPts val="0"/>
              </a:spcBef>
              <a:spcAft>
                <a:spcPts val="0"/>
              </a:spcAft>
              <a:buSzPts val="1300"/>
              <a:buChar char="○"/>
            </a:pPr>
            <a:r>
              <a:rPr lang="en" sz="1300" u="sng">
                <a:solidFill>
                  <a:schemeClr val="hlink"/>
                </a:solidFill>
                <a:hlinkClick r:id="rId3"/>
              </a:rPr>
              <a:t>https://github.com/lightningnetwork/lightning-rfc/blob/master/03-transactions.md#key-derivation</a:t>
            </a:r>
            <a:endParaRPr sz="1300"/>
          </a:p>
          <a:p>
            <a:pPr indent="0" lvl="0" marL="45720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4">
                                            <p:txEl>
                                              <p:pRg end="0" st="0"/>
                                            </p:txEl>
                                          </p:spTgt>
                                        </p:tgtEl>
                                        <p:attrNameLst>
                                          <p:attrName>style.visibility</p:attrName>
                                        </p:attrNameLst>
                                      </p:cBhvr>
                                      <p:to>
                                        <p:strVal val="visible"/>
                                      </p:to>
                                    </p:set>
                                    <p:animEffect filter="fade" transition="in">
                                      <p:cBhvr>
                                        <p:cTn dur="1000"/>
                                        <p:tgtEl>
                                          <p:spTgt spid="112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4">
                                            <p:txEl>
                                              <p:pRg end="1" st="1"/>
                                            </p:txEl>
                                          </p:spTgt>
                                        </p:tgtEl>
                                        <p:attrNameLst>
                                          <p:attrName>style.visibility</p:attrName>
                                        </p:attrNameLst>
                                      </p:cBhvr>
                                      <p:to>
                                        <p:strVal val="visible"/>
                                      </p:to>
                                    </p:set>
                                    <p:animEffect filter="fade" transition="in">
                                      <p:cBhvr>
                                        <p:cTn dur="1000"/>
                                        <p:tgtEl>
                                          <p:spTgt spid="112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4">
                                            <p:txEl>
                                              <p:pRg end="2" st="2"/>
                                            </p:txEl>
                                          </p:spTgt>
                                        </p:tgtEl>
                                        <p:attrNameLst>
                                          <p:attrName>style.visibility</p:attrName>
                                        </p:attrNameLst>
                                      </p:cBhvr>
                                      <p:to>
                                        <p:strVal val="visible"/>
                                      </p:to>
                                    </p:set>
                                    <p:animEffect filter="fade" transition="in">
                                      <p:cBhvr>
                                        <p:cTn dur="1000"/>
                                        <p:tgtEl>
                                          <p:spTgt spid="112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4">
                                            <p:txEl>
                                              <p:pRg end="3" st="3"/>
                                            </p:txEl>
                                          </p:spTgt>
                                        </p:tgtEl>
                                        <p:attrNameLst>
                                          <p:attrName>style.visibility</p:attrName>
                                        </p:attrNameLst>
                                      </p:cBhvr>
                                      <p:to>
                                        <p:strVal val="visible"/>
                                      </p:to>
                                    </p:set>
                                    <p:animEffect filter="fade" transition="in">
                                      <p:cBhvr>
                                        <p:cTn dur="1000"/>
                                        <p:tgtEl>
                                          <p:spTgt spid="112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4">
                                            <p:txEl>
                                              <p:pRg end="4" st="4"/>
                                            </p:txEl>
                                          </p:spTgt>
                                        </p:tgtEl>
                                        <p:attrNameLst>
                                          <p:attrName>style.visibility</p:attrName>
                                        </p:attrNameLst>
                                      </p:cBhvr>
                                      <p:to>
                                        <p:strVal val="visible"/>
                                      </p:to>
                                    </p:set>
                                    <p:animEffect filter="fade" transition="in">
                                      <p:cBhvr>
                                        <p:cTn dur="1000"/>
                                        <p:tgtEl>
                                          <p:spTgt spid="112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4">
                                            <p:txEl>
                                              <p:pRg end="5" st="5"/>
                                            </p:txEl>
                                          </p:spTgt>
                                        </p:tgtEl>
                                        <p:attrNameLst>
                                          <p:attrName>style.visibility</p:attrName>
                                        </p:attrNameLst>
                                      </p:cBhvr>
                                      <p:to>
                                        <p:strVal val="visible"/>
                                      </p:to>
                                    </p:set>
                                    <p:animEffect filter="fade" transition="in">
                                      <p:cBhvr>
                                        <p:cTn dur="1000"/>
                                        <p:tgtEl>
                                          <p:spTgt spid="112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4">
                                            <p:txEl>
                                              <p:pRg end="6" st="6"/>
                                            </p:txEl>
                                          </p:spTgt>
                                        </p:tgtEl>
                                        <p:attrNameLst>
                                          <p:attrName>style.visibility</p:attrName>
                                        </p:attrNameLst>
                                      </p:cBhvr>
                                      <p:to>
                                        <p:strVal val="visible"/>
                                      </p:to>
                                    </p:set>
                                    <p:animEffect filter="fade" transition="in">
                                      <p:cBhvr>
                                        <p:cTn dur="1000"/>
                                        <p:tgtEl>
                                          <p:spTgt spid="112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4">
                                            <p:txEl>
                                              <p:pRg end="7" st="7"/>
                                            </p:txEl>
                                          </p:spTgt>
                                        </p:tgtEl>
                                        <p:attrNameLst>
                                          <p:attrName>style.visibility</p:attrName>
                                        </p:attrNameLst>
                                      </p:cBhvr>
                                      <p:to>
                                        <p:strVal val="visible"/>
                                      </p:to>
                                    </p:set>
                                    <p:animEffect filter="fade" transition="in">
                                      <p:cBhvr>
                                        <p:cTn dur="1000"/>
                                        <p:tgtEl>
                                          <p:spTgt spid="112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4">
                                            <p:txEl>
                                              <p:pRg end="8" st="8"/>
                                            </p:txEl>
                                          </p:spTgt>
                                        </p:tgtEl>
                                        <p:attrNameLst>
                                          <p:attrName>style.visibility</p:attrName>
                                        </p:attrNameLst>
                                      </p:cBhvr>
                                      <p:to>
                                        <p:strVal val="visible"/>
                                      </p:to>
                                    </p:set>
                                    <p:animEffect filter="fade" transition="in">
                                      <p:cBhvr>
                                        <p:cTn dur="1000"/>
                                        <p:tgtEl>
                                          <p:spTgt spid="1124">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8" name="Shape 1128"/>
        <p:cNvGrpSpPr/>
        <p:nvPr/>
      </p:nvGrpSpPr>
      <p:grpSpPr>
        <a:xfrm>
          <a:off x="0" y="0"/>
          <a:ext cx="0" cy="0"/>
          <a:chOff x="0" y="0"/>
          <a:chExt cx="0" cy="0"/>
        </a:xfrm>
      </p:grpSpPr>
      <p:sp>
        <p:nvSpPr>
          <p:cNvPr id="1129" name="Google Shape;1129;p95"/>
          <p:cNvSpPr txBox="1"/>
          <p:nvPr>
            <p:ph type="title"/>
          </p:nvPr>
        </p:nvSpPr>
        <p:spPr>
          <a:xfrm>
            <a:off x="311700" y="45325"/>
            <a:ext cx="870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trustless (Lightning) Network of payment channels</a:t>
            </a:r>
            <a:endParaRPr/>
          </a:p>
          <a:p>
            <a:pPr indent="0" lvl="0" marL="0" rtl="0" algn="l">
              <a:spcBef>
                <a:spcPts val="0"/>
              </a:spcBef>
              <a:spcAft>
                <a:spcPts val="0"/>
              </a:spcAft>
              <a:buNone/>
            </a:pPr>
            <a:r>
              <a:t/>
            </a:r>
            <a:endParaRPr/>
          </a:p>
        </p:txBody>
      </p:sp>
      <p:sp>
        <p:nvSpPr>
          <p:cNvPr id="1130" name="Google Shape;1130;p95"/>
          <p:cNvSpPr/>
          <p:nvPr/>
        </p:nvSpPr>
        <p:spPr>
          <a:xfrm>
            <a:off x="470724" y="2021037"/>
            <a:ext cx="1139100" cy="8316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Alice</a:t>
            </a:r>
            <a:endParaRPr/>
          </a:p>
          <a:p>
            <a:pPr indent="0" lvl="0" marL="0" rtl="0" algn="ctr">
              <a:spcBef>
                <a:spcPts val="0"/>
              </a:spcBef>
              <a:spcAft>
                <a:spcPts val="0"/>
              </a:spcAft>
              <a:buNone/>
            </a:pPr>
            <a:r>
              <a:rPr lang="en"/>
              <a:t>0.35 BTC</a:t>
            </a:r>
            <a:endParaRPr/>
          </a:p>
        </p:txBody>
      </p:sp>
      <p:sp>
        <p:nvSpPr>
          <p:cNvPr id="1131" name="Google Shape;1131;p95"/>
          <p:cNvSpPr/>
          <p:nvPr/>
        </p:nvSpPr>
        <p:spPr>
          <a:xfrm>
            <a:off x="1257206" y="4088103"/>
            <a:ext cx="2584800" cy="8316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2-2 Multisignature Wallet</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0.5 BTC</a:t>
            </a:r>
            <a:endParaRPr/>
          </a:p>
        </p:txBody>
      </p:sp>
      <p:sp>
        <p:nvSpPr>
          <p:cNvPr id="1132" name="Google Shape;1132;p95"/>
          <p:cNvSpPr/>
          <p:nvPr/>
        </p:nvSpPr>
        <p:spPr>
          <a:xfrm>
            <a:off x="3825893" y="843983"/>
            <a:ext cx="1766100" cy="8316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Bob</a:t>
            </a:r>
            <a:endParaRPr/>
          </a:p>
          <a:p>
            <a:pPr indent="0" lvl="0" marL="0" rtl="0" algn="ctr">
              <a:spcBef>
                <a:spcPts val="0"/>
              </a:spcBef>
              <a:spcAft>
                <a:spcPts val="0"/>
              </a:spcAft>
              <a:buNone/>
            </a:pPr>
            <a:r>
              <a:rPr lang="en"/>
              <a:t>0.65 BTC</a:t>
            </a:r>
            <a:endParaRPr/>
          </a:p>
        </p:txBody>
      </p:sp>
      <p:cxnSp>
        <p:nvCxnSpPr>
          <p:cNvPr id="1133" name="Google Shape;1133;p95"/>
          <p:cNvCxnSpPr>
            <a:stCxn id="1131" idx="0"/>
            <a:endCxn id="1130" idx="2"/>
          </p:cNvCxnSpPr>
          <p:nvPr/>
        </p:nvCxnSpPr>
        <p:spPr>
          <a:xfrm rot="10800000">
            <a:off x="1040306" y="2852703"/>
            <a:ext cx="1509300" cy="1235400"/>
          </a:xfrm>
          <a:prstGeom prst="straightConnector1">
            <a:avLst/>
          </a:prstGeom>
          <a:noFill/>
          <a:ln cap="flat" cmpd="sng" w="9525">
            <a:solidFill>
              <a:srgbClr val="1F497D"/>
            </a:solidFill>
            <a:prstDash val="solid"/>
            <a:round/>
            <a:headEnd len="med" w="med" type="none"/>
            <a:tailEnd len="med" w="med" type="triangle"/>
          </a:ln>
        </p:spPr>
      </p:cxnSp>
      <p:cxnSp>
        <p:nvCxnSpPr>
          <p:cNvPr id="1134" name="Google Shape;1134;p95"/>
          <p:cNvCxnSpPr>
            <a:stCxn id="1131" idx="0"/>
            <a:endCxn id="1132" idx="2"/>
          </p:cNvCxnSpPr>
          <p:nvPr/>
        </p:nvCxnSpPr>
        <p:spPr>
          <a:xfrm flipH="1" rot="10800000">
            <a:off x="2549606" y="1675503"/>
            <a:ext cx="2159400" cy="2412600"/>
          </a:xfrm>
          <a:prstGeom prst="straightConnector1">
            <a:avLst/>
          </a:prstGeom>
          <a:noFill/>
          <a:ln cap="flat" cmpd="sng" w="9525">
            <a:solidFill>
              <a:srgbClr val="1F497D"/>
            </a:solidFill>
            <a:prstDash val="solid"/>
            <a:round/>
            <a:headEnd len="med" w="med" type="none"/>
            <a:tailEnd len="med" w="med" type="triangle"/>
          </a:ln>
        </p:spPr>
      </p:cxnSp>
      <p:cxnSp>
        <p:nvCxnSpPr>
          <p:cNvPr id="1135" name="Google Shape;1135;p95"/>
          <p:cNvCxnSpPr>
            <a:stCxn id="1130" idx="0"/>
            <a:endCxn id="1136" idx="1"/>
          </p:cNvCxnSpPr>
          <p:nvPr/>
        </p:nvCxnSpPr>
        <p:spPr>
          <a:xfrm flipH="1" rot="10800000">
            <a:off x="1040274" y="1757937"/>
            <a:ext cx="968400" cy="263100"/>
          </a:xfrm>
          <a:prstGeom prst="straightConnector1">
            <a:avLst/>
          </a:prstGeom>
          <a:noFill/>
          <a:ln cap="flat" cmpd="sng" w="9525">
            <a:solidFill>
              <a:srgbClr val="1F497D"/>
            </a:solidFill>
            <a:prstDash val="solid"/>
            <a:round/>
            <a:headEnd len="med" w="med" type="none"/>
            <a:tailEnd len="med" w="med" type="none"/>
          </a:ln>
        </p:spPr>
      </p:cxnSp>
      <p:sp>
        <p:nvSpPr>
          <p:cNvPr id="1136" name="Google Shape;1136;p95"/>
          <p:cNvSpPr/>
          <p:nvPr/>
        </p:nvSpPr>
        <p:spPr>
          <a:xfrm rot="-947745">
            <a:off x="1986062" y="1419633"/>
            <a:ext cx="1199079" cy="350047"/>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channel A-B </a:t>
            </a:r>
            <a:endParaRPr/>
          </a:p>
        </p:txBody>
      </p:sp>
      <p:cxnSp>
        <p:nvCxnSpPr>
          <p:cNvPr id="1137" name="Google Shape;1137;p95"/>
          <p:cNvCxnSpPr>
            <a:stCxn id="1136" idx="3"/>
            <a:endCxn id="1132" idx="1"/>
          </p:cNvCxnSpPr>
          <p:nvPr/>
        </p:nvCxnSpPr>
        <p:spPr>
          <a:xfrm flipH="1" rot="10800000">
            <a:off x="3162501" y="1259857"/>
            <a:ext cx="663300" cy="171600"/>
          </a:xfrm>
          <a:prstGeom prst="straightConnector1">
            <a:avLst/>
          </a:prstGeom>
          <a:noFill/>
          <a:ln cap="flat" cmpd="sng" w="9525">
            <a:solidFill>
              <a:srgbClr val="1F497D"/>
            </a:solidFill>
            <a:prstDash val="solid"/>
            <a:round/>
            <a:headEnd len="med" w="med" type="none"/>
            <a:tailEnd len="med" w="med" type="none"/>
          </a:ln>
        </p:spPr>
      </p:cxnSp>
      <p:sp>
        <p:nvSpPr>
          <p:cNvPr id="1138" name="Google Shape;1138;p95"/>
          <p:cNvSpPr/>
          <p:nvPr/>
        </p:nvSpPr>
        <p:spPr>
          <a:xfrm>
            <a:off x="5752263" y="4088103"/>
            <a:ext cx="2584800" cy="8316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2-2 Multisignature Wallet</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0.8 BTC</a:t>
            </a:r>
            <a:endParaRPr/>
          </a:p>
        </p:txBody>
      </p:sp>
      <p:sp>
        <p:nvSpPr>
          <p:cNvPr id="1139" name="Google Shape;1139;p95"/>
          <p:cNvSpPr/>
          <p:nvPr/>
        </p:nvSpPr>
        <p:spPr>
          <a:xfrm>
            <a:off x="7681200" y="2062254"/>
            <a:ext cx="1139100" cy="8316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Charlie</a:t>
            </a:r>
            <a:endParaRPr/>
          </a:p>
          <a:p>
            <a:pPr indent="0" lvl="0" marL="0" rtl="0" algn="ctr">
              <a:spcBef>
                <a:spcPts val="0"/>
              </a:spcBef>
              <a:spcAft>
                <a:spcPts val="0"/>
              </a:spcAft>
              <a:buNone/>
            </a:pPr>
            <a:r>
              <a:rPr lang="en"/>
              <a:t>0.3 BTC</a:t>
            </a:r>
            <a:endParaRPr/>
          </a:p>
        </p:txBody>
      </p:sp>
      <p:cxnSp>
        <p:nvCxnSpPr>
          <p:cNvPr id="1140" name="Google Shape;1140;p95"/>
          <p:cNvCxnSpPr>
            <a:endCxn id="1132" idx="2"/>
          </p:cNvCxnSpPr>
          <p:nvPr/>
        </p:nvCxnSpPr>
        <p:spPr>
          <a:xfrm rot="10800000">
            <a:off x="4708943" y="1675583"/>
            <a:ext cx="2347800" cy="2412300"/>
          </a:xfrm>
          <a:prstGeom prst="straightConnector1">
            <a:avLst/>
          </a:prstGeom>
          <a:noFill/>
          <a:ln cap="flat" cmpd="sng" w="9525">
            <a:solidFill>
              <a:srgbClr val="1F497D"/>
            </a:solidFill>
            <a:prstDash val="solid"/>
            <a:round/>
            <a:headEnd len="med" w="med" type="none"/>
            <a:tailEnd len="med" w="med" type="triangle"/>
          </a:ln>
        </p:spPr>
      </p:cxnSp>
      <p:cxnSp>
        <p:nvCxnSpPr>
          <p:cNvPr id="1141" name="Google Shape;1141;p95"/>
          <p:cNvCxnSpPr>
            <a:stCxn id="1138" idx="0"/>
            <a:endCxn id="1139" idx="2"/>
          </p:cNvCxnSpPr>
          <p:nvPr/>
        </p:nvCxnSpPr>
        <p:spPr>
          <a:xfrm flipH="1" rot="10800000">
            <a:off x="7044663" y="2893803"/>
            <a:ext cx="1206000" cy="1194300"/>
          </a:xfrm>
          <a:prstGeom prst="straightConnector1">
            <a:avLst/>
          </a:prstGeom>
          <a:noFill/>
          <a:ln cap="flat" cmpd="sng" w="9525">
            <a:solidFill>
              <a:srgbClr val="1F497D"/>
            </a:solidFill>
            <a:prstDash val="solid"/>
            <a:round/>
            <a:headEnd len="med" w="med" type="none"/>
            <a:tailEnd len="med" w="med" type="triangle"/>
          </a:ln>
        </p:spPr>
      </p:cxnSp>
      <p:cxnSp>
        <p:nvCxnSpPr>
          <p:cNvPr id="1142" name="Google Shape;1142;p95"/>
          <p:cNvCxnSpPr>
            <a:stCxn id="1132" idx="3"/>
            <a:endCxn id="1143" idx="1"/>
          </p:cNvCxnSpPr>
          <p:nvPr/>
        </p:nvCxnSpPr>
        <p:spPr>
          <a:xfrm>
            <a:off x="5591993" y="1259783"/>
            <a:ext cx="552300" cy="138300"/>
          </a:xfrm>
          <a:prstGeom prst="straightConnector1">
            <a:avLst/>
          </a:prstGeom>
          <a:noFill/>
          <a:ln cap="flat" cmpd="sng" w="9525">
            <a:solidFill>
              <a:srgbClr val="1F497D"/>
            </a:solidFill>
            <a:prstDash val="solid"/>
            <a:round/>
            <a:headEnd len="med" w="med" type="none"/>
            <a:tailEnd len="med" w="med" type="none"/>
          </a:ln>
        </p:spPr>
      </p:cxnSp>
      <p:sp>
        <p:nvSpPr>
          <p:cNvPr id="1143" name="Google Shape;1143;p95"/>
          <p:cNvSpPr/>
          <p:nvPr/>
        </p:nvSpPr>
        <p:spPr>
          <a:xfrm rot="1096755">
            <a:off x="6114461" y="1409357"/>
            <a:ext cx="1186997" cy="349912"/>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channel B-C </a:t>
            </a:r>
            <a:endParaRPr/>
          </a:p>
        </p:txBody>
      </p:sp>
      <p:cxnSp>
        <p:nvCxnSpPr>
          <p:cNvPr id="1144" name="Google Shape;1144;p95"/>
          <p:cNvCxnSpPr>
            <a:stCxn id="1143" idx="3"/>
            <a:endCxn id="1139" idx="0"/>
          </p:cNvCxnSpPr>
          <p:nvPr/>
        </p:nvCxnSpPr>
        <p:spPr>
          <a:xfrm>
            <a:off x="7271509" y="1770463"/>
            <a:ext cx="979200" cy="291900"/>
          </a:xfrm>
          <a:prstGeom prst="straightConnector1">
            <a:avLst/>
          </a:prstGeom>
          <a:noFill/>
          <a:ln cap="flat" cmpd="sng" w="9525">
            <a:solidFill>
              <a:srgbClr val="1F497D"/>
            </a:solidFill>
            <a:prstDash val="solid"/>
            <a:round/>
            <a:headEnd len="med" w="med" type="none"/>
            <a:tailEnd len="med" w="med" type="none"/>
          </a:ln>
        </p:spPr>
      </p:cxnSp>
      <p:sp>
        <p:nvSpPr>
          <p:cNvPr id="1145" name="Google Shape;1145;p95"/>
          <p:cNvSpPr txBox="1"/>
          <p:nvPr/>
        </p:nvSpPr>
        <p:spPr>
          <a:xfrm rot="2555736">
            <a:off x="1563331" y="3231800"/>
            <a:ext cx="1041637" cy="3644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0.35 BTC</a:t>
            </a:r>
            <a:endParaRPr/>
          </a:p>
        </p:txBody>
      </p:sp>
      <p:sp>
        <p:nvSpPr>
          <p:cNvPr id="1146" name="Google Shape;1146;p95"/>
          <p:cNvSpPr txBox="1"/>
          <p:nvPr/>
        </p:nvSpPr>
        <p:spPr>
          <a:xfrm rot="2717030">
            <a:off x="5296932" y="2812137"/>
            <a:ext cx="899239" cy="36763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0.5 BTC</a:t>
            </a:r>
            <a:endParaRPr/>
          </a:p>
        </p:txBody>
      </p:sp>
      <p:sp>
        <p:nvSpPr>
          <p:cNvPr id="1147" name="Google Shape;1147;p95"/>
          <p:cNvSpPr txBox="1"/>
          <p:nvPr/>
        </p:nvSpPr>
        <p:spPr>
          <a:xfrm rot="-2882711">
            <a:off x="3296861" y="2794838"/>
            <a:ext cx="946385" cy="36734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0.15 BTC</a:t>
            </a:r>
            <a:endParaRPr/>
          </a:p>
        </p:txBody>
      </p:sp>
      <p:sp>
        <p:nvSpPr>
          <p:cNvPr id="1148" name="Google Shape;1148;p95"/>
          <p:cNvSpPr txBox="1"/>
          <p:nvPr/>
        </p:nvSpPr>
        <p:spPr>
          <a:xfrm rot="-2644570">
            <a:off x="6951083" y="3272583"/>
            <a:ext cx="907831" cy="36410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0.3 BTC</a:t>
            </a:r>
            <a:endParaRPr/>
          </a:p>
        </p:txBody>
      </p:sp>
      <p:sp>
        <p:nvSpPr>
          <p:cNvPr id="1149" name="Google Shape;1149;p95"/>
          <p:cNvSpPr/>
          <p:nvPr/>
        </p:nvSpPr>
        <p:spPr>
          <a:xfrm flipH="1">
            <a:off x="118051" y="699725"/>
            <a:ext cx="1382100" cy="11388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send</a:t>
            </a:r>
            <a:endParaRPr/>
          </a:p>
          <a:p>
            <a:pPr indent="0" lvl="0" marL="0" rtl="0" algn="l">
              <a:spcBef>
                <a:spcPts val="0"/>
              </a:spcBef>
              <a:spcAft>
                <a:spcPts val="0"/>
              </a:spcAft>
              <a:buNone/>
            </a:pPr>
            <a:r>
              <a:rPr lang="en"/>
              <a:t>0.1 BTC to Charlie</a:t>
            </a:r>
            <a:endParaRPr/>
          </a:p>
        </p:txBody>
      </p:sp>
      <p:sp>
        <p:nvSpPr>
          <p:cNvPr id="1150" name="Google Shape;1150;p95"/>
          <p:cNvSpPr txBox="1"/>
          <p:nvPr/>
        </p:nvSpPr>
        <p:spPr>
          <a:xfrm>
            <a:off x="8078098" y="3050905"/>
            <a:ext cx="943500" cy="7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Some Hash </a:t>
            </a:r>
            <a:r>
              <a:rPr b="1" lang="en">
                <a:solidFill>
                  <a:schemeClr val="dk1"/>
                </a:solidFill>
              </a:rPr>
              <a:t>H </a:t>
            </a:r>
            <a:r>
              <a:rPr lang="en">
                <a:solidFill>
                  <a:schemeClr val="dk1"/>
                </a:solidFill>
              </a:rPr>
              <a:t>of </a:t>
            </a:r>
            <a:r>
              <a:rPr b="1" lang="en">
                <a:solidFill>
                  <a:schemeClr val="dk1"/>
                </a:solidFill>
              </a:rPr>
              <a:t>R</a:t>
            </a:r>
            <a:endParaRPr b="1"/>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4" name="Shape 1154"/>
        <p:cNvGrpSpPr/>
        <p:nvPr/>
      </p:nvGrpSpPr>
      <p:grpSpPr>
        <a:xfrm>
          <a:off x="0" y="0"/>
          <a:ext cx="0" cy="0"/>
          <a:chOff x="0" y="0"/>
          <a:chExt cx="0" cy="0"/>
        </a:xfrm>
      </p:grpSpPr>
      <p:sp>
        <p:nvSpPr>
          <p:cNvPr id="1155" name="Google Shape;1155;p96"/>
          <p:cNvSpPr txBox="1"/>
          <p:nvPr>
            <p:ph type="title"/>
          </p:nvPr>
        </p:nvSpPr>
        <p:spPr>
          <a:xfrm>
            <a:off x="311700" y="45325"/>
            <a:ext cx="870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trustless (Lightning) Network of payment channels</a:t>
            </a:r>
            <a:endParaRPr/>
          </a:p>
          <a:p>
            <a:pPr indent="0" lvl="0" marL="0" rtl="0" algn="l">
              <a:spcBef>
                <a:spcPts val="0"/>
              </a:spcBef>
              <a:spcAft>
                <a:spcPts val="0"/>
              </a:spcAft>
              <a:buNone/>
            </a:pPr>
            <a:r>
              <a:t/>
            </a:r>
            <a:endParaRPr/>
          </a:p>
        </p:txBody>
      </p:sp>
      <p:sp>
        <p:nvSpPr>
          <p:cNvPr id="1156" name="Google Shape;1156;p96"/>
          <p:cNvSpPr/>
          <p:nvPr/>
        </p:nvSpPr>
        <p:spPr>
          <a:xfrm>
            <a:off x="470724" y="2021037"/>
            <a:ext cx="1139100" cy="8316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Alice</a:t>
            </a:r>
            <a:endParaRPr/>
          </a:p>
          <a:p>
            <a:pPr indent="0" lvl="0" marL="0" rtl="0" algn="ctr">
              <a:spcBef>
                <a:spcPts val="0"/>
              </a:spcBef>
              <a:spcAft>
                <a:spcPts val="0"/>
              </a:spcAft>
              <a:buNone/>
            </a:pPr>
            <a:r>
              <a:rPr lang="en"/>
              <a:t>0.35 BTC</a:t>
            </a:r>
            <a:endParaRPr/>
          </a:p>
        </p:txBody>
      </p:sp>
      <p:sp>
        <p:nvSpPr>
          <p:cNvPr id="1157" name="Google Shape;1157;p96"/>
          <p:cNvSpPr/>
          <p:nvPr/>
        </p:nvSpPr>
        <p:spPr>
          <a:xfrm>
            <a:off x="1257206" y="4088103"/>
            <a:ext cx="2584800" cy="8316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2-2 Multisignature Wallet</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0.5 BTC</a:t>
            </a:r>
            <a:endParaRPr/>
          </a:p>
        </p:txBody>
      </p:sp>
      <p:sp>
        <p:nvSpPr>
          <p:cNvPr id="1158" name="Google Shape;1158;p96"/>
          <p:cNvSpPr/>
          <p:nvPr/>
        </p:nvSpPr>
        <p:spPr>
          <a:xfrm>
            <a:off x="3825893" y="843983"/>
            <a:ext cx="1766100" cy="8316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Bob</a:t>
            </a:r>
            <a:endParaRPr/>
          </a:p>
          <a:p>
            <a:pPr indent="0" lvl="0" marL="0" rtl="0" algn="ctr">
              <a:spcBef>
                <a:spcPts val="0"/>
              </a:spcBef>
              <a:spcAft>
                <a:spcPts val="0"/>
              </a:spcAft>
              <a:buNone/>
            </a:pPr>
            <a:r>
              <a:rPr lang="en"/>
              <a:t>0.65 BTC</a:t>
            </a:r>
            <a:endParaRPr/>
          </a:p>
        </p:txBody>
      </p:sp>
      <p:cxnSp>
        <p:nvCxnSpPr>
          <p:cNvPr id="1159" name="Google Shape;1159;p96"/>
          <p:cNvCxnSpPr>
            <a:stCxn id="1157" idx="0"/>
            <a:endCxn id="1156" idx="2"/>
          </p:cNvCxnSpPr>
          <p:nvPr/>
        </p:nvCxnSpPr>
        <p:spPr>
          <a:xfrm rot="10800000">
            <a:off x="1040306" y="2852703"/>
            <a:ext cx="1509300" cy="1235400"/>
          </a:xfrm>
          <a:prstGeom prst="straightConnector1">
            <a:avLst/>
          </a:prstGeom>
          <a:noFill/>
          <a:ln cap="flat" cmpd="sng" w="9525">
            <a:solidFill>
              <a:srgbClr val="1F497D"/>
            </a:solidFill>
            <a:prstDash val="solid"/>
            <a:round/>
            <a:headEnd len="med" w="med" type="none"/>
            <a:tailEnd len="med" w="med" type="triangle"/>
          </a:ln>
        </p:spPr>
      </p:cxnSp>
      <p:cxnSp>
        <p:nvCxnSpPr>
          <p:cNvPr id="1160" name="Google Shape;1160;p96"/>
          <p:cNvCxnSpPr>
            <a:stCxn id="1157" idx="0"/>
            <a:endCxn id="1158" idx="2"/>
          </p:cNvCxnSpPr>
          <p:nvPr/>
        </p:nvCxnSpPr>
        <p:spPr>
          <a:xfrm flipH="1" rot="10800000">
            <a:off x="2549606" y="1675503"/>
            <a:ext cx="2159400" cy="2412600"/>
          </a:xfrm>
          <a:prstGeom prst="straightConnector1">
            <a:avLst/>
          </a:prstGeom>
          <a:noFill/>
          <a:ln cap="flat" cmpd="sng" w="9525">
            <a:solidFill>
              <a:srgbClr val="1F497D"/>
            </a:solidFill>
            <a:prstDash val="solid"/>
            <a:round/>
            <a:headEnd len="med" w="med" type="none"/>
            <a:tailEnd len="med" w="med" type="triangle"/>
          </a:ln>
        </p:spPr>
      </p:cxnSp>
      <p:cxnSp>
        <p:nvCxnSpPr>
          <p:cNvPr id="1161" name="Google Shape;1161;p96"/>
          <p:cNvCxnSpPr>
            <a:stCxn id="1156" idx="0"/>
            <a:endCxn id="1162" idx="1"/>
          </p:cNvCxnSpPr>
          <p:nvPr/>
        </p:nvCxnSpPr>
        <p:spPr>
          <a:xfrm flipH="1" rot="10800000">
            <a:off x="1040274" y="1757937"/>
            <a:ext cx="968400" cy="263100"/>
          </a:xfrm>
          <a:prstGeom prst="straightConnector1">
            <a:avLst/>
          </a:prstGeom>
          <a:noFill/>
          <a:ln cap="flat" cmpd="sng" w="9525">
            <a:solidFill>
              <a:srgbClr val="1F497D"/>
            </a:solidFill>
            <a:prstDash val="solid"/>
            <a:round/>
            <a:headEnd len="med" w="med" type="none"/>
            <a:tailEnd len="med" w="med" type="none"/>
          </a:ln>
        </p:spPr>
      </p:cxnSp>
      <p:sp>
        <p:nvSpPr>
          <p:cNvPr id="1162" name="Google Shape;1162;p96"/>
          <p:cNvSpPr/>
          <p:nvPr/>
        </p:nvSpPr>
        <p:spPr>
          <a:xfrm rot="-947745">
            <a:off x="1986062" y="1419633"/>
            <a:ext cx="1199079" cy="350047"/>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channel A-B </a:t>
            </a:r>
            <a:endParaRPr/>
          </a:p>
        </p:txBody>
      </p:sp>
      <p:cxnSp>
        <p:nvCxnSpPr>
          <p:cNvPr id="1163" name="Google Shape;1163;p96"/>
          <p:cNvCxnSpPr>
            <a:stCxn id="1162" idx="3"/>
            <a:endCxn id="1158" idx="1"/>
          </p:cNvCxnSpPr>
          <p:nvPr/>
        </p:nvCxnSpPr>
        <p:spPr>
          <a:xfrm flipH="1" rot="10800000">
            <a:off x="3162501" y="1259857"/>
            <a:ext cx="663300" cy="171600"/>
          </a:xfrm>
          <a:prstGeom prst="straightConnector1">
            <a:avLst/>
          </a:prstGeom>
          <a:noFill/>
          <a:ln cap="flat" cmpd="sng" w="9525">
            <a:solidFill>
              <a:srgbClr val="1F497D"/>
            </a:solidFill>
            <a:prstDash val="solid"/>
            <a:round/>
            <a:headEnd len="med" w="med" type="none"/>
            <a:tailEnd len="med" w="med" type="none"/>
          </a:ln>
        </p:spPr>
      </p:cxnSp>
      <p:sp>
        <p:nvSpPr>
          <p:cNvPr id="1164" name="Google Shape;1164;p96"/>
          <p:cNvSpPr/>
          <p:nvPr/>
        </p:nvSpPr>
        <p:spPr>
          <a:xfrm>
            <a:off x="5752263" y="4088103"/>
            <a:ext cx="2584800" cy="8316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2-2 Multisignature Wallet</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0.8 BTC</a:t>
            </a:r>
            <a:endParaRPr/>
          </a:p>
        </p:txBody>
      </p:sp>
      <p:sp>
        <p:nvSpPr>
          <p:cNvPr id="1165" name="Google Shape;1165;p96"/>
          <p:cNvSpPr/>
          <p:nvPr/>
        </p:nvSpPr>
        <p:spPr>
          <a:xfrm>
            <a:off x="7681200" y="2062254"/>
            <a:ext cx="1139100" cy="8316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Charlie</a:t>
            </a:r>
            <a:endParaRPr/>
          </a:p>
          <a:p>
            <a:pPr indent="0" lvl="0" marL="0" rtl="0" algn="ctr">
              <a:spcBef>
                <a:spcPts val="0"/>
              </a:spcBef>
              <a:spcAft>
                <a:spcPts val="0"/>
              </a:spcAft>
              <a:buNone/>
            </a:pPr>
            <a:r>
              <a:rPr lang="en"/>
              <a:t>0.3 BTC</a:t>
            </a:r>
            <a:endParaRPr/>
          </a:p>
        </p:txBody>
      </p:sp>
      <p:cxnSp>
        <p:nvCxnSpPr>
          <p:cNvPr id="1166" name="Google Shape;1166;p96"/>
          <p:cNvCxnSpPr>
            <a:endCxn id="1158" idx="2"/>
          </p:cNvCxnSpPr>
          <p:nvPr/>
        </p:nvCxnSpPr>
        <p:spPr>
          <a:xfrm rot="10800000">
            <a:off x="4708943" y="1675583"/>
            <a:ext cx="2347800" cy="2412300"/>
          </a:xfrm>
          <a:prstGeom prst="straightConnector1">
            <a:avLst/>
          </a:prstGeom>
          <a:noFill/>
          <a:ln cap="flat" cmpd="sng" w="9525">
            <a:solidFill>
              <a:srgbClr val="1F497D"/>
            </a:solidFill>
            <a:prstDash val="solid"/>
            <a:round/>
            <a:headEnd len="med" w="med" type="none"/>
            <a:tailEnd len="med" w="med" type="triangle"/>
          </a:ln>
        </p:spPr>
      </p:cxnSp>
      <p:cxnSp>
        <p:nvCxnSpPr>
          <p:cNvPr id="1167" name="Google Shape;1167;p96"/>
          <p:cNvCxnSpPr>
            <a:stCxn id="1164" idx="0"/>
            <a:endCxn id="1165" idx="2"/>
          </p:cNvCxnSpPr>
          <p:nvPr/>
        </p:nvCxnSpPr>
        <p:spPr>
          <a:xfrm flipH="1" rot="10800000">
            <a:off x="7044663" y="2893803"/>
            <a:ext cx="1206000" cy="1194300"/>
          </a:xfrm>
          <a:prstGeom prst="straightConnector1">
            <a:avLst/>
          </a:prstGeom>
          <a:noFill/>
          <a:ln cap="flat" cmpd="sng" w="9525">
            <a:solidFill>
              <a:srgbClr val="1F497D"/>
            </a:solidFill>
            <a:prstDash val="solid"/>
            <a:round/>
            <a:headEnd len="med" w="med" type="none"/>
            <a:tailEnd len="med" w="med" type="triangle"/>
          </a:ln>
        </p:spPr>
      </p:cxnSp>
      <p:cxnSp>
        <p:nvCxnSpPr>
          <p:cNvPr id="1168" name="Google Shape;1168;p96"/>
          <p:cNvCxnSpPr>
            <a:stCxn id="1158" idx="3"/>
            <a:endCxn id="1169" idx="1"/>
          </p:cNvCxnSpPr>
          <p:nvPr/>
        </p:nvCxnSpPr>
        <p:spPr>
          <a:xfrm>
            <a:off x="5591993" y="1259783"/>
            <a:ext cx="552300" cy="138300"/>
          </a:xfrm>
          <a:prstGeom prst="straightConnector1">
            <a:avLst/>
          </a:prstGeom>
          <a:noFill/>
          <a:ln cap="flat" cmpd="sng" w="9525">
            <a:solidFill>
              <a:srgbClr val="1F497D"/>
            </a:solidFill>
            <a:prstDash val="solid"/>
            <a:round/>
            <a:headEnd len="med" w="med" type="none"/>
            <a:tailEnd len="med" w="med" type="none"/>
          </a:ln>
        </p:spPr>
      </p:cxnSp>
      <p:sp>
        <p:nvSpPr>
          <p:cNvPr id="1169" name="Google Shape;1169;p96"/>
          <p:cNvSpPr/>
          <p:nvPr/>
        </p:nvSpPr>
        <p:spPr>
          <a:xfrm rot="1096755">
            <a:off x="6114461" y="1409357"/>
            <a:ext cx="1186997" cy="349912"/>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channel B-C </a:t>
            </a:r>
            <a:endParaRPr/>
          </a:p>
        </p:txBody>
      </p:sp>
      <p:cxnSp>
        <p:nvCxnSpPr>
          <p:cNvPr id="1170" name="Google Shape;1170;p96"/>
          <p:cNvCxnSpPr>
            <a:stCxn id="1169" idx="3"/>
            <a:endCxn id="1165" idx="0"/>
          </p:cNvCxnSpPr>
          <p:nvPr/>
        </p:nvCxnSpPr>
        <p:spPr>
          <a:xfrm>
            <a:off x="7271509" y="1770463"/>
            <a:ext cx="979200" cy="291900"/>
          </a:xfrm>
          <a:prstGeom prst="straightConnector1">
            <a:avLst/>
          </a:prstGeom>
          <a:noFill/>
          <a:ln cap="flat" cmpd="sng" w="9525">
            <a:solidFill>
              <a:srgbClr val="1F497D"/>
            </a:solidFill>
            <a:prstDash val="solid"/>
            <a:round/>
            <a:headEnd len="med" w="med" type="none"/>
            <a:tailEnd len="med" w="med" type="none"/>
          </a:ln>
        </p:spPr>
      </p:cxnSp>
      <p:sp>
        <p:nvSpPr>
          <p:cNvPr id="1171" name="Google Shape;1171;p96"/>
          <p:cNvSpPr txBox="1"/>
          <p:nvPr/>
        </p:nvSpPr>
        <p:spPr>
          <a:xfrm rot="2555736">
            <a:off x="1563331" y="3231800"/>
            <a:ext cx="1041637" cy="3644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0.35 BTC</a:t>
            </a:r>
            <a:endParaRPr/>
          </a:p>
        </p:txBody>
      </p:sp>
      <p:sp>
        <p:nvSpPr>
          <p:cNvPr id="1172" name="Google Shape;1172;p96"/>
          <p:cNvSpPr txBox="1"/>
          <p:nvPr/>
        </p:nvSpPr>
        <p:spPr>
          <a:xfrm rot="2717030">
            <a:off x="5296932" y="2812137"/>
            <a:ext cx="899239" cy="36763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0.5 BTC</a:t>
            </a:r>
            <a:endParaRPr/>
          </a:p>
        </p:txBody>
      </p:sp>
      <p:sp>
        <p:nvSpPr>
          <p:cNvPr id="1173" name="Google Shape;1173;p96"/>
          <p:cNvSpPr txBox="1"/>
          <p:nvPr/>
        </p:nvSpPr>
        <p:spPr>
          <a:xfrm rot="-2882711">
            <a:off x="3296861" y="2794838"/>
            <a:ext cx="946385" cy="36734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0.15 BTC</a:t>
            </a:r>
            <a:endParaRPr/>
          </a:p>
        </p:txBody>
      </p:sp>
      <p:sp>
        <p:nvSpPr>
          <p:cNvPr id="1174" name="Google Shape;1174;p96"/>
          <p:cNvSpPr txBox="1"/>
          <p:nvPr/>
        </p:nvSpPr>
        <p:spPr>
          <a:xfrm rot="-2644570">
            <a:off x="6951083" y="3272583"/>
            <a:ext cx="907831" cy="36410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0.3 BTC</a:t>
            </a:r>
            <a:endParaRPr/>
          </a:p>
        </p:txBody>
      </p:sp>
      <p:sp>
        <p:nvSpPr>
          <p:cNvPr id="1175" name="Google Shape;1175;p96"/>
          <p:cNvSpPr/>
          <p:nvPr/>
        </p:nvSpPr>
        <p:spPr>
          <a:xfrm flipH="1">
            <a:off x="118051" y="699725"/>
            <a:ext cx="1382100" cy="11388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send</a:t>
            </a:r>
            <a:endParaRPr/>
          </a:p>
          <a:p>
            <a:pPr indent="0" lvl="0" marL="0" rtl="0" algn="l">
              <a:spcBef>
                <a:spcPts val="0"/>
              </a:spcBef>
              <a:spcAft>
                <a:spcPts val="0"/>
              </a:spcAft>
              <a:buNone/>
            </a:pPr>
            <a:r>
              <a:rPr lang="en"/>
              <a:t>0.1 BTC to Charlie</a:t>
            </a:r>
            <a:endParaRPr/>
          </a:p>
        </p:txBody>
      </p:sp>
      <p:sp>
        <p:nvSpPr>
          <p:cNvPr id="1176" name="Google Shape;1176;p96"/>
          <p:cNvSpPr txBox="1"/>
          <p:nvPr/>
        </p:nvSpPr>
        <p:spPr>
          <a:xfrm>
            <a:off x="190823" y="2977305"/>
            <a:ext cx="943500" cy="7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Some Hash </a:t>
            </a:r>
            <a:r>
              <a:rPr b="1" lang="en">
                <a:solidFill>
                  <a:schemeClr val="dk1"/>
                </a:solidFill>
              </a:rPr>
              <a:t>H </a:t>
            </a:r>
            <a:r>
              <a:rPr lang="en">
                <a:solidFill>
                  <a:schemeClr val="dk1"/>
                </a:solidFill>
              </a:rPr>
              <a:t>of </a:t>
            </a:r>
            <a:r>
              <a:rPr b="1" lang="en">
                <a:solidFill>
                  <a:schemeClr val="dk1"/>
                </a:solidFill>
              </a:rPr>
              <a:t>R</a:t>
            </a:r>
            <a:endParaRPr b="1"/>
          </a:p>
        </p:txBody>
      </p:sp>
      <p:sp>
        <p:nvSpPr>
          <p:cNvPr id="1177" name="Google Shape;1177;p96"/>
          <p:cNvSpPr txBox="1"/>
          <p:nvPr/>
        </p:nvSpPr>
        <p:spPr>
          <a:xfrm>
            <a:off x="8078098" y="3050905"/>
            <a:ext cx="943500" cy="7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Some Hash </a:t>
            </a:r>
            <a:r>
              <a:rPr b="1" lang="en">
                <a:solidFill>
                  <a:schemeClr val="dk1"/>
                </a:solidFill>
              </a:rPr>
              <a:t>H </a:t>
            </a:r>
            <a:r>
              <a:rPr lang="en">
                <a:solidFill>
                  <a:schemeClr val="dk1"/>
                </a:solidFill>
              </a:rPr>
              <a:t>of </a:t>
            </a:r>
            <a:r>
              <a:rPr b="1" lang="en">
                <a:solidFill>
                  <a:schemeClr val="dk1"/>
                </a:solidFill>
              </a:rPr>
              <a:t>R</a:t>
            </a:r>
            <a:endParaRPr b="1"/>
          </a:p>
        </p:txBody>
      </p:sp>
      <p:cxnSp>
        <p:nvCxnSpPr>
          <p:cNvPr id="1178" name="Google Shape;1178;p96"/>
          <p:cNvCxnSpPr/>
          <p:nvPr/>
        </p:nvCxnSpPr>
        <p:spPr>
          <a:xfrm flipH="1">
            <a:off x="988211" y="3535868"/>
            <a:ext cx="6936600" cy="81000"/>
          </a:xfrm>
          <a:prstGeom prst="straightConnector1">
            <a:avLst/>
          </a:prstGeom>
          <a:noFill/>
          <a:ln cap="flat" cmpd="sng" w="28575">
            <a:solidFill>
              <a:schemeClr val="dk2"/>
            </a:solidFill>
            <a:prstDash val="dash"/>
            <a:round/>
            <a:headEnd len="med" w="med" type="none"/>
            <a:tailEnd len="med" w="med" type="triangle"/>
          </a:ln>
        </p:spPr>
      </p:cxn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2" name="Shape 1182"/>
        <p:cNvGrpSpPr/>
        <p:nvPr/>
      </p:nvGrpSpPr>
      <p:grpSpPr>
        <a:xfrm>
          <a:off x="0" y="0"/>
          <a:ext cx="0" cy="0"/>
          <a:chOff x="0" y="0"/>
          <a:chExt cx="0" cy="0"/>
        </a:xfrm>
      </p:grpSpPr>
      <p:sp>
        <p:nvSpPr>
          <p:cNvPr id="1183" name="Google Shape;1183;p97"/>
          <p:cNvSpPr txBox="1"/>
          <p:nvPr>
            <p:ph type="title"/>
          </p:nvPr>
        </p:nvSpPr>
        <p:spPr>
          <a:xfrm>
            <a:off x="311700" y="45325"/>
            <a:ext cx="870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trustless (Lightning) Network of payment channels</a:t>
            </a:r>
            <a:endParaRPr/>
          </a:p>
          <a:p>
            <a:pPr indent="0" lvl="0" marL="0" rtl="0" algn="l">
              <a:spcBef>
                <a:spcPts val="0"/>
              </a:spcBef>
              <a:spcAft>
                <a:spcPts val="0"/>
              </a:spcAft>
              <a:buNone/>
            </a:pPr>
            <a:r>
              <a:t/>
            </a:r>
            <a:endParaRPr/>
          </a:p>
        </p:txBody>
      </p:sp>
      <p:sp>
        <p:nvSpPr>
          <p:cNvPr id="1184" name="Google Shape;1184;p97"/>
          <p:cNvSpPr/>
          <p:nvPr/>
        </p:nvSpPr>
        <p:spPr>
          <a:xfrm>
            <a:off x="470725" y="2008622"/>
            <a:ext cx="1139100" cy="835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Alice</a:t>
            </a:r>
            <a:endParaRPr/>
          </a:p>
          <a:p>
            <a:pPr indent="0" lvl="0" marL="0" rtl="0" algn="ctr">
              <a:spcBef>
                <a:spcPts val="0"/>
              </a:spcBef>
              <a:spcAft>
                <a:spcPts val="0"/>
              </a:spcAft>
              <a:buNone/>
            </a:pPr>
            <a:r>
              <a:rPr lang="en">
                <a:solidFill>
                  <a:srgbClr val="FF0000"/>
                </a:solidFill>
              </a:rPr>
              <a:t>0.25 BTC</a:t>
            </a:r>
            <a:endParaRPr>
              <a:solidFill>
                <a:srgbClr val="FF0000"/>
              </a:solidFill>
            </a:endParaRPr>
          </a:p>
        </p:txBody>
      </p:sp>
      <p:sp>
        <p:nvSpPr>
          <p:cNvPr id="1185" name="Google Shape;1185;p97"/>
          <p:cNvSpPr/>
          <p:nvPr/>
        </p:nvSpPr>
        <p:spPr>
          <a:xfrm>
            <a:off x="1257206" y="4084525"/>
            <a:ext cx="2584800" cy="835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2-2 Multisignature Wallet</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0.5 BTC</a:t>
            </a:r>
            <a:endParaRPr/>
          </a:p>
        </p:txBody>
      </p:sp>
      <p:sp>
        <p:nvSpPr>
          <p:cNvPr id="1186" name="Google Shape;1186;p97"/>
          <p:cNvSpPr/>
          <p:nvPr/>
        </p:nvSpPr>
        <p:spPr>
          <a:xfrm>
            <a:off x="3825889" y="826536"/>
            <a:ext cx="1766100" cy="835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Bob</a:t>
            </a:r>
            <a:endParaRPr/>
          </a:p>
          <a:p>
            <a:pPr indent="0" lvl="0" marL="0" rtl="0" algn="ctr">
              <a:spcBef>
                <a:spcPts val="0"/>
              </a:spcBef>
              <a:spcAft>
                <a:spcPts val="0"/>
              </a:spcAft>
              <a:buNone/>
            </a:pPr>
            <a:r>
              <a:rPr lang="en"/>
              <a:t>0.65 BTC</a:t>
            </a:r>
            <a:endParaRPr/>
          </a:p>
        </p:txBody>
      </p:sp>
      <p:cxnSp>
        <p:nvCxnSpPr>
          <p:cNvPr id="1187" name="Google Shape;1187;p97"/>
          <p:cNvCxnSpPr>
            <a:stCxn id="1185" idx="0"/>
            <a:endCxn id="1184" idx="2"/>
          </p:cNvCxnSpPr>
          <p:nvPr/>
        </p:nvCxnSpPr>
        <p:spPr>
          <a:xfrm rot="10800000">
            <a:off x="1040306" y="2843725"/>
            <a:ext cx="1509300" cy="1240800"/>
          </a:xfrm>
          <a:prstGeom prst="straightConnector1">
            <a:avLst/>
          </a:prstGeom>
          <a:noFill/>
          <a:ln cap="flat" cmpd="sng" w="9525">
            <a:solidFill>
              <a:srgbClr val="1F497D"/>
            </a:solidFill>
            <a:prstDash val="solid"/>
            <a:round/>
            <a:headEnd len="med" w="med" type="none"/>
            <a:tailEnd len="med" w="med" type="triangle"/>
          </a:ln>
        </p:spPr>
      </p:cxnSp>
      <p:cxnSp>
        <p:nvCxnSpPr>
          <p:cNvPr id="1188" name="Google Shape;1188;p97"/>
          <p:cNvCxnSpPr>
            <a:stCxn id="1185" idx="0"/>
            <a:endCxn id="1186" idx="2"/>
          </p:cNvCxnSpPr>
          <p:nvPr/>
        </p:nvCxnSpPr>
        <p:spPr>
          <a:xfrm flipH="1" rot="10800000">
            <a:off x="2549606" y="1661725"/>
            <a:ext cx="2159400" cy="2422800"/>
          </a:xfrm>
          <a:prstGeom prst="straightConnector1">
            <a:avLst/>
          </a:prstGeom>
          <a:noFill/>
          <a:ln cap="flat" cmpd="sng" w="9525">
            <a:solidFill>
              <a:srgbClr val="1F497D"/>
            </a:solidFill>
            <a:prstDash val="solid"/>
            <a:round/>
            <a:headEnd len="med" w="med" type="none"/>
            <a:tailEnd len="med" w="med" type="triangle"/>
          </a:ln>
        </p:spPr>
      </p:cxnSp>
      <p:cxnSp>
        <p:nvCxnSpPr>
          <p:cNvPr id="1189" name="Google Shape;1189;p97"/>
          <p:cNvCxnSpPr>
            <a:stCxn id="1184" idx="0"/>
            <a:endCxn id="1190" idx="1"/>
          </p:cNvCxnSpPr>
          <p:nvPr/>
        </p:nvCxnSpPr>
        <p:spPr>
          <a:xfrm flipH="1" rot="10800000">
            <a:off x="1040275" y="1744322"/>
            <a:ext cx="968400" cy="264300"/>
          </a:xfrm>
          <a:prstGeom prst="straightConnector1">
            <a:avLst/>
          </a:prstGeom>
          <a:noFill/>
          <a:ln cap="flat" cmpd="sng" w="9525">
            <a:solidFill>
              <a:srgbClr val="1F497D"/>
            </a:solidFill>
            <a:prstDash val="solid"/>
            <a:round/>
            <a:headEnd len="med" w="med" type="none"/>
            <a:tailEnd len="med" w="med" type="none"/>
          </a:ln>
        </p:spPr>
      </p:cxnSp>
      <p:sp>
        <p:nvSpPr>
          <p:cNvPr id="1190" name="Google Shape;1190;p97"/>
          <p:cNvSpPr/>
          <p:nvPr/>
        </p:nvSpPr>
        <p:spPr>
          <a:xfrm rot="-951054">
            <a:off x="1985897" y="1404807"/>
            <a:ext cx="1199407" cy="351485"/>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channel A-B </a:t>
            </a:r>
            <a:endParaRPr/>
          </a:p>
        </p:txBody>
      </p:sp>
      <p:cxnSp>
        <p:nvCxnSpPr>
          <p:cNvPr id="1191" name="Google Shape;1191;p97"/>
          <p:cNvCxnSpPr>
            <a:stCxn id="1190" idx="3"/>
            <a:endCxn id="1186" idx="1"/>
          </p:cNvCxnSpPr>
          <p:nvPr/>
        </p:nvCxnSpPr>
        <p:spPr>
          <a:xfrm flipH="1" rot="10800000">
            <a:off x="3162500" y="1244250"/>
            <a:ext cx="663300" cy="172500"/>
          </a:xfrm>
          <a:prstGeom prst="straightConnector1">
            <a:avLst/>
          </a:prstGeom>
          <a:noFill/>
          <a:ln cap="flat" cmpd="sng" w="9525">
            <a:solidFill>
              <a:srgbClr val="1F497D"/>
            </a:solidFill>
            <a:prstDash val="solid"/>
            <a:round/>
            <a:headEnd len="med" w="med" type="none"/>
            <a:tailEnd len="med" w="med" type="none"/>
          </a:ln>
        </p:spPr>
      </p:cxnSp>
      <p:sp>
        <p:nvSpPr>
          <p:cNvPr id="1192" name="Google Shape;1192;p97"/>
          <p:cNvSpPr/>
          <p:nvPr/>
        </p:nvSpPr>
        <p:spPr>
          <a:xfrm>
            <a:off x="5752255" y="4084525"/>
            <a:ext cx="2584800" cy="835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2-2 Multisignature Wallet</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0.8 BTC</a:t>
            </a:r>
            <a:endParaRPr/>
          </a:p>
        </p:txBody>
      </p:sp>
      <p:sp>
        <p:nvSpPr>
          <p:cNvPr id="1193" name="Google Shape;1193;p97"/>
          <p:cNvSpPr/>
          <p:nvPr/>
        </p:nvSpPr>
        <p:spPr>
          <a:xfrm>
            <a:off x="7681189" y="2050015"/>
            <a:ext cx="1139100" cy="835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Charlie</a:t>
            </a:r>
            <a:endParaRPr/>
          </a:p>
          <a:p>
            <a:pPr indent="0" lvl="0" marL="0" rtl="0" algn="ctr">
              <a:spcBef>
                <a:spcPts val="0"/>
              </a:spcBef>
              <a:spcAft>
                <a:spcPts val="0"/>
              </a:spcAft>
              <a:buNone/>
            </a:pPr>
            <a:r>
              <a:rPr lang="en"/>
              <a:t>0.3 BTC</a:t>
            </a:r>
            <a:endParaRPr/>
          </a:p>
        </p:txBody>
      </p:sp>
      <p:cxnSp>
        <p:nvCxnSpPr>
          <p:cNvPr id="1194" name="Google Shape;1194;p97"/>
          <p:cNvCxnSpPr>
            <a:endCxn id="1186" idx="2"/>
          </p:cNvCxnSpPr>
          <p:nvPr/>
        </p:nvCxnSpPr>
        <p:spPr>
          <a:xfrm rot="10800000">
            <a:off x="4708939" y="1661736"/>
            <a:ext cx="2347800" cy="2422500"/>
          </a:xfrm>
          <a:prstGeom prst="straightConnector1">
            <a:avLst/>
          </a:prstGeom>
          <a:noFill/>
          <a:ln cap="flat" cmpd="sng" w="9525">
            <a:solidFill>
              <a:srgbClr val="1F497D"/>
            </a:solidFill>
            <a:prstDash val="solid"/>
            <a:round/>
            <a:headEnd len="med" w="med" type="none"/>
            <a:tailEnd len="med" w="med" type="triangle"/>
          </a:ln>
        </p:spPr>
      </p:cxnSp>
      <p:cxnSp>
        <p:nvCxnSpPr>
          <p:cNvPr id="1195" name="Google Shape;1195;p97"/>
          <p:cNvCxnSpPr>
            <a:stCxn id="1192" idx="0"/>
            <a:endCxn id="1193" idx="2"/>
          </p:cNvCxnSpPr>
          <p:nvPr/>
        </p:nvCxnSpPr>
        <p:spPr>
          <a:xfrm flipH="1" rot="10800000">
            <a:off x="7044655" y="2885125"/>
            <a:ext cx="1206000" cy="1199400"/>
          </a:xfrm>
          <a:prstGeom prst="straightConnector1">
            <a:avLst/>
          </a:prstGeom>
          <a:noFill/>
          <a:ln cap="flat" cmpd="sng" w="9525">
            <a:solidFill>
              <a:srgbClr val="1F497D"/>
            </a:solidFill>
            <a:prstDash val="solid"/>
            <a:round/>
            <a:headEnd len="med" w="med" type="none"/>
            <a:tailEnd len="med" w="med" type="triangle"/>
          </a:ln>
        </p:spPr>
      </p:cxnSp>
      <p:cxnSp>
        <p:nvCxnSpPr>
          <p:cNvPr id="1196" name="Google Shape;1196;p97"/>
          <p:cNvCxnSpPr>
            <a:stCxn id="1186" idx="3"/>
            <a:endCxn id="1197" idx="1"/>
          </p:cNvCxnSpPr>
          <p:nvPr/>
        </p:nvCxnSpPr>
        <p:spPr>
          <a:xfrm>
            <a:off x="5591989" y="1244136"/>
            <a:ext cx="552300" cy="138900"/>
          </a:xfrm>
          <a:prstGeom prst="straightConnector1">
            <a:avLst/>
          </a:prstGeom>
          <a:noFill/>
          <a:ln cap="flat" cmpd="sng" w="9525">
            <a:solidFill>
              <a:srgbClr val="1F497D"/>
            </a:solidFill>
            <a:prstDash val="solid"/>
            <a:round/>
            <a:headEnd len="med" w="med" type="none"/>
            <a:tailEnd len="med" w="med" type="none"/>
          </a:ln>
        </p:spPr>
      </p:cxnSp>
      <p:sp>
        <p:nvSpPr>
          <p:cNvPr id="1197" name="Google Shape;1197;p97"/>
          <p:cNvSpPr/>
          <p:nvPr/>
        </p:nvSpPr>
        <p:spPr>
          <a:xfrm rot="1100879">
            <a:off x="6114217" y="1394365"/>
            <a:ext cx="1187468" cy="351328"/>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channel B-C </a:t>
            </a:r>
            <a:endParaRPr/>
          </a:p>
        </p:txBody>
      </p:sp>
      <p:cxnSp>
        <p:nvCxnSpPr>
          <p:cNvPr id="1198" name="Google Shape;1198;p97"/>
          <p:cNvCxnSpPr>
            <a:stCxn id="1197" idx="3"/>
            <a:endCxn id="1193" idx="0"/>
          </p:cNvCxnSpPr>
          <p:nvPr/>
        </p:nvCxnSpPr>
        <p:spPr>
          <a:xfrm>
            <a:off x="7271501" y="1756929"/>
            <a:ext cx="979200" cy="293100"/>
          </a:xfrm>
          <a:prstGeom prst="straightConnector1">
            <a:avLst/>
          </a:prstGeom>
          <a:noFill/>
          <a:ln cap="flat" cmpd="sng" w="9525">
            <a:solidFill>
              <a:srgbClr val="1F497D"/>
            </a:solidFill>
            <a:prstDash val="solid"/>
            <a:round/>
            <a:headEnd len="med" w="med" type="none"/>
            <a:tailEnd len="med" w="med" type="none"/>
          </a:ln>
        </p:spPr>
      </p:cxnSp>
      <p:sp>
        <p:nvSpPr>
          <p:cNvPr id="1199" name="Google Shape;1199;p97"/>
          <p:cNvSpPr txBox="1"/>
          <p:nvPr/>
        </p:nvSpPr>
        <p:spPr>
          <a:xfrm rot="2563736">
            <a:off x="1562212" y="3225060"/>
            <a:ext cx="1043873" cy="36536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0.25 BTC</a:t>
            </a:r>
            <a:endParaRPr>
              <a:solidFill>
                <a:srgbClr val="FF0000"/>
              </a:solidFill>
            </a:endParaRPr>
          </a:p>
        </p:txBody>
      </p:sp>
      <p:sp>
        <p:nvSpPr>
          <p:cNvPr id="1200" name="Google Shape;1200;p97"/>
          <p:cNvSpPr txBox="1"/>
          <p:nvPr/>
        </p:nvSpPr>
        <p:spPr>
          <a:xfrm rot="2725081">
            <a:off x="5295858" y="2803639"/>
            <a:ext cx="901373" cy="368484"/>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0.5 BTC</a:t>
            </a:r>
            <a:endParaRPr/>
          </a:p>
        </p:txBody>
      </p:sp>
      <p:sp>
        <p:nvSpPr>
          <p:cNvPr id="1201" name="Google Shape;1201;p97"/>
          <p:cNvSpPr txBox="1"/>
          <p:nvPr/>
        </p:nvSpPr>
        <p:spPr>
          <a:xfrm rot="-2889980">
            <a:off x="3295741" y="2786184"/>
            <a:ext cx="948618" cy="368154"/>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0.15 BTC</a:t>
            </a:r>
            <a:endParaRPr/>
          </a:p>
        </p:txBody>
      </p:sp>
      <p:sp>
        <p:nvSpPr>
          <p:cNvPr id="1202" name="Google Shape;1202;p97"/>
          <p:cNvSpPr txBox="1"/>
          <p:nvPr/>
        </p:nvSpPr>
        <p:spPr>
          <a:xfrm rot="-2652713">
            <a:off x="6950029" y="3265750"/>
            <a:ext cx="909920" cy="36497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0.3 BTC</a:t>
            </a:r>
            <a:endParaRPr/>
          </a:p>
        </p:txBody>
      </p:sp>
      <p:sp>
        <p:nvSpPr>
          <p:cNvPr id="1203" name="Google Shape;1203;p97"/>
          <p:cNvSpPr txBox="1"/>
          <p:nvPr/>
        </p:nvSpPr>
        <p:spPr>
          <a:xfrm>
            <a:off x="190825" y="2974153"/>
            <a:ext cx="943500" cy="7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Some Hash </a:t>
            </a:r>
            <a:r>
              <a:rPr b="1" lang="en"/>
              <a:t>H </a:t>
            </a:r>
            <a:r>
              <a:rPr lang="en"/>
              <a:t>of </a:t>
            </a:r>
            <a:r>
              <a:rPr b="1" lang="en"/>
              <a:t>R</a:t>
            </a:r>
            <a:endParaRPr b="1"/>
          </a:p>
        </p:txBody>
      </p:sp>
      <p:sp>
        <p:nvSpPr>
          <p:cNvPr id="1204" name="Google Shape;1204;p97"/>
          <p:cNvSpPr txBox="1"/>
          <p:nvPr/>
        </p:nvSpPr>
        <p:spPr>
          <a:xfrm>
            <a:off x="2833375" y="2315187"/>
            <a:ext cx="402600" cy="3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H</a:t>
            </a:r>
            <a:r>
              <a:rPr b="1" lang="en"/>
              <a:t> </a:t>
            </a:r>
            <a:endParaRPr b="1"/>
          </a:p>
        </p:txBody>
      </p:sp>
      <p:cxnSp>
        <p:nvCxnSpPr>
          <p:cNvPr id="1205" name="Google Shape;1205;p97"/>
          <p:cNvCxnSpPr/>
          <p:nvPr/>
        </p:nvCxnSpPr>
        <p:spPr>
          <a:xfrm flipH="1" rot="10800000">
            <a:off x="2546506" y="2316925"/>
            <a:ext cx="204600" cy="1767600"/>
          </a:xfrm>
          <a:prstGeom prst="straightConnector1">
            <a:avLst/>
          </a:prstGeom>
          <a:noFill/>
          <a:ln cap="flat" cmpd="sng" w="9525">
            <a:solidFill>
              <a:srgbClr val="1F497D"/>
            </a:solidFill>
            <a:prstDash val="solid"/>
            <a:round/>
            <a:headEnd len="med" w="med" type="none"/>
            <a:tailEnd len="med" w="med" type="triangle"/>
          </a:ln>
        </p:spPr>
      </p:cxnSp>
      <p:sp>
        <p:nvSpPr>
          <p:cNvPr id="1206" name="Google Shape;1206;p97"/>
          <p:cNvSpPr txBox="1"/>
          <p:nvPr/>
        </p:nvSpPr>
        <p:spPr>
          <a:xfrm rot="-4994714">
            <a:off x="2359732" y="2922811"/>
            <a:ext cx="938615" cy="37226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0.1 BTC</a:t>
            </a:r>
            <a:endParaRPr>
              <a:solidFill>
                <a:srgbClr val="FF0000"/>
              </a:solidFill>
            </a:endParaRPr>
          </a:p>
        </p:txBody>
      </p:sp>
      <p:sp>
        <p:nvSpPr>
          <p:cNvPr id="1207" name="Google Shape;1207;p97"/>
          <p:cNvSpPr/>
          <p:nvPr/>
        </p:nvSpPr>
        <p:spPr>
          <a:xfrm>
            <a:off x="4625025" y="-60700"/>
            <a:ext cx="4396500" cy="11436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 can't claim 0.1 BTC without knowing R (within some time)</a:t>
            </a:r>
            <a:endParaRPr/>
          </a:p>
        </p:txBody>
      </p:sp>
      <p:sp>
        <p:nvSpPr>
          <p:cNvPr id="1208" name="Google Shape;1208;p97"/>
          <p:cNvSpPr/>
          <p:nvPr/>
        </p:nvSpPr>
        <p:spPr>
          <a:xfrm>
            <a:off x="143125" y="650616"/>
            <a:ext cx="2507400" cy="11436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If Bob doesn't provide R</a:t>
            </a:r>
            <a:endParaRPr/>
          </a:p>
          <a:p>
            <a:pPr indent="0" lvl="0" marL="0" rtl="0" algn="l">
              <a:spcBef>
                <a:spcPts val="0"/>
              </a:spcBef>
              <a:spcAft>
                <a:spcPts val="0"/>
              </a:spcAft>
              <a:buNone/>
            </a:pPr>
            <a:r>
              <a:rPr lang="en"/>
              <a:t>I can soon claim back 0.1 BTC</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2" name="Shape 1212"/>
        <p:cNvGrpSpPr/>
        <p:nvPr/>
      </p:nvGrpSpPr>
      <p:grpSpPr>
        <a:xfrm>
          <a:off x="0" y="0"/>
          <a:ext cx="0" cy="0"/>
          <a:chOff x="0" y="0"/>
          <a:chExt cx="0" cy="0"/>
        </a:xfrm>
      </p:grpSpPr>
      <p:sp>
        <p:nvSpPr>
          <p:cNvPr id="1213" name="Google Shape;1213;p98"/>
          <p:cNvSpPr txBox="1"/>
          <p:nvPr>
            <p:ph type="title"/>
          </p:nvPr>
        </p:nvSpPr>
        <p:spPr>
          <a:xfrm>
            <a:off x="311700" y="45325"/>
            <a:ext cx="870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trustless (Lightning) Network of payment channels</a:t>
            </a:r>
            <a:endParaRPr/>
          </a:p>
          <a:p>
            <a:pPr indent="0" lvl="0" marL="0" rtl="0" algn="l">
              <a:spcBef>
                <a:spcPts val="0"/>
              </a:spcBef>
              <a:spcAft>
                <a:spcPts val="0"/>
              </a:spcAft>
              <a:buNone/>
            </a:pPr>
            <a:r>
              <a:t/>
            </a:r>
            <a:endParaRPr/>
          </a:p>
        </p:txBody>
      </p:sp>
      <p:sp>
        <p:nvSpPr>
          <p:cNvPr id="1214" name="Google Shape;1214;p98"/>
          <p:cNvSpPr/>
          <p:nvPr/>
        </p:nvSpPr>
        <p:spPr>
          <a:xfrm>
            <a:off x="470725" y="2005994"/>
            <a:ext cx="1139100" cy="8343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Alice</a:t>
            </a:r>
            <a:endParaRPr/>
          </a:p>
          <a:p>
            <a:pPr indent="0" lvl="0" marL="0" rtl="0" algn="ctr">
              <a:spcBef>
                <a:spcPts val="0"/>
              </a:spcBef>
              <a:spcAft>
                <a:spcPts val="0"/>
              </a:spcAft>
              <a:buNone/>
            </a:pPr>
            <a:r>
              <a:rPr lang="en"/>
              <a:t>0.25 BTC</a:t>
            </a:r>
            <a:endParaRPr/>
          </a:p>
        </p:txBody>
      </p:sp>
      <p:sp>
        <p:nvSpPr>
          <p:cNvPr id="1215" name="Google Shape;1215;p98"/>
          <p:cNvSpPr/>
          <p:nvPr/>
        </p:nvSpPr>
        <p:spPr>
          <a:xfrm>
            <a:off x="1257206" y="4079261"/>
            <a:ext cx="2584800" cy="8343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2-2 Multisignature Wallet</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0.5 BTC</a:t>
            </a:r>
            <a:endParaRPr/>
          </a:p>
        </p:txBody>
      </p:sp>
      <p:sp>
        <p:nvSpPr>
          <p:cNvPr id="1216" name="Google Shape;1216;p98"/>
          <p:cNvSpPr/>
          <p:nvPr/>
        </p:nvSpPr>
        <p:spPr>
          <a:xfrm>
            <a:off x="3825889" y="825409"/>
            <a:ext cx="1766100" cy="8343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Bob</a:t>
            </a:r>
            <a:endParaRPr/>
          </a:p>
          <a:p>
            <a:pPr indent="0" lvl="0" marL="0" rtl="0" algn="ctr">
              <a:spcBef>
                <a:spcPts val="0"/>
              </a:spcBef>
              <a:spcAft>
                <a:spcPts val="0"/>
              </a:spcAft>
              <a:buNone/>
            </a:pPr>
            <a:r>
              <a:rPr lang="en">
                <a:solidFill>
                  <a:srgbClr val="FF0000"/>
                </a:solidFill>
              </a:rPr>
              <a:t>0.55 BTC</a:t>
            </a:r>
            <a:endParaRPr>
              <a:solidFill>
                <a:srgbClr val="FF0000"/>
              </a:solidFill>
            </a:endParaRPr>
          </a:p>
        </p:txBody>
      </p:sp>
      <p:cxnSp>
        <p:nvCxnSpPr>
          <p:cNvPr id="1217" name="Google Shape;1217;p98"/>
          <p:cNvCxnSpPr>
            <a:stCxn id="1215" idx="0"/>
            <a:endCxn id="1214" idx="2"/>
          </p:cNvCxnSpPr>
          <p:nvPr/>
        </p:nvCxnSpPr>
        <p:spPr>
          <a:xfrm rot="10800000">
            <a:off x="1040306" y="2840261"/>
            <a:ext cx="1509300" cy="1239000"/>
          </a:xfrm>
          <a:prstGeom prst="straightConnector1">
            <a:avLst/>
          </a:prstGeom>
          <a:noFill/>
          <a:ln cap="flat" cmpd="sng" w="9525">
            <a:solidFill>
              <a:srgbClr val="1F497D"/>
            </a:solidFill>
            <a:prstDash val="solid"/>
            <a:round/>
            <a:headEnd len="med" w="med" type="none"/>
            <a:tailEnd len="med" w="med" type="triangle"/>
          </a:ln>
        </p:spPr>
      </p:cxnSp>
      <p:cxnSp>
        <p:nvCxnSpPr>
          <p:cNvPr id="1218" name="Google Shape;1218;p98"/>
          <p:cNvCxnSpPr>
            <a:stCxn id="1215" idx="0"/>
            <a:endCxn id="1216" idx="2"/>
          </p:cNvCxnSpPr>
          <p:nvPr/>
        </p:nvCxnSpPr>
        <p:spPr>
          <a:xfrm flipH="1" rot="10800000">
            <a:off x="2549606" y="1659761"/>
            <a:ext cx="2159400" cy="2419500"/>
          </a:xfrm>
          <a:prstGeom prst="straightConnector1">
            <a:avLst/>
          </a:prstGeom>
          <a:noFill/>
          <a:ln cap="flat" cmpd="sng" w="9525">
            <a:solidFill>
              <a:srgbClr val="1F497D"/>
            </a:solidFill>
            <a:prstDash val="solid"/>
            <a:round/>
            <a:headEnd len="med" w="med" type="none"/>
            <a:tailEnd len="med" w="med" type="triangle"/>
          </a:ln>
        </p:spPr>
      </p:cxnSp>
      <p:cxnSp>
        <p:nvCxnSpPr>
          <p:cNvPr id="1219" name="Google Shape;1219;p98"/>
          <p:cNvCxnSpPr>
            <a:stCxn id="1214" idx="0"/>
            <a:endCxn id="1220" idx="1"/>
          </p:cNvCxnSpPr>
          <p:nvPr/>
        </p:nvCxnSpPr>
        <p:spPr>
          <a:xfrm flipH="1" rot="10800000">
            <a:off x="1040275" y="1741994"/>
            <a:ext cx="968400" cy="264000"/>
          </a:xfrm>
          <a:prstGeom prst="straightConnector1">
            <a:avLst/>
          </a:prstGeom>
          <a:noFill/>
          <a:ln cap="flat" cmpd="sng" w="9525">
            <a:solidFill>
              <a:srgbClr val="1F497D"/>
            </a:solidFill>
            <a:prstDash val="solid"/>
            <a:round/>
            <a:headEnd len="med" w="med" type="none"/>
            <a:tailEnd len="med" w="med" type="none"/>
          </a:ln>
        </p:spPr>
      </p:cxnSp>
      <p:sp>
        <p:nvSpPr>
          <p:cNvPr id="1220" name="Google Shape;1220;p98"/>
          <p:cNvSpPr/>
          <p:nvPr/>
        </p:nvSpPr>
        <p:spPr>
          <a:xfrm rot="-950227">
            <a:off x="1985938" y="1402866"/>
            <a:ext cx="1199325" cy="35091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channel A-B </a:t>
            </a:r>
            <a:endParaRPr/>
          </a:p>
        </p:txBody>
      </p:sp>
      <p:cxnSp>
        <p:nvCxnSpPr>
          <p:cNvPr id="1221" name="Google Shape;1221;p98"/>
          <p:cNvCxnSpPr>
            <a:stCxn id="1220" idx="3"/>
            <a:endCxn id="1216" idx="1"/>
          </p:cNvCxnSpPr>
          <p:nvPr/>
        </p:nvCxnSpPr>
        <p:spPr>
          <a:xfrm flipH="1" rot="10800000">
            <a:off x="3162500" y="1242471"/>
            <a:ext cx="663300" cy="172200"/>
          </a:xfrm>
          <a:prstGeom prst="straightConnector1">
            <a:avLst/>
          </a:prstGeom>
          <a:noFill/>
          <a:ln cap="flat" cmpd="sng" w="9525">
            <a:solidFill>
              <a:srgbClr val="1F497D"/>
            </a:solidFill>
            <a:prstDash val="solid"/>
            <a:round/>
            <a:headEnd len="med" w="med" type="none"/>
            <a:tailEnd len="med" w="med" type="none"/>
          </a:ln>
        </p:spPr>
      </p:cxnSp>
      <p:sp>
        <p:nvSpPr>
          <p:cNvPr id="1222" name="Google Shape;1222;p98"/>
          <p:cNvSpPr/>
          <p:nvPr/>
        </p:nvSpPr>
        <p:spPr>
          <a:xfrm>
            <a:off x="5752255" y="4079261"/>
            <a:ext cx="2584800" cy="8343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2-2 Multisignature Wallet</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0.8 BTC</a:t>
            </a:r>
            <a:endParaRPr/>
          </a:p>
        </p:txBody>
      </p:sp>
      <p:sp>
        <p:nvSpPr>
          <p:cNvPr id="1223" name="Google Shape;1223;p98"/>
          <p:cNvSpPr/>
          <p:nvPr/>
        </p:nvSpPr>
        <p:spPr>
          <a:xfrm>
            <a:off x="7681189" y="2047334"/>
            <a:ext cx="1139100" cy="8343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Charlie</a:t>
            </a:r>
            <a:endParaRPr/>
          </a:p>
          <a:p>
            <a:pPr indent="0" lvl="0" marL="0" rtl="0" algn="ctr">
              <a:spcBef>
                <a:spcPts val="0"/>
              </a:spcBef>
              <a:spcAft>
                <a:spcPts val="0"/>
              </a:spcAft>
              <a:buNone/>
            </a:pPr>
            <a:r>
              <a:rPr lang="en"/>
              <a:t>0.3 BTC</a:t>
            </a:r>
            <a:endParaRPr/>
          </a:p>
        </p:txBody>
      </p:sp>
      <p:cxnSp>
        <p:nvCxnSpPr>
          <p:cNvPr id="1224" name="Google Shape;1224;p98"/>
          <p:cNvCxnSpPr>
            <a:endCxn id="1216" idx="2"/>
          </p:cNvCxnSpPr>
          <p:nvPr/>
        </p:nvCxnSpPr>
        <p:spPr>
          <a:xfrm rot="10800000">
            <a:off x="4708939" y="1659709"/>
            <a:ext cx="2347800" cy="2419500"/>
          </a:xfrm>
          <a:prstGeom prst="straightConnector1">
            <a:avLst/>
          </a:prstGeom>
          <a:noFill/>
          <a:ln cap="flat" cmpd="sng" w="9525">
            <a:solidFill>
              <a:srgbClr val="1F497D"/>
            </a:solidFill>
            <a:prstDash val="solid"/>
            <a:round/>
            <a:headEnd len="med" w="med" type="none"/>
            <a:tailEnd len="med" w="med" type="triangle"/>
          </a:ln>
        </p:spPr>
      </p:cxnSp>
      <p:cxnSp>
        <p:nvCxnSpPr>
          <p:cNvPr id="1225" name="Google Shape;1225;p98"/>
          <p:cNvCxnSpPr>
            <a:stCxn id="1222" idx="0"/>
            <a:endCxn id="1223" idx="2"/>
          </p:cNvCxnSpPr>
          <p:nvPr/>
        </p:nvCxnSpPr>
        <p:spPr>
          <a:xfrm flipH="1" rot="10800000">
            <a:off x="7044655" y="2881661"/>
            <a:ext cx="1206000" cy="1197600"/>
          </a:xfrm>
          <a:prstGeom prst="straightConnector1">
            <a:avLst/>
          </a:prstGeom>
          <a:noFill/>
          <a:ln cap="flat" cmpd="sng" w="9525">
            <a:solidFill>
              <a:srgbClr val="1F497D"/>
            </a:solidFill>
            <a:prstDash val="solid"/>
            <a:round/>
            <a:headEnd len="med" w="med" type="none"/>
            <a:tailEnd len="med" w="med" type="triangle"/>
          </a:ln>
        </p:spPr>
      </p:cxnSp>
      <p:cxnSp>
        <p:nvCxnSpPr>
          <p:cNvPr id="1226" name="Google Shape;1226;p98"/>
          <p:cNvCxnSpPr>
            <a:stCxn id="1216" idx="3"/>
            <a:endCxn id="1227" idx="1"/>
          </p:cNvCxnSpPr>
          <p:nvPr/>
        </p:nvCxnSpPr>
        <p:spPr>
          <a:xfrm>
            <a:off x="5591989" y="1242559"/>
            <a:ext cx="552300" cy="138900"/>
          </a:xfrm>
          <a:prstGeom prst="straightConnector1">
            <a:avLst/>
          </a:prstGeom>
          <a:noFill/>
          <a:ln cap="flat" cmpd="sng" w="9525">
            <a:solidFill>
              <a:srgbClr val="1F497D"/>
            </a:solidFill>
            <a:prstDash val="solid"/>
            <a:round/>
            <a:headEnd len="med" w="med" type="none"/>
            <a:tailEnd len="med" w="med" type="none"/>
          </a:ln>
        </p:spPr>
      </p:cxnSp>
      <p:sp>
        <p:nvSpPr>
          <p:cNvPr id="1227" name="Google Shape;1227;p98"/>
          <p:cNvSpPr/>
          <p:nvPr/>
        </p:nvSpPr>
        <p:spPr>
          <a:xfrm rot="1099230">
            <a:off x="6114311" y="1392434"/>
            <a:ext cx="1187280" cy="351045"/>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channel B-C </a:t>
            </a:r>
            <a:endParaRPr/>
          </a:p>
        </p:txBody>
      </p:sp>
      <p:cxnSp>
        <p:nvCxnSpPr>
          <p:cNvPr id="1228" name="Google Shape;1228;p98"/>
          <p:cNvCxnSpPr>
            <a:stCxn id="1227" idx="3"/>
            <a:endCxn id="1223" idx="0"/>
          </p:cNvCxnSpPr>
          <p:nvPr/>
        </p:nvCxnSpPr>
        <p:spPr>
          <a:xfrm>
            <a:off x="7271501" y="1754556"/>
            <a:ext cx="979200" cy="292800"/>
          </a:xfrm>
          <a:prstGeom prst="straightConnector1">
            <a:avLst/>
          </a:prstGeom>
          <a:noFill/>
          <a:ln cap="flat" cmpd="sng" w="9525">
            <a:solidFill>
              <a:srgbClr val="1F497D"/>
            </a:solidFill>
            <a:prstDash val="solid"/>
            <a:round/>
            <a:headEnd len="med" w="med" type="none"/>
            <a:tailEnd len="med" w="med" type="none"/>
          </a:ln>
        </p:spPr>
      </p:cxnSp>
      <p:sp>
        <p:nvSpPr>
          <p:cNvPr id="1229" name="Google Shape;1229;p98"/>
          <p:cNvSpPr txBox="1"/>
          <p:nvPr/>
        </p:nvSpPr>
        <p:spPr>
          <a:xfrm rot="2561558">
            <a:off x="1562518" y="3220789"/>
            <a:ext cx="1043263" cy="36514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0.25 BTC</a:t>
            </a:r>
            <a:endParaRPr/>
          </a:p>
        </p:txBody>
      </p:sp>
      <p:sp>
        <p:nvSpPr>
          <p:cNvPr id="1230" name="Google Shape;1230;p98"/>
          <p:cNvSpPr txBox="1"/>
          <p:nvPr/>
        </p:nvSpPr>
        <p:spPr>
          <a:xfrm rot="2722670">
            <a:off x="5296178" y="2799849"/>
            <a:ext cx="900732" cy="36827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0.4 BTC</a:t>
            </a:r>
            <a:endParaRPr>
              <a:solidFill>
                <a:srgbClr val="FF0000"/>
              </a:solidFill>
            </a:endParaRPr>
          </a:p>
        </p:txBody>
      </p:sp>
      <p:sp>
        <p:nvSpPr>
          <p:cNvPr id="1231" name="Google Shape;1231;p98"/>
          <p:cNvSpPr txBox="1"/>
          <p:nvPr/>
        </p:nvSpPr>
        <p:spPr>
          <a:xfrm rot="-2887803">
            <a:off x="3296076" y="2782446"/>
            <a:ext cx="947947" cy="36795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0.15 BTC</a:t>
            </a:r>
            <a:endParaRPr/>
          </a:p>
        </p:txBody>
      </p:sp>
      <p:sp>
        <p:nvSpPr>
          <p:cNvPr id="1232" name="Google Shape;1232;p98"/>
          <p:cNvSpPr txBox="1"/>
          <p:nvPr/>
        </p:nvSpPr>
        <p:spPr>
          <a:xfrm rot="-2650274">
            <a:off x="6950343" y="3261426"/>
            <a:ext cx="909293" cy="36454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0.3 BTC</a:t>
            </a:r>
            <a:endParaRPr/>
          </a:p>
        </p:txBody>
      </p:sp>
      <p:sp>
        <p:nvSpPr>
          <p:cNvPr id="1233" name="Google Shape;1233;p98"/>
          <p:cNvSpPr txBox="1"/>
          <p:nvPr/>
        </p:nvSpPr>
        <p:spPr>
          <a:xfrm>
            <a:off x="190825" y="2970299"/>
            <a:ext cx="943500" cy="7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Some Hash </a:t>
            </a:r>
            <a:r>
              <a:rPr b="1" lang="en"/>
              <a:t>H </a:t>
            </a:r>
            <a:r>
              <a:rPr lang="en"/>
              <a:t>of </a:t>
            </a:r>
            <a:r>
              <a:rPr b="1" lang="en"/>
              <a:t>R</a:t>
            </a:r>
            <a:endParaRPr b="1"/>
          </a:p>
        </p:txBody>
      </p:sp>
      <p:sp>
        <p:nvSpPr>
          <p:cNvPr id="1234" name="Google Shape;1234;p98"/>
          <p:cNvSpPr txBox="1"/>
          <p:nvPr/>
        </p:nvSpPr>
        <p:spPr>
          <a:xfrm>
            <a:off x="2833375" y="2312170"/>
            <a:ext cx="402600" cy="3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H </a:t>
            </a:r>
            <a:endParaRPr b="1"/>
          </a:p>
        </p:txBody>
      </p:sp>
      <p:cxnSp>
        <p:nvCxnSpPr>
          <p:cNvPr id="1235" name="Google Shape;1235;p98"/>
          <p:cNvCxnSpPr/>
          <p:nvPr/>
        </p:nvCxnSpPr>
        <p:spPr>
          <a:xfrm flipH="1" rot="10800000">
            <a:off x="2546506" y="2314061"/>
            <a:ext cx="204600" cy="1765200"/>
          </a:xfrm>
          <a:prstGeom prst="straightConnector1">
            <a:avLst/>
          </a:prstGeom>
          <a:noFill/>
          <a:ln cap="flat" cmpd="sng" w="9525">
            <a:solidFill>
              <a:srgbClr val="1F497D"/>
            </a:solidFill>
            <a:prstDash val="solid"/>
            <a:round/>
            <a:headEnd len="med" w="med" type="none"/>
            <a:tailEnd len="med" w="med" type="triangle"/>
          </a:ln>
        </p:spPr>
      </p:cxnSp>
      <p:sp>
        <p:nvSpPr>
          <p:cNvPr id="1236" name="Google Shape;1236;p98"/>
          <p:cNvSpPr txBox="1"/>
          <p:nvPr/>
        </p:nvSpPr>
        <p:spPr>
          <a:xfrm rot="-4994196">
            <a:off x="2360328" y="2918702"/>
            <a:ext cx="937424" cy="37221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0.1 BTC</a:t>
            </a:r>
            <a:endParaRPr/>
          </a:p>
        </p:txBody>
      </p:sp>
      <p:sp>
        <p:nvSpPr>
          <p:cNvPr id="1237" name="Google Shape;1237;p98"/>
          <p:cNvSpPr/>
          <p:nvPr/>
        </p:nvSpPr>
        <p:spPr>
          <a:xfrm>
            <a:off x="4625025" y="-60700"/>
            <a:ext cx="4396500" cy="11421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 can't claim 0.1 BTC without providing R (within some time)</a:t>
            </a:r>
            <a:endParaRPr/>
          </a:p>
          <a:p>
            <a:pPr indent="0" lvl="0" marL="0" rtl="0" algn="l">
              <a:spcBef>
                <a:spcPts val="0"/>
              </a:spcBef>
              <a:spcAft>
                <a:spcPts val="0"/>
              </a:spcAft>
              <a:buNone/>
            </a:pPr>
            <a:r>
              <a:rPr lang="en"/>
              <a:t>I pay charly if she can provide R (within some shorter time)</a:t>
            </a:r>
            <a:endParaRPr/>
          </a:p>
        </p:txBody>
      </p:sp>
      <p:sp>
        <p:nvSpPr>
          <p:cNvPr id="1238" name="Google Shape;1238;p98"/>
          <p:cNvSpPr txBox="1"/>
          <p:nvPr/>
        </p:nvSpPr>
        <p:spPr>
          <a:xfrm>
            <a:off x="6926638" y="2327429"/>
            <a:ext cx="402600" cy="3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H </a:t>
            </a:r>
            <a:endParaRPr b="1">
              <a:solidFill>
                <a:srgbClr val="FF0000"/>
              </a:solidFill>
            </a:endParaRPr>
          </a:p>
        </p:txBody>
      </p:sp>
      <p:cxnSp>
        <p:nvCxnSpPr>
          <p:cNvPr id="1239" name="Google Shape;1239;p98"/>
          <p:cNvCxnSpPr/>
          <p:nvPr/>
        </p:nvCxnSpPr>
        <p:spPr>
          <a:xfrm flipH="1" rot="10800000">
            <a:off x="7060268" y="2314987"/>
            <a:ext cx="204600" cy="1765200"/>
          </a:xfrm>
          <a:prstGeom prst="straightConnector1">
            <a:avLst/>
          </a:prstGeom>
          <a:noFill/>
          <a:ln cap="flat" cmpd="sng" w="9525">
            <a:solidFill>
              <a:srgbClr val="1F497D"/>
            </a:solidFill>
            <a:prstDash val="solid"/>
            <a:round/>
            <a:headEnd len="med" w="med" type="none"/>
            <a:tailEnd len="med" w="med" type="triangle"/>
          </a:ln>
        </p:spPr>
      </p:cxnSp>
      <p:sp>
        <p:nvSpPr>
          <p:cNvPr id="1240" name="Google Shape;1240;p98"/>
          <p:cNvSpPr txBox="1"/>
          <p:nvPr/>
        </p:nvSpPr>
        <p:spPr>
          <a:xfrm rot="-4994196">
            <a:off x="6554640" y="2918702"/>
            <a:ext cx="937424" cy="37221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0.1 BTC</a:t>
            </a:r>
            <a:endParaRPr>
              <a:solidFill>
                <a:srgbClr val="FF0000"/>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4" name="Shape 1244"/>
        <p:cNvGrpSpPr/>
        <p:nvPr/>
      </p:nvGrpSpPr>
      <p:grpSpPr>
        <a:xfrm>
          <a:off x="0" y="0"/>
          <a:ext cx="0" cy="0"/>
          <a:chOff x="0" y="0"/>
          <a:chExt cx="0" cy="0"/>
        </a:xfrm>
      </p:grpSpPr>
      <p:sp>
        <p:nvSpPr>
          <p:cNvPr id="1245" name="Google Shape;1245;p99"/>
          <p:cNvSpPr txBox="1"/>
          <p:nvPr>
            <p:ph type="title"/>
          </p:nvPr>
        </p:nvSpPr>
        <p:spPr>
          <a:xfrm>
            <a:off x="311700" y="45325"/>
            <a:ext cx="870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trustless (Lightning) Network of payment channels</a:t>
            </a:r>
            <a:endParaRPr/>
          </a:p>
          <a:p>
            <a:pPr indent="0" lvl="0" marL="0" rtl="0" algn="l">
              <a:spcBef>
                <a:spcPts val="0"/>
              </a:spcBef>
              <a:spcAft>
                <a:spcPts val="0"/>
              </a:spcAft>
              <a:buNone/>
            </a:pPr>
            <a:r>
              <a:t/>
            </a:r>
            <a:endParaRPr/>
          </a:p>
        </p:txBody>
      </p:sp>
      <p:sp>
        <p:nvSpPr>
          <p:cNvPr id="1246" name="Google Shape;1246;p99"/>
          <p:cNvSpPr/>
          <p:nvPr/>
        </p:nvSpPr>
        <p:spPr>
          <a:xfrm>
            <a:off x="470724" y="2021052"/>
            <a:ext cx="1139100" cy="8316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Alice</a:t>
            </a:r>
            <a:endParaRPr/>
          </a:p>
          <a:p>
            <a:pPr indent="0" lvl="0" marL="0" rtl="0" algn="ctr">
              <a:spcBef>
                <a:spcPts val="0"/>
              </a:spcBef>
              <a:spcAft>
                <a:spcPts val="0"/>
              </a:spcAft>
              <a:buNone/>
            </a:pPr>
            <a:r>
              <a:rPr lang="en"/>
              <a:t>0.25 BTC</a:t>
            </a:r>
            <a:endParaRPr/>
          </a:p>
        </p:txBody>
      </p:sp>
      <p:sp>
        <p:nvSpPr>
          <p:cNvPr id="1247" name="Google Shape;1247;p99"/>
          <p:cNvSpPr/>
          <p:nvPr/>
        </p:nvSpPr>
        <p:spPr>
          <a:xfrm>
            <a:off x="1257206" y="4088140"/>
            <a:ext cx="2584800" cy="8316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2-2 Multisignature Wallet</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0.5 BTC</a:t>
            </a:r>
            <a:endParaRPr/>
          </a:p>
        </p:txBody>
      </p:sp>
      <p:sp>
        <p:nvSpPr>
          <p:cNvPr id="1248" name="Google Shape;1248;p99"/>
          <p:cNvSpPr/>
          <p:nvPr/>
        </p:nvSpPr>
        <p:spPr>
          <a:xfrm>
            <a:off x="3825893" y="843985"/>
            <a:ext cx="1766100" cy="8316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Bob</a:t>
            </a:r>
            <a:endParaRPr/>
          </a:p>
          <a:p>
            <a:pPr indent="0" lvl="0" marL="0" rtl="0" algn="ctr">
              <a:spcBef>
                <a:spcPts val="0"/>
              </a:spcBef>
              <a:spcAft>
                <a:spcPts val="0"/>
              </a:spcAft>
              <a:buNone/>
            </a:pPr>
            <a:r>
              <a:rPr lang="en"/>
              <a:t>0.65 BTC</a:t>
            </a:r>
            <a:endParaRPr/>
          </a:p>
        </p:txBody>
      </p:sp>
      <p:cxnSp>
        <p:nvCxnSpPr>
          <p:cNvPr id="1249" name="Google Shape;1249;p99"/>
          <p:cNvCxnSpPr>
            <a:stCxn id="1247" idx="0"/>
            <a:endCxn id="1246" idx="2"/>
          </p:cNvCxnSpPr>
          <p:nvPr/>
        </p:nvCxnSpPr>
        <p:spPr>
          <a:xfrm rot="10800000">
            <a:off x="1040306" y="2852740"/>
            <a:ext cx="1509300" cy="1235400"/>
          </a:xfrm>
          <a:prstGeom prst="straightConnector1">
            <a:avLst/>
          </a:prstGeom>
          <a:noFill/>
          <a:ln cap="flat" cmpd="sng" w="9525">
            <a:solidFill>
              <a:srgbClr val="1F497D"/>
            </a:solidFill>
            <a:prstDash val="solid"/>
            <a:round/>
            <a:headEnd len="med" w="med" type="none"/>
            <a:tailEnd len="med" w="med" type="triangle"/>
          </a:ln>
        </p:spPr>
      </p:cxnSp>
      <p:cxnSp>
        <p:nvCxnSpPr>
          <p:cNvPr id="1250" name="Google Shape;1250;p99"/>
          <p:cNvCxnSpPr>
            <a:stCxn id="1247" idx="0"/>
            <a:endCxn id="1248" idx="2"/>
          </p:cNvCxnSpPr>
          <p:nvPr/>
        </p:nvCxnSpPr>
        <p:spPr>
          <a:xfrm flipH="1" rot="10800000">
            <a:off x="2549606" y="1675540"/>
            <a:ext cx="2159400" cy="2412600"/>
          </a:xfrm>
          <a:prstGeom prst="straightConnector1">
            <a:avLst/>
          </a:prstGeom>
          <a:noFill/>
          <a:ln cap="flat" cmpd="sng" w="9525">
            <a:solidFill>
              <a:srgbClr val="1F497D"/>
            </a:solidFill>
            <a:prstDash val="solid"/>
            <a:round/>
            <a:headEnd len="med" w="med" type="none"/>
            <a:tailEnd len="med" w="med" type="triangle"/>
          </a:ln>
        </p:spPr>
      </p:cxnSp>
      <p:cxnSp>
        <p:nvCxnSpPr>
          <p:cNvPr id="1251" name="Google Shape;1251;p99"/>
          <p:cNvCxnSpPr>
            <a:stCxn id="1246" idx="0"/>
            <a:endCxn id="1252" idx="1"/>
          </p:cNvCxnSpPr>
          <p:nvPr/>
        </p:nvCxnSpPr>
        <p:spPr>
          <a:xfrm flipH="1" rot="10800000">
            <a:off x="1040274" y="1757952"/>
            <a:ext cx="968400" cy="263100"/>
          </a:xfrm>
          <a:prstGeom prst="straightConnector1">
            <a:avLst/>
          </a:prstGeom>
          <a:noFill/>
          <a:ln cap="flat" cmpd="sng" w="9525">
            <a:solidFill>
              <a:srgbClr val="1F497D"/>
            </a:solidFill>
            <a:prstDash val="solid"/>
            <a:round/>
            <a:headEnd len="med" w="med" type="none"/>
            <a:tailEnd len="med" w="med" type="none"/>
          </a:ln>
        </p:spPr>
      </p:cxnSp>
      <p:sp>
        <p:nvSpPr>
          <p:cNvPr id="1252" name="Google Shape;1252;p99"/>
          <p:cNvSpPr/>
          <p:nvPr/>
        </p:nvSpPr>
        <p:spPr>
          <a:xfrm rot="-947745">
            <a:off x="1986062" y="1419643"/>
            <a:ext cx="1199079" cy="350047"/>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channel A-B </a:t>
            </a:r>
            <a:endParaRPr/>
          </a:p>
        </p:txBody>
      </p:sp>
      <p:cxnSp>
        <p:nvCxnSpPr>
          <p:cNvPr id="1253" name="Google Shape;1253;p99"/>
          <p:cNvCxnSpPr>
            <a:stCxn id="1252" idx="3"/>
            <a:endCxn id="1248" idx="1"/>
          </p:cNvCxnSpPr>
          <p:nvPr/>
        </p:nvCxnSpPr>
        <p:spPr>
          <a:xfrm flipH="1" rot="10800000">
            <a:off x="3162501" y="1259867"/>
            <a:ext cx="663300" cy="171600"/>
          </a:xfrm>
          <a:prstGeom prst="straightConnector1">
            <a:avLst/>
          </a:prstGeom>
          <a:noFill/>
          <a:ln cap="flat" cmpd="sng" w="9525">
            <a:solidFill>
              <a:srgbClr val="1F497D"/>
            </a:solidFill>
            <a:prstDash val="solid"/>
            <a:round/>
            <a:headEnd len="med" w="med" type="none"/>
            <a:tailEnd len="med" w="med" type="none"/>
          </a:ln>
        </p:spPr>
      </p:cxnSp>
      <p:sp>
        <p:nvSpPr>
          <p:cNvPr id="1254" name="Google Shape;1254;p99"/>
          <p:cNvSpPr/>
          <p:nvPr/>
        </p:nvSpPr>
        <p:spPr>
          <a:xfrm>
            <a:off x="5752263" y="4088140"/>
            <a:ext cx="2584800" cy="8316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2-2 Multisignature Wallet</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0.8 BTC</a:t>
            </a:r>
            <a:endParaRPr/>
          </a:p>
        </p:txBody>
      </p:sp>
      <p:sp>
        <p:nvSpPr>
          <p:cNvPr id="1255" name="Google Shape;1255;p99"/>
          <p:cNvSpPr/>
          <p:nvPr/>
        </p:nvSpPr>
        <p:spPr>
          <a:xfrm>
            <a:off x="7681200" y="2062269"/>
            <a:ext cx="1139100" cy="8316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Charlie</a:t>
            </a:r>
            <a:endParaRPr/>
          </a:p>
          <a:p>
            <a:pPr indent="0" lvl="0" marL="0" rtl="0" algn="ctr">
              <a:spcBef>
                <a:spcPts val="0"/>
              </a:spcBef>
              <a:spcAft>
                <a:spcPts val="0"/>
              </a:spcAft>
              <a:buNone/>
            </a:pPr>
            <a:r>
              <a:rPr lang="en"/>
              <a:t>0.3 BTC</a:t>
            </a:r>
            <a:endParaRPr/>
          </a:p>
        </p:txBody>
      </p:sp>
      <p:cxnSp>
        <p:nvCxnSpPr>
          <p:cNvPr id="1256" name="Google Shape;1256;p99"/>
          <p:cNvCxnSpPr>
            <a:endCxn id="1248" idx="2"/>
          </p:cNvCxnSpPr>
          <p:nvPr/>
        </p:nvCxnSpPr>
        <p:spPr>
          <a:xfrm rot="10800000">
            <a:off x="4708943" y="1675585"/>
            <a:ext cx="2347800" cy="2412300"/>
          </a:xfrm>
          <a:prstGeom prst="straightConnector1">
            <a:avLst/>
          </a:prstGeom>
          <a:noFill/>
          <a:ln cap="flat" cmpd="sng" w="9525">
            <a:solidFill>
              <a:srgbClr val="1F497D"/>
            </a:solidFill>
            <a:prstDash val="solid"/>
            <a:round/>
            <a:headEnd len="med" w="med" type="none"/>
            <a:tailEnd len="med" w="med" type="triangle"/>
          </a:ln>
        </p:spPr>
      </p:cxnSp>
      <p:cxnSp>
        <p:nvCxnSpPr>
          <p:cNvPr id="1257" name="Google Shape;1257;p99"/>
          <p:cNvCxnSpPr>
            <a:stCxn id="1254" idx="0"/>
            <a:endCxn id="1255" idx="2"/>
          </p:cNvCxnSpPr>
          <p:nvPr/>
        </p:nvCxnSpPr>
        <p:spPr>
          <a:xfrm flipH="1" rot="10800000">
            <a:off x="7044663" y="2893840"/>
            <a:ext cx="1206000" cy="1194300"/>
          </a:xfrm>
          <a:prstGeom prst="straightConnector1">
            <a:avLst/>
          </a:prstGeom>
          <a:noFill/>
          <a:ln cap="flat" cmpd="sng" w="9525">
            <a:solidFill>
              <a:srgbClr val="1F497D"/>
            </a:solidFill>
            <a:prstDash val="solid"/>
            <a:round/>
            <a:headEnd len="med" w="med" type="none"/>
            <a:tailEnd len="med" w="med" type="triangle"/>
          </a:ln>
        </p:spPr>
      </p:cxnSp>
      <p:cxnSp>
        <p:nvCxnSpPr>
          <p:cNvPr id="1258" name="Google Shape;1258;p99"/>
          <p:cNvCxnSpPr>
            <a:stCxn id="1248" idx="3"/>
            <a:endCxn id="1259" idx="1"/>
          </p:cNvCxnSpPr>
          <p:nvPr/>
        </p:nvCxnSpPr>
        <p:spPr>
          <a:xfrm>
            <a:off x="5591993" y="1259785"/>
            <a:ext cx="552300" cy="138600"/>
          </a:xfrm>
          <a:prstGeom prst="straightConnector1">
            <a:avLst/>
          </a:prstGeom>
          <a:noFill/>
          <a:ln cap="flat" cmpd="sng" w="9525">
            <a:solidFill>
              <a:srgbClr val="1F497D"/>
            </a:solidFill>
            <a:prstDash val="solid"/>
            <a:round/>
            <a:headEnd len="med" w="med" type="none"/>
            <a:tailEnd len="med" w="med" type="none"/>
          </a:ln>
        </p:spPr>
      </p:cxnSp>
      <p:sp>
        <p:nvSpPr>
          <p:cNvPr id="1259" name="Google Shape;1259;p99"/>
          <p:cNvSpPr/>
          <p:nvPr/>
        </p:nvSpPr>
        <p:spPr>
          <a:xfrm rot="1096755">
            <a:off x="6114461" y="1409371"/>
            <a:ext cx="1186997" cy="350195"/>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channel B-C </a:t>
            </a:r>
            <a:endParaRPr/>
          </a:p>
        </p:txBody>
      </p:sp>
      <p:cxnSp>
        <p:nvCxnSpPr>
          <p:cNvPr id="1260" name="Google Shape;1260;p99"/>
          <p:cNvCxnSpPr>
            <a:stCxn id="1259" idx="3"/>
            <a:endCxn id="1255" idx="0"/>
          </p:cNvCxnSpPr>
          <p:nvPr/>
        </p:nvCxnSpPr>
        <p:spPr>
          <a:xfrm>
            <a:off x="7271509" y="1770619"/>
            <a:ext cx="979200" cy="291600"/>
          </a:xfrm>
          <a:prstGeom prst="straightConnector1">
            <a:avLst/>
          </a:prstGeom>
          <a:noFill/>
          <a:ln cap="flat" cmpd="sng" w="9525">
            <a:solidFill>
              <a:srgbClr val="1F497D"/>
            </a:solidFill>
            <a:prstDash val="solid"/>
            <a:round/>
            <a:headEnd len="med" w="med" type="none"/>
            <a:tailEnd len="med" w="med" type="none"/>
          </a:ln>
        </p:spPr>
      </p:cxnSp>
      <p:sp>
        <p:nvSpPr>
          <p:cNvPr id="1261" name="Google Shape;1261;p99"/>
          <p:cNvSpPr txBox="1"/>
          <p:nvPr/>
        </p:nvSpPr>
        <p:spPr>
          <a:xfrm rot="2556465">
            <a:off x="1563230" y="3231974"/>
            <a:ext cx="1041840" cy="3644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0.25 BTC</a:t>
            </a:r>
            <a:endParaRPr/>
          </a:p>
        </p:txBody>
      </p:sp>
      <p:sp>
        <p:nvSpPr>
          <p:cNvPr id="1262" name="Google Shape;1262;p99"/>
          <p:cNvSpPr txBox="1"/>
          <p:nvPr/>
        </p:nvSpPr>
        <p:spPr>
          <a:xfrm rot="2717837">
            <a:off x="5296825" y="2812308"/>
            <a:ext cx="899452" cy="36763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0.5 BTC</a:t>
            </a:r>
            <a:endParaRPr/>
          </a:p>
        </p:txBody>
      </p:sp>
      <p:sp>
        <p:nvSpPr>
          <p:cNvPr id="1263" name="Google Shape;1263;p99"/>
          <p:cNvSpPr txBox="1"/>
          <p:nvPr/>
        </p:nvSpPr>
        <p:spPr>
          <a:xfrm rot="-2882711">
            <a:off x="3296861" y="2794865"/>
            <a:ext cx="946385" cy="36734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0.15 BTC</a:t>
            </a:r>
            <a:endParaRPr/>
          </a:p>
        </p:txBody>
      </p:sp>
      <p:sp>
        <p:nvSpPr>
          <p:cNvPr id="1264" name="Google Shape;1264;p99"/>
          <p:cNvSpPr txBox="1"/>
          <p:nvPr/>
        </p:nvSpPr>
        <p:spPr>
          <a:xfrm rot="-2644570">
            <a:off x="6951083" y="3272615"/>
            <a:ext cx="907831" cy="36410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0.3 BTC</a:t>
            </a:r>
            <a:endParaRPr/>
          </a:p>
        </p:txBody>
      </p:sp>
      <p:sp>
        <p:nvSpPr>
          <p:cNvPr id="1265" name="Google Shape;1265;p99"/>
          <p:cNvSpPr txBox="1"/>
          <p:nvPr/>
        </p:nvSpPr>
        <p:spPr>
          <a:xfrm>
            <a:off x="190823" y="2982483"/>
            <a:ext cx="943500" cy="7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Some Hash </a:t>
            </a:r>
            <a:r>
              <a:rPr b="1" lang="en"/>
              <a:t>H </a:t>
            </a:r>
            <a:r>
              <a:rPr lang="en"/>
              <a:t>of </a:t>
            </a:r>
            <a:r>
              <a:rPr b="1" lang="en"/>
              <a:t>R</a:t>
            </a:r>
            <a:endParaRPr b="1"/>
          </a:p>
        </p:txBody>
      </p:sp>
      <p:sp>
        <p:nvSpPr>
          <p:cNvPr id="1266" name="Google Shape;1266;p99"/>
          <p:cNvSpPr txBox="1"/>
          <p:nvPr/>
        </p:nvSpPr>
        <p:spPr>
          <a:xfrm>
            <a:off x="2833378" y="2326315"/>
            <a:ext cx="402600" cy="3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H </a:t>
            </a:r>
            <a:endParaRPr b="1"/>
          </a:p>
        </p:txBody>
      </p:sp>
      <p:cxnSp>
        <p:nvCxnSpPr>
          <p:cNvPr id="1267" name="Google Shape;1267;p99"/>
          <p:cNvCxnSpPr/>
          <p:nvPr/>
        </p:nvCxnSpPr>
        <p:spPr>
          <a:xfrm flipH="1" rot="10800000">
            <a:off x="2546508" y="2328040"/>
            <a:ext cx="204600" cy="1760100"/>
          </a:xfrm>
          <a:prstGeom prst="straightConnector1">
            <a:avLst/>
          </a:prstGeom>
          <a:noFill/>
          <a:ln cap="flat" cmpd="sng" w="9525">
            <a:solidFill>
              <a:srgbClr val="1F497D"/>
            </a:solidFill>
            <a:prstDash val="solid"/>
            <a:round/>
            <a:headEnd len="med" w="med" type="none"/>
            <a:tailEnd len="med" w="med" type="triangle"/>
          </a:ln>
        </p:spPr>
      </p:cxnSp>
      <p:sp>
        <p:nvSpPr>
          <p:cNvPr id="1268" name="Google Shape;1268;p99"/>
          <p:cNvSpPr txBox="1"/>
          <p:nvPr/>
        </p:nvSpPr>
        <p:spPr>
          <a:xfrm rot="-4993157">
            <a:off x="2361522" y="2930252"/>
            <a:ext cx="935040" cy="37217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0.1 BTC</a:t>
            </a:r>
            <a:endParaRPr/>
          </a:p>
        </p:txBody>
      </p:sp>
      <p:sp>
        <p:nvSpPr>
          <p:cNvPr id="1269" name="Google Shape;1269;p99"/>
          <p:cNvSpPr txBox="1"/>
          <p:nvPr/>
        </p:nvSpPr>
        <p:spPr>
          <a:xfrm>
            <a:off x="6926647" y="2341529"/>
            <a:ext cx="402600" cy="3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H </a:t>
            </a:r>
            <a:endParaRPr b="1"/>
          </a:p>
        </p:txBody>
      </p:sp>
      <p:cxnSp>
        <p:nvCxnSpPr>
          <p:cNvPr id="1270" name="Google Shape;1270;p99"/>
          <p:cNvCxnSpPr/>
          <p:nvPr/>
        </p:nvCxnSpPr>
        <p:spPr>
          <a:xfrm flipH="1" rot="10800000">
            <a:off x="7060278" y="2328964"/>
            <a:ext cx="204600" cy="1760100"/>
          </a:xfrm>
          <a:prstGeom prst="straightConnector1">
            <a:avLst/>
          </a:prstGeom>
          <a:noFill/>
          <a:ln cap="flat" cmpd="sng" w="9525">
            <a:solidFill>
              <a:srgbClr val="1F497D"/>
            </a:solidFill>
            <a:prstDash val="solid"/>
            <a:round/>
            <a:headEnd len="med" w="med" type="none"/>
            <a:tailEnd len="med" w="med" type="triangle"/>
          </a:ln>
        </p:spPr>
      </p:cxnSp>
      <p:sp>
        <p:nvSpPr>
          <p:cNvPr id="1271" name="Google Shape;1271;p99"/>
          <p:cNvSpPr txBox="1"/>
          <p:nvPr/>
        </p:nvSpPr>
        <p:spPr>
          <a:xfrm rot="-4993157">
            <a:off x="6555841" y="2930252"/>
            <a:ext cx="935040" cy="37217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0.1 BTC</a:t>
            </a:r>
            <a:endParaRPr/>
          </a:p>
        </p:txBody>
      </p:sp>
      <p:sp>
        <p:nvSpPr>
          <p:cNvPr id="1272" name="Google Shape;1272;p99"/>
          <p:cNvSpPr/>
          <p:nvPr/>
        </p:nvSpPr>
        <p:spPr>
          <a:xfrm flipH="1">
            <a:off x="118051" y="699725"/>
            <a:ext cx="1382100" cy="11388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Tell Charlie </a:t>
            </a:r>
            <a:r>
              <a:rPr b="1" lang="en"/>
              <a:t>R</a:t>
            </a:r>
            <a:endParaRPr b="1"/>
          </a:p>
        </p:txBody>
      </p:sp>
      <p:cxnSp>
        <p:nvCxnSpPr>
          <p:cNvPr id="1273" name="Google Shape;1273;p99"/>
          <p:cNvCxnSpPr>
            <a:stCxn id="1274" idx="1"/>
          </p:cNvCxnSpPr>
          <p:nvPr/>
        </p:nvCxnSpPr>
        <p:spPr>
          <a:xfrm flipH="1">
            <a:off x="988211" y="3535868"/>
            <a:ext cx="6936600" cy="81000"/>
          </a:xfrm>
          <a:prstGeom prst="straightConnector1">
            <a:avLst/>
          </a:prstGeom>
          <a:noFill/>
          <a:ln cap="flat" cmpd="sng" w="28575">
            <a:solidFill>
              <a:schemeClr val="dk2"/>
            </a:solidFill>
            <a:prstDash val="dash"/>
            <a:round/>
            <a:headEnd len="med" w="med" type="none"/>
            <a:tailEnd len="med" w="med" type="triangle"/>
          </a:ln>
        </p:spPr>
      </p:cxnSp>
      <p:sp>
        <p:nvSpPr>
          <p:cNvPr id="1274" name="Google Shape;1274;p99"/>
          <p:cNvSpPr txBox="1"/>
          <p:nvPr/>
        </p:nvSpPr>
        <p:spPr>
          <a:xfrm>
            <a:off x="7924811" y="3362768"/>
            <a:ext cx="4785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R</a:t>
            </a:r>
            <a:endParaRPr b="1">
              <a:solidFill>
                <a:srgbClr val="FF0000"/>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8" name="Shape 1278"/>
        <p:cNvGrpSpPr/>
        <p:nvPr/>
      </p:nvGrpSpPr>
      <p:grpSpPr>
        <a:xfrm>
          <a:off x="0" y="0"/>
          <a:ext cx="0" cy="0"/>
          <a:chOff x="0" y="0"/>
          <a:chExt cx="0" cy="0"/>
        </a:xfrm>
      </p:grpSpPr>
      <p:sp>
        <p:nvSpPr>
          <p:cNvPr id="1279" name="Google Shape;1279;p100"/>
          <p:cNvSpPr txBox="1"/>
          <p:nvPr>
            <p:ph type="title"/>
          </p:nvPr>
        </p:nvSpPr>
        <p:spPr>
          <a:xfrm>
            <a:off x="311700" y="45325"/>
            <a:ext cx="870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Bob checks that R hashes to H</a:t>
            </a:r>
            <a:endParaRPr/>
          </a:p>
          <a:p>
            <a:pPr indent="0" lvl="0" marL="0" rtl="0" algn="l">
              <a:spcBef>
                <a:spcPts val="0"/>
              </a:spcBef>
              <a:spcAft>
                <a:spcPts val="0"/>
              </a:spcAft>
              <a:buNone/>
            </a:pPr>
            <a:r>
              <a:t/>
            </a:r>
            <a:endParaRPr/>
          </a:p>
        </p:txBody>
      </p:sp>
      <p:sp>
        <p:nvSpPr>
          <p:cNvPr id="1280" name="Google Shape;1280;p100"/>
          <p:cNvSpPr/>
          <p:nvPr/>
        </p:nvSpPr>
        <p:spPr>
          <a:xfrm>
            <a:off x="470725" y="2015024"/>
            <a:ext cx="1139100" cy="8316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Alice</a:t>
            </a:r>
            <a:endParaRPr/>
          </a:p>
          <a:p>
            <a:pPr indent="0" lvl="0" marL="0" rtl="0" algn="ctr">
              <a:spcBef>
                <a:spcPts val="0"/>
              </a:spcBef>
              <a:spcAft>
                <a:spcPts val="0"/>
              </a:spcAft>
              <a:buNone/>
            </a:pPr>
            <a:r>
              <a:rPr lang="en"/>
              <a:t>0.25 BTC</a:t>
            </a:r>
            <a:endParaRPr/>
          </a:p>
        </p:txBody>
      </p:sp>
      <p:sp>
        <p:nvSpPr>
          <p:cNvPr id="1281" name="Google Shape;1281;p100"/>
          <p:cNvSpPr/>
          <p:nvPr/>
        </p:nvSpPr>
        <p:spPr>
          <a:xfrm>
            <a:off x="1257206" y="4081851"/>
            <a:ext cx="2584800" cy="8316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2-2 Multisignature Wallet</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0.5 BTC</a:t>
            </a:r>
            <a:endParaRPr/>
          </a:p>
        </p:txBody>
      </p:sp>
      <p:sp>
        <p:nvSpPr>
          <p:cNvPr id="1282" name="Google Shape;1282;p100"/>
          <p:cNvSpPr/>
          <p:nvPr/>
        </p:nvSpPr>
        <p:spPr>
          <a:xfrm>
            <a:off x="3825889" y="838105"/>
            <a:ext cx="1766100" cy="8316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Bob</a:t>
            </a:r>
            <a:endParaRPr/>
          </a:p>
          <a:p>
            <a:pPr indent="0" lvl="0" marL="0" rtl="0" algn="ctr">
              <a:spcBef>
                <a:spcPts val="0"/>
              </a:spcBef>
              <a:spcAft>
                <a:spcPts val="0"/>
              </a:spcAft>
              <a:buNone/>
            </a:pPr>
            <a:r>
              <a:rPr lang="en"/>
              <a:t>0.55 BTC</a:t>
            </a:r>
            <a:endParaRPr/>
          </a:p>
        </p:txBody>
      </p:sp>
      <p:cxnSp>
        <p:nvCxnSpPr>
          <p:cNvPr id="1283" name="Google Shape;1283;p100"/>
          <p:cNvCxnSpPr>
            <a:stCxn id="1281" idx="0"/>
            <a:endCxn id="1280" idx="2"/>
          </p:cNvCxnSpPr>
          <p:nvPr/>
        </p:nvCxnSpPr>
        <p:spPr>
          <a:xfrm rot="10800000">
            <a:off x="1040306" y="2846751"/>
            <a:ext cx="1509300" cy="1235100"/>
          </a:xfrm>
          <a:prstGeom prst="straightConnector1">
            <a:avLst/>
          </a:prstGeom>
          <a:noFill/>
          <a:ln cap="flat" cmpd="sng" w="9525">
            <a:solidFill>
              <a:srgbClr val="1F497D"/>
            </a:solidFill>
            <a:prstDash val="solid"/>
            <a:round/>
            <a:headEnd len="med" w="med" type="none"/>
            <a:tailEnd len="med" w="med" type="triangle"/>
          </a:ln>
        </p:spPr>
      </p:cxnSp>
      <p:cxnSp>
        <p:nvCxnSpPr>
          <p:cNvPr id="1284" name="Google Shape;1284;p100"/>
          <p:cNvCxnSpPr>
            <a:stCxn id="1281" idx="0"/>
            <a:endCxn id="1282" idx="2"/>
          </p:cNvCxnSpPr>
          <p:nvPr/>
        </p:nvCxnSpPr>
        <p:spPr>
          <a:xfrm flipH="1" rot="10800000">
            <a:off x="2549606" y="1669851"/>
            <a:ext cx="2159400" cy="2412000"/>
          </a:xfrm>
          <a:prstGeom prst="straightConnector1">
            <a:avLst/>
          </a:prstGeom>
          <a:noFill/>
          <a:ln cap="flat" cmpd="sng" w="9525">
            <a:solidFill>
              <a:srgbClr val="1F497D"/>
            </a:solidFill>
            <a:prstDash val="solid"/>
            <a:round/>
            <a:headEnd len="med" w="med" type="none"/>
            <a:tailEnd len="med" w="med" type="triangle"/>
          </a:ln>
        </p:spPr>
      </p:cxnSp>
      <p:cxnSp>
        <p:nvCxnSpPr>
          <p:cNvPr id="1285" name="Google Shape;1285;p100"/>
          <p:cNvCxnSpPr>
            <a:stCxn id="1280" idx="0"/>
            <a:endCxn id="1286" idx="1"/>
          </p:cNvCxnSpPr>
          <p:nvPr/>
        </p:nvCxnSpPr>
        <p:spPr>
          <a:xfrm flipH="1" rot="10800000">
            <a:off x="1040275" y="1751924"/>
            <a:ext cx="968400" cy="263100"/>
          </a:xfrm>
          <a:prstGeom prst="straightConnector1">
            <a:avLst/>
          </a:prstGeom>
          <a:noFill/>
          <a:ln cap="flat" cmpd="sng" w="9525">
            <a:solidFill>
              <a:srgbClr val="1F497D"/>
            </a:solidFill>
            <a:prstDash val="solid"/>
            <a:round/>
            <a:headEnd len="med" w="med" type="none"/>
            <a:tailEnd len="med" w="med" type="none"/>
          </a:ln>
        </p:spPr>
      </p:cxnSp>
      <p:sp>
        <p:nvSpPr>
          <p:cNvPr id="1286" name="Google Shape;1286;p100"/>
          <p:cNvSpPr/>
          <p:nvPr/>
        </p:nvSpPr>
        <p:spPr>
          <a:xfrm rot="-947745">
            <a:off x="1986060" y="1413670"/>
            <a:ext cx="1199079" cy="350047"/>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channel A-B </a:t>
            </a:r>
            <a:endParaRPr/>
          </a:p>
        </p:txBody>
      </p:sp>
      <p:cxnSp>
        <p:nvCxnSpPr>
          <p:cNvPr id="1287" name="Google Shape;1287;p100"/>
          <p:cNvCxnSpPr>
            <a:stCxn id="1286" idx="3"/>
            <a:endCxn id="1282" idx="1"/>
          </p:cNvCxnSpPr>
          <p:nvPr/>
        </p:nvCxnSpPr>
        <p:spPr>
          <a:xfrm flipH="1" rot="10800000">
            <a:off x="3162500" y="1253893"/>
            <a:ext cx="663300" cy="171600"/>
          </a:xfrm>
          <a:prstGeom prst="straightConnector1">
            <a:avLst/>
          </a:prstGeom>
          <a:noFill/>
          <a:ln cap="flat" cmpd="sng" w="9525">
            <a:solidFill>
              <a:srgbClr val="1F497D"/>
            </a:solidFill>
            <a:prstDash val="solid"/>
            <a:round/>
            <a:headEnd len="med" w="med" type="none"/>
            <a:tailEnd len="med" w="med" type="none"/>
          </a:ln>
        </p:spPr>
      </p:cxnSp>
      <p:sp>
        <p:nvSpPr>
          <p:cNvPr id="1288" name="Google Shape;1288;p100"/>
          <p:cNvSpPr/>
          <p:nvPr/>
        </p:nvSpPr>
        <p:spPr>
          <a:xfrm>
            <a:off x="5752255" y="4081851"/>
            <a:ext cx="2584800" cy="8316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2-2 Multisignature Wallet</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0.8 BTC</a:t>
            </a:r>
            <a:endParaRPr/>
          </a:p>
        </p:txBody>
      </p:sp>
      <p:sp>
        <p:nvSpPr>
          <p:cNvPr id="1289" name="Google Shape;1289;p100"/>
          <p:cNvSpPr/>
          <p:nvPr/>
        </p:nvSpPr>
        <p:spPr>
          <a:xfrm>
            <a:off x="7681189" y="2056236"/>
            <a:ext cx="1139100" cy="8316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Charlie</a:t>
            </a:r>
            <a:endParaRPr/>
          </a:p>
          <a:p>
            <a:pPr indent="0" lvl="0" marL="0" rtl="0" algn="ctr">
              <a:spcBef>
                <a:spcPts val="0"/>
              </a:spcBef>
              <a:spcAft>
                <a:spcPts val="0"/>
              </a:spcAft>
              <a:buNone/>
            </a:pPr>
            <a:r>
              <a:rPr lang="en">
                <a:solidFill>
                  <a:srgbClr val="FF0000"/>
                </a:solidFill>
              </a:rPr>
              <a:t>0.4 BTC</a:t>
            </a:r>
            <a:endParaRPr>
              <a:solidFill>
                <a:srgbClr val="FF0000"/>
              </a:solidFill>
            </a:endParaRPr>
          </a:p>
        </p:txBody>
      </p:sp>
      <p:cxnSp>
        <p:nvCxnSpPr>
          <p:cNvPr id="1290" name="Google Shape;1290;p100"/>
          <p:cNvCxnSpPr>
            <a:endCxn id="1282" idx="2"/>
          </p:cNvCxnSpPr>
          <p:nvPr/>
        </p:nvCxnSpPr>
        <p:spPr>
          <a:xfrm rot="10800000">
            <a:off x="4708939" y="1669705"/>
            <a:ext cx="2347800" cy="2412000"/>
          </a:xfrm>
          <a:prstGeom prst="straightConnector1">
            <a:avLst/>
          </a:prstGeom>
          <a:noFill/>
          <a:ln cap="flat" cmpd="sng" w="9525">
            <a:solidFill>
              <a:srgbClr val="1F497D"/>
            </a:solidFill>
            <a:prstDash val="solid"/>
            <a:round/>
            <a:headEnd len="med" w="med" type="none"/>
            <a:tailEnd len="med" w="med" type="triangle"/>
          </a:ln>
        </p:spPr>
      </p:cxnSp>
      <p:cxnSp>
        <p:nvCxnSpPr>
          <p:cNvPr id="1291" name="Google Shape;1291;p100"/>
          <p:cNvCxnSpPr>
            <a:stCxn id="1288" idx="0"/>
            <a:endCxn id="1289" idx="2"/>
          </p:cNvCxnSpPr>
          <p:nvPr/>
        </p:nvCxnSpPr>
        <p:spPr>
          <a:xfrm flipH="1" rot="10800000">
            <a:off x="7044655" y="2887851"/>
            <a:ext cx="1206000" cy="1194000"/>
          </a:xfrm>
          <a:prstGeom prst="straightConnector1">
            <a:avLst/>
          </a:prstGeom>
          <a:noFill/>
          <a:ln cap="flat" cmpd="sng" w="9525">
            <a:solidFill>
              <a:srgbClr val="1F497D"/>
            </a:solidFill>
            <a:prstDash val="solid"/>
            <a:round/>
            <a:headEnd len="med" w="med" type="none"/>
            <a:tailEnd len="med" w="med" type="triangle"/>
          </a:ln>
        </p:spPr>
      </p:cxnSp>
      <p:cxnSp>
        <p:nvCxnSpPr>
          <p:cNvPr id="1292" name="Google Shape;1292;p100"/>
          <p:cNvCxnSpPr>
            <a:stCxn id="1282" idx="3"/>
            <a:endCxn id="1293" idx="1"/>
          </p:cNvCxnSpPr>
          <p:nvPr/>
        </p:nvCxnSpPr>
        <p:spPr>
          <a:xfrm>
            <a:off x="5591989" y="1253905"/>
            <a:ext cx="552300" cy="138300"/>
          </a:xfrm>
          <a:prstGeom prst="straightConnector1">
            <a:avLst/>
          </a:prstGeom>
          <a:noFill/>
          <a:ln cap="flat" cmpd="sng" w="9525">
            <a:solidFill>
              <a:srgbClr val="1F497D"/>
            </a:solidFill>
            <a:prstDash val="solid"/>
            <a:round/>
            <a:headEnd len="med" w="med" type="none"/>
            <a:tailEnd len="med" w="med" type="none"/>
          </a:ln>
        </p:spPr>
      </p:cxnSp>
      <p:sp>
        <p:nvSpPr>
          <p:cNvPr id="1293" name="Google Shape;1293;p100"/>
          <p:cNvSpPr/>
          <p:nvPr/>
        </p:nvSpPr>
        <p:spPr>
          <a:xfrm rot="1095930">
            <a:off x="6114500" y="1403285"/>
            <a:ext cx="1186903" cy="349912"/>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channel B-C </a:t>
            </a:r>
            <a:endParaRPr/>
          </a:p>
        </p:txBody>
      </p:sp>
      <p:cxnSp>
        <p:nvCxnSpPr>
          <p:cNvPr id="1294" name="Google Shape;1294;p100"/>
          <p:cNvCxnSpPr>
            <a:stCxn id="1293" idx="3"/>
            <a:endCxn id="1289" idx="0"/>
          </p:cNvCxnSpPr>
          <p:nvPr/>
        </p:nvCxnSpPr>
        <p:spPr>
          <a:xfrm>
            <a:off x="7271501" y="1764241"/>
            <a:ext cx="979200" cy="291900"/>
          </a:xfrm>
          <a:prstGeom prst="straightConnector1">
            <a:avLst/>
          </a:prstGeom>
          <a:noFill/>
          <a:ln cap="flat" cmpd="sng" w="9525">
            <a:solidFill>
              <a:srgbClr val="1F497D"/>
            </a:solidFill>
            <a:prstDash val="solid"/>
            <a:round/>
            <a:headEnd len="med" w="med" type="none"/>
            <a:tailEnd len="med" w="med" type="none"/>
          </a:ln>
        </p:spPr>
      </p:cxnSp>
      <p:sp>
        <p:nvSpPr>
          <p:cNvPr id="1295" name="Google Shape;1295;p100"/>
          <p:cNvSpPr txBox="1"/>
          <p:nvPr/>
        </p:nvSpPr>
        <p:spPr>
          <a:xfrm rot="2555736">
            <a:off x="1563330" y="3225682"/>
            <a:ext cx="1041637" cy="3644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0.25 BTC</a:t>
            </a:r>
            <a:endParaRPr/>
          </a:p>
        </p:txBody>
      </p:sp>
      <p:sp>
        <p:nvSpPr>
          <p:cNvPr id="1296" name="Google Shape;1296;p100"/>
          <p:cNvSpPr txBox="1"/>
          <p:nvPr/>
        </p:nvSpPr>
        <p:spPr>
          <a:xfrm rot="2717837">
            <a:off x="5296818" y="2806214"/>
            <a:ext cx="899452" cy="36763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0.4 BTC</a:t>
            </a:r>
            <a:endParaRPr/>
          </a:p>
        </p:txBody>
      </p:sp>
      <p:sp>
        <p:nvSpPr>
          <p:cNvPr id="1297" name="Google Shape;1297;p100"/>
          <p:cNvSpPr txBox="1"/>
          <p:nvPr/>
        </p:nvSpPr>
        <p:spPr>
          <a:xfrm rot="-2881983">
            <a:off x="3296969" y="2788838"/>
            <a:ext cx="946161" cy="36734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0.15 BTC</a:t>
            </a:r>
            <a:endParaRPr/>
          </a:p>
        </p:txBody>
      </p:sp>
      <p:sp>
        <p:nvSpPr>
          <p:cNvPr id="1298" name="Google Shape;1298;p100"/>
          <p:cNvSpPr txBox="1"/>
          <p:nvPr/>
        </p:nvSpPr>
        <p:spPr>
          <a:xfrm rot="-2644570">
            <a:off x="6951074" y="3266383"/>
            <a:ext cx="907831" cy="36410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0.4 BTC</a:t>
            </a:r>
            <a:endParaRPr>
              <a:solidFill>
                <a:srgbClr val="FF0000"/>
              </a:solidFill>
            </a:endParaRPr>
          </a:p>
        </p:txBody>
      </p:sp>
      <p:sp>
        <p:nvSpPr>
          <p:cNvPr id="1299" name="Google Shape;1299;p100"/>
          <p:cNvSpPr txBox="1"/>
          <p:nvPr/>
        </p:nvSpPr>
        <p:spPr>
          <a:xfrm>
            <a:off x="190825" y="2976334"/>
            <a:ext cx="943500" cy="7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Some Hash </a:t>
            </a:r>
            <a:r>
              <a:rPr b="1" lang="en"/>
              <a:t>H </a:t>
            </a:r>
            <a:r>
              <a:rPr lang="en"/>
              <a:t>of </a:t>
            </a:r>
            <a:r>
              <a:rPr b="1" lang="en"/>
              <a:t>R</a:t>
            </a:r>
            <a:endParaRPr b="1"/>
          </a:p>
        </p:txBody>
      </p:sp>
      <p:sp>
        <p:nvSpPr>
          <p:cNvPr id="1300" name="Google Shape;1300;p100"/>
          <p:cNvSpPr txBox="1"/>
          <p:nvPr/>
        </p:nvSpPr>
        <p:spPr>
          <a:xfrm>
            <a:off x="2833375" y="2320249"/>
            <a:ext cx="402600" cy="3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H </a:t>
            </a:r>
            <a:endParaRPr b="1"/>
          </a:p>
        </p:txBody>
      </p:sp>
      <p:cxnSp>
        <p:nvCxnSpPr>
          <p:cNvPr id="1301" name="Google Shape;1301;p100"/>
          <p:cNvCxnSpPr/>
          <p:nvPr/>
        </p:nvCxnSpPr>
        <p:spPr>
          <a:xfrm flipH="1" rot="10800000">
            <a:off x="2546506" y="2322051"/>
            <a:ext cx="204600" cy="1759800"/>
          </a:xfrm>
          <a:prstGeom prst="straightConnector1">
            <a:avLst/>
          </a:prstGeom>
          <a:noFill/>
          <a:ln cap="flat" cmpd="sng" w="9525">
            <a:solidFill>
              <a:srgbClr val="1F497D"/>
            </a:solidFill>
            <a:prstDash val="solid"/>
            <a:round/>
            <a:headEnd len="med" w="med" type="none"/>
            <a:tailEnd len="med" w="med" type="triangle"/>
          </a:ln>
        </p:spPr>
      </p:cxnSp>
      <p:sp>
        <p:nvSpPr>
          <p:cNvPr id="1302" name="Google Shape;1302;p100"/>
          <p:cNvSpPr txBox="1"/>
          <p:nvPr/>
        </p:nvSpPr>
        <p:spPr>
          <a:xfrm rot="-4993027">
            <a:off x="2361668" y="2924309"/>
            <a:ext cx="934742" cy="37221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0.1 BTC</a:t>
            </a:r>
            <a:endParaRPr/>
          </a:p>
        </p:txBody>
      </p:sp>
      <p:sp>
        <p:nvSpPr>
          <p:cNvPr id="1303" name="Google Shape;1303;p100"/>
          <p:cNvSpPr txBox="1"/>
          <p:nvPr/>
        </p:nvSpPr>
        <p:spPr>
          <a:xfrm>
            <a:off x="7924800" y="3356571"/>
            <a:ext cx="4785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R</a:t>
            </a:r>
            <a:endParaRPr b="1"/>
          </a:p>
        </p:txBody>
      </p:sp>
      <p:sp>
        <p:nvSpPr>
          <p:cNvPr id="1304" name="Google Shape;1304;p100"/>
          <p:cNvSpPr/>
          <p:nvPr/>
        </p:nvSpPr>
        <p:spPr>
          <a:xfrm flipH="1">
            <a:off x="6520175" y="490575"/>
            <a:ext cx="2737800" cy="11388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 can only claim 0.1 BTC by providing R to Bob </a:t>
            </a:r>
            <a:endParaRPr/>
          </a:p>
        </p:txBody>
      </p:sp>
      <p:sp>
        <p:nvSpPr>
          <p:cNvPr id="1305" name="Google Shape;1305;p100"/>
          <p:cNvSpPr txBox="1"/>
          <p:nvPr/>
        </p:nvSpPr>
        <p:spPr>
          <a:xfrm>
            <a:off x="5300900" y="1764351"/>
            <a:ext cx="4785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R</a:t>
            </a:r>
            <a:endParaRPr b="1">
              <a:solidFill>
                <a:srgbClr val="FF0000"/>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9" name="Shape 1309"/>
        <p:cNvGrpSpPr/>
        <p:nvPr/>
      </p:nvGrpSpPr>
      <p:grpSpPr>
        <a:xfrm>
          <a:off x="0" y="0"/>
          <a:ext cx="0" cy="0"/>
          <a:chOff x="0" y="0"/>
          <a:chExt cx="0" cy="0"/>
        </a:xfrm>
      </p:grpSpPr>
      <p:sp>
        <p:nvSpPr>
          <p:cNvPr id="1310" name="Google Shape;1310;p101"/>
          <p:cNvSpPr txBox="1"/>
          <p:nvPr>
            <p:ph type="title"/>
          </p:nvPr>
        </p:nvSpPr>
        <p:spPr>
          <a:xfrm>
            <a:off x="311700" y="45325"/>
            <a:ext cx="870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successfully check</a:t>
            </a:r>
            <a:endParaRPr/>
          </a:p>
          <a:p>
            <a:pPr indent="0" lvl="0" marL="0" rtl="0" algn="l">
              <a:spcBef>
                <a:spcPts val="0"/>
              </a:spcBef>
              <a:spcAft>
                <a:spcPts val="0"/>
              </a:spcAft>
              <a:buNone/>
            </a:pPr>
            <a:r>
              <a:t/>
            </a:r>
            <a:endParaRPr/>
          </a:p>
        </p:txBody>
      </p:sp>
      <p:sp>
        <p:nvSpPr>
          <p:cNvPr id="1311" name="Google Shape;1311;p101"/>
          <p:cNvSpPr/>
          <p:nvPr/>
        </p:nvSpPr>
        <p:spPr>
          <a:xfrm>
            <a:off x="470725" y="2006420"/>
            <a:ext cx="1139100" cy="8340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Alice</a:t>
            </a:r>
            <a:endParaRPr/>
          </a:p>
          <a:p>
            <a:pPr indent="0" lvl="0" marL="0" rtl="0" algn="ctr">
              <a:spcBef>
                <a:spcPts val="0"/>
              </a:spcBef>
              <a:spcAft>
                <a:spcPts val="0"/>
              </a:spcAft>
              <a:buNone/>
            </a:pPr>
            <a:r>
              <a:rPr lang="en"/>
              <a:t>0.25 BTC</a:t>
            </a:r>
            <a:endParaRPr/>
          </a:p>
        </p:txBody>
      </p:sp>
      <p:sp>
        <p:nvSpPr>
          <p:cNvPr id="1312" name="Google Shape;1312;p101"/>
          <p:cNvSpPr/>
          <p:nvPr/>
        </p:nvSpPr>
        <p:spPr>
          <a:xfrm>
            <a:off x="1257207" y="4079383"/>
            <a:ext cx="2584800" cy="8340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2-2 Multisignature Wallet</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0.5 BTC</a:t>
            </a:r>
            <a:endParaRPr/>
          </a:p>
        </p:txBody>
      </p:sp>
      <p:sp>
        <p:nvSpPr>
          <p:cNvPr id="1313" name="Google Shape;1313;p101"/>
          <p:cNvSpPr/>
          <p:nvPr/>
        </p:nvSpPr>
        <p:spPr>
          <a:xfrm>
            <a:off x="3825893" y="826008"/>
            <a:ext cx="1766100" cy="8340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Bob</a:t>
            </a:r>
            <a:endParaRPr/>
          </a:p>
          <a:p>
            <a:pPr indent="0" lvl="0" marL="0" rtl="0" algn="ctr">
              <a:spcBef>
                <a:spcPts val="0"/>
              </a:spcBef>
              <a:spcAft>
                <a:spcPts val="0"/>
              </a:spcAft>
              <a:buNone/>
            </a:pPr>
            <a:r>
              <a:rPr lang="en"/>
              <a:t>0.55 BTC</a:t>
            </a:r>
            <a:endParaRPr/>
          </a:p>
        </p:txBody>
      </p:sp>
      <p:cxnSp>
        <p:nvCxnSpPr>
          <p:cNvPr id="1314" name="Google Shape;1314;p101"/>
          <p:cNvCxnSpPr>
            <a:stCxn id="1312" idx="0"/>
            <a:endCxn id="1311" idx="2"/>
          </p:cNvCxnSpPr>
          <p:nvPr/>
        </p:nvCxnSpPr>
        <p:spPr>
          <a:xfrm rot="10800000">
            <a:off x="1040307" y="2840383"/>
            <a:ext cx="1509300" cy="1239000"/>
          </a:xfrm>
          <a:prstGeom prst="straightConnector1">
            <a:avLst/>
          </a:prstGeom>
          <a:noFill/>
          <a:ln cap="flat" cmpd="sng" w="9525">
            <a:solidFill>
              <a:srgbClr val="1F497D"/>
            </a:solidFill>
            <a:prstDash val="solid"/>
            <a:round/>
            <a:headEnd len="med" w="med" type="none"/>
            <a:tailEnd len="med" w="med" type="triangle"/>
          </a:ln>
        </p:spPr>
      </p:cxnSp>
      <p:cxnSp>
        <p:nvCxnSpPr>
          <p:cNvPr id="1315" name="Google Shape;1315;p101"/>
          <p:cNvCxnSpPr>
            <a:stCxn id="1312" idx="0"/>
            <a:endCxn id="1313" idx="2"/>
          </p:cNvCxnSpPr>
          <p:nvPr/>
        </p:nvCxnSpPr>
        <p:spPr>
          <a:xfrm flipH="1" rot="10800000">
            <a:off x="2549607" y="1659883"/>
            <a:ext cx="2159400" cy="2419500"/>
          </a:xfrm>
          <a:prstGeom prst="straightConnector1">
            <a:avLst/>
          </a:prstGeom>
          <a:noFill/>
          <a:ln cap="flat" cmpd="sng" w="9525">
            <a:solidFill>
              <a:srgbClr val="1F497D"/>
            </a:solidFill>
            <a:prstDash val="solid"/>
            <a:round/>
            <a:headEnd len="med" w="med" type="none"/>
            <a:tailEnd len="med" w="med" type="triangle"/>
          </a:ln>
        </p:spPr>
      </p:cxnSp>
      <p:cxnSp>
        <p:nvCxnSpPr>
          <p:cNvPr id="1316" name="Google Shape;1316;p101"/>
          <p:cNvCxnSpPr>
            <a:stCxn id="1311" idx="0"/>
            <a:endCxn id="1317" idx="1"/>
          </p:cNvCxnSpPr>
          <p:nvPr/>
        </p:nvCxnSpPr>
        <p:spPr>
          <a:xfrm flipH="1" rot="10800000">
            <a:off x="1040275" y="1742420"/>
            <a:ext cx="968400" cy="264000"/>
          </a:xfrm>
          <a:prstGeom prst="straightConnector1">
            <a:avLst/>
          </a:prstGeom>
          <a:noFill/>
          <a:ln cap="flat" cmpd="sng" w="9525">
            <a:solidFill>
              <a:srgbClr val="1F497D"/>
            </a:solidFill>
            <a:prstDash val="solid"/>
            <a:round/>
            <a:headEnd len="med" w="med" type="none"/>
            <a:tailEnd len="med" w="med" type="none"/>
          </a:ln>
        </p:spPr>
      </p:cxnSp>
      <p:sp>
        <p:nvSpPr>
          <p:cNvPr id="1317" name="Google Shape;1317;p101"/>
          <p:cNvSpPr/>
          <p:nvPr/>
        </p:nvSpPr>
        <p:spPr>
          <a:xfrm rot="-950227">
            <a:off x="1985940" y="1403355"/>
            <a:ext cx="1199325" cy="35091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channel A-B </a:t>
            </a:r>
            <a:endParaRPr/>
          </a:p>
        </p:txBody>
      </p:sp>
      <p:cxnSp>
        <p:nvCxnSpPr>
          <p:cNvPr id="1318" name="Google Shape;1318;p101"/>
          <p:cNvCxnSpPr>
            <a:stCxn id="1317" idx="3"/>
            <a:endCxn id="1313" idx="1"/>
          </p:cNvCxnSpPr>
          <p:nvPr/>
        </p:nvCxnSpPr>
        <p:spPr>
          <a:xfrm flipH="1" rot="10800000">
            <a:off x="3162502" y="1242960"/>
            <a:ext cx="663300" cy="172200"/>
          </a:xfrm>
          <a:prstGeom prst="straightConnector1">
            <a:avLst/>
          </a:prstGeom>
          <a:noFill/>
          <a:ln cap="flat" cmpd="sng" w="9525">
            <a:solidFill>
              <a:srgbClr val="1F497D"/>
            </a:solidFill>
            <a:prstDash val="solid"/>
            <a:round/>
            <a:headEnd len="med" w="med" type="none"/>
            <a:tailEnd len="med" w="med" type="none"/>
          </a:ln>
        </p:spPr>
      </p:cxnSp>
      <p:sp>
        <p:nvSpPr>
          <p:cNvPr id="1319" name="Google Shape;1319;p101"/>
          <p:cNvSpPr/>
          <p:nvPr/>
        </p:nvSpPr>
        <p:spPr>
          <a:xfrm>
            <a:off x="5752263" y="4079383"/>
            <a:ext cx="2584800" cy="8340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2-2 Multisignature Wallet</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0.8 BTC</a:t>
            </a:r>
            <a:endParaRPr/>
          </a:p>
        </p:txBody>
      </p:sp>
      <p:sp>
        <p:nvSpPr>
          <p:cNvPr id="1320" name="Google Shape;1320;p101"/>
          <p:cNvSpPr/>
          <p:nvPr/>
        </p:nvSpPr>
        <p:spPr>
          <a:xfrm>
            <a:off x="7681199" y="2047754"/>
            <a:ext cx="1139100" cy="8340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Charlie</a:t>
            </a:r>
            <a:endParaRPr/>
          </a:p>
          <a:p>
            <a:pPr indent="0" lvl="0" marL="0" rtl="0" algn="ctr">
              <a:spcBef>
                <a:spcPts val="0"/>
              </a:spcBef>
              <a:spcAft>
                <a:spcPts val="0"/>
              </a:spcAft>
              <a:buNone/>
            </a:pPr>
            <a:r>
              <a:rPr lang="en"/>
              <a:t>0.4 BTC</a:t>
            </a:r>
            <a:endParaRPr/>
          </a:p>
        </p:txBody>
      </p:sp>
      <p:cxnSp>
        <p:nvCxnSpPr>
          <p:cNvPr id="1321" name="Google Shape;1321;p101"/>
          <p:cNvCxnSpPr>
            <a:endCxn id="1313" idx="2"/>
          </p:cNvCxnSpPr>
          <p:nvPr/>
        </p:nvCxnSpPr>
        <p:spPr>
          <a:xfrm rot="10800000">
            <a:off x="4708943" y="1660008"/>
            <a:ext cx="2347800" cy="2419200"/>
          </a:xfrm>
          <a:prstGeom prst="straightConnector1">
            <a:avLst/>
          </a:prstGeom>
          <a:noFill/>
          <a:ln cap="flat" cmpd="sng" w="9525">
            <a:solidFill>
              <a:srgbClr val="1F497D"/>
            </a:solidFill>
            <a:prstDash val="solid"/>
            <a:round/>
            <a:headEnd len="med" w="med" type="none"/>
            <a:tailEnd len="med" w="med" type="triangle"/>
          </a:ln>
        </p:spPr>
      </p:cxnSp>
      <p:cxnSp>
        <p:nvCxnSpPr>
          <p:cNvPr id="1322" name="Google Shape;1322;p101"/>
          <p:cNvCxnSpPr>
            <a:stCxn id="1319" idx="0"/>
            <a:endCxn id="1320" idx="2"/>
          </p:cNvCxnSpPr>
          <p:nvPr/>
        </p:nvCxnSpPr>
        <p:spPr>
          <a:xfrm flipH="1" rot="10800000">
            <a:off x="7044663" y="2881783"/>
            <a:ext cx="1206000" cy="1197600"/>
          </a:xfrm>
          <a:prstGeom prst="straightConnector1">
            <a:avLst/>
          </a:prstGeom>
          <a:noFill/>
          <a:ln cap="flat" cmpd="sng" w="9525">
            <a:solidFill>
              <a:srgbClr val="1F497D"/>
            </a:solidFill>
            <a:prstDash val="solid"/>
            <a:round/>
            <a:headEnd len="med" w="med" type="none"/>
            <a:tailEnd len="med" w="med" type="triangle"/>
          </a:ln>
        </p:spPr>
      </p:cxnSp>
      <p:cxnSp>
        <p:nvCxnSpPr>
          <p:cNvPr id="1323" name="Google Shape;1323;p101"/>
          <p:cNvCxnSpPr>
            <a:stCxn id="1313" idx="3"/>
            <a:endCxn id="1324" idx="1"/>
          </p:cNvCxnSpPr>
          <p:nvPr/>
        </p:nvCxnSpPr>
        <p:spPr>
          <a:xfrm>
            <a:off x="5591993" y="1243008"/>
            <a:ext cx="552300" cy="138900"/>
          </a:xfrm>
          <a:prstGeom prst="straightConnector1">
            <a:avLst/>
          </a:prstGeom>
          <a:noFill/>
          <a:ln cap="flat" cmpd="sng" w="9525">
            <a:solidFill>
              <a:srgbClr val="1F497D"/>
            </a:solidFill>
            <a:prstDash val="solid"/>
            <a:round/>
            <a:headEnd len="med" w="med" type="none"/>
            <a:tailEnd len="med" w="med" type="none"/>
          </a:ln>
        </p:spPr>
      </p:cxnSp>
      <p:sp>
        <p:nvSpPr>
          <p:cNvPr id="1324" name="Google Shape;1324;p101"/>
          <p:cNvSpPr/>
          <p:nvPr/>
        </p:nvSpPr>
        <p:spPr>
          <a:xfrm rot="1099230">
            <a:off x="6114319" y="1392975"/>
            <a:ext cx="1187280" cy="351045"/>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channel B-C </a:t>
            </a:r>
            <a:endParaRPr/>
          </a:p>
        </p:txBody>
      </p:sp>
      <p:cxnSp>
        <p:nvCxnSpPr>
          <p:cNvPr id="1325" name="Google Shape;1325;p101"/>
          <p:cNvCxnSpPr>
            <a:stCxn id="1324" idx="3"/>
            <a:endCxn id="1320" idx="0"/>
          </p:cNvCxnSpPr>
          <p:nvPr/>
        </p:nvCxnSpPr>
        <p:spPr>
          <a:xfrm>
            <a:off x="7271509" y="1755098"/>
            <a:ext cx="979200" cy="292800"/>
          </a:xfrm>
          <a:prstGeom prst="straightConnector1">
            <a:avLst/>
          </a:prstGeom>
          <a:noFill/>
          <a:ln cap="flat" cmpd="sng" w="9525">
            <a:solidFill>
              <a:srgbClr val="1F497D"/>
            </a:solidFill>
            <a:prstDash val="solid"/>
            <a:round/>
            <a:headEnd len="med" w="med" type="none"/>
            <a:tailEnd len="med" w="med" type="none"/>
          </a:ln>
        </p:spPr>
      </p:cxnSp>
      <p:sp>
        <p:nvSpPr>
          <p:cNvPr id="1326" name="Google Shape;1326;p101"/>
          <p:cNvSpPr txBox="1"/>
          <p:nvPr/>
        </p:nvSpPr>
        <p:spPr>
          <a:xfrm rot="2560831">
            <a:off x="1562621" y="3220932"/>
            <a:ext cx="1043059" cy="36514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0.25 BTC</a:t>
            </a:r>
            <a:endParaRPr/>
          </a:p>
        </p:txBody>
      </p:sp>
      <p:sp>
        <p:nvSpPr>
          <p:cNvPr id="1327" name="Google Shape;1327;p101"/>
          <p:cNvSpPr txBox="1"/>
          <p:nvPr/>
        </p:nvSpPr>
        <p:spPr>
          <a:xfrm rot="2722670">
            <a:off x="5296185" y="2800154"/>
            <a:ext cx="900732" cy="36805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0.4 BTC</a:t>
            </a:r>
            <a:endParaRPr/>
          </a:p>
        </p:txBody>
      </p:sp>
      <p:sp>
        <p:nvSpPr>
          <p:cNvPr id="1328" name="Google Shape;1328;p101"/>
          <p:cNvSpPr txBox="1"/>
          <p:nvPr/>
        </p:nvSpPr>
        <p:spPr>
          <a:xfrm rot="-2887076">
            <a:off x="3296192" y="2782848"/>
            <a:ext cx="947724" cy="36795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0.15 BTC</a:t>
            </a:r>
            <a:endParaRPr/>
          </a:p>
        </p:txBody>
      </p:sp>
      <p:sp>
        <p:nvSpPr>
          <p:cNvPr id="1329" name="Google Shape;1329;p101"/>
          <p:cNvSpPr txBox="1"/>
          <p:nvPr/>
        </p:nvSpPr>
        <p:spPr>
          <a:xfrm rot="-2650274">
            <a:off x="6950351" y="3261614"/>
            <a:ext cx="909293" cy="36454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0.4 BTC</a:t>
            </a:r>
            <a:endParaRPr/>
          </a:p>
        </p:txBody>
      </p:sp>
      <p:sp>
        <p:nvSpPr>
          <p:cNvPr id="1330" name="Google Shape;1330;p101"/>
          <p:cNvSpPr txBox="1"/>
          <p:nvPr/>
        </p:nvSpPr>
        <p:spPr>
          <a:xfrm>
            <a:off x="190825" y="2970583"/>
            <a:ext cx="943500" cy="72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Some Hash </a:t>
            </a:r>
            <a:r>
              <a:rPr b="1" lang="en"/>
              <a:t>H </a:t>
            </a:r>
            <a:r>
              <a:rPr lang="en"/>
              <a:t>of </a:t>
            </a:r>
            <a:r>
              <a:rPr b="1" lang="en"/>
              <a:t>R</a:t>
            </a:r>
            <a:endParaRPr b="1"/>
          </a:p>
        </p:txBody>
      </p:sp>
      <p:sp>
        <p:nvSpPr>
          <p:cNvPr id="1331" name="Google Shape;1331;p101"/>
          <p:cNvSpPr txBox="1"/>
          <p:nvPr/>
        </p:nvSpPr>
        <p:spPr>
          <a:xfrm>
            <a:off x="2833378" y="2312551"/>
            <a:ext cx="402600" cy="3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H </a:t>
            </a:r>
            <a:endParaRPr b="1"/>
          </a:p>
        </p:txBody>
      </p:sp>
      <p:cxnSp>
        <p:nvCxnSpPr>
          <p:cNvPr id="1332" name="Google Shape;1332;p101"/>
          <p:cNvCxnSpPr/>
          <p:nvPr/>
        </p:nvCxnSpPr>
        <p:spPr>
          <a:xfrm flipH="1" rot="10800000">
            <a:off x="2546509" y="2314483"/>
            <a:ext cx="204600" cy="1764900"/>
          </a:xfrm>
          <a:prstGeom prst="straightConnector1">
            <a:avLst/>
          </a:prstGeom>
          <a:noFill/>
          <a:ln cap="flat" cmpd="sng" w="9525">
            <a:solidFill>
              <a:srgbClr val="1F497D"/>
            </a:solidFill>
            <a:prstDash val="solid"/>
            <a:round/>
            <a:headEnd len="med" w="med" type="none"/>
            <a:tailEnd len="med" w="med" type="triangle"/>
          </a:ln>
        </p:spPr>
      </p:cxnSp>
      <p:sp>
        <p:nvSpPr>
          <p:cNvPr id="1333" name="Google Shape;1333;p101"/>
          <p:cNvSpPr txBox="1"/>
          <p:nvPr/>
        </p:nvSpPr>
        <p:spPr>
          <a:xfrm rot="-4994196">
            <a:off x="2360331" y="2918903"/>
            <a:ext cx="937424" cy="37221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0.1 BTC</a:t>
            </a:r>
            <a:endParaRPr/>
          </a:p>
        </p:txBody>
      </p:sp>
      <p:sp>
        <p:nvSpPr>
          <p:cNvPr id="1334" name="Google Shape;1334;p101"/>
          <p:cNvSpPr txBox="1"/>
          <p:nvPr/>
        </p:nvSpPr>
        <p:spPr>
          <a:xfrm>
            <a:off x="7924810" y="3351949"/>
            <a:ext cx="4785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R</a:t>
            </a:r>
            <a:endParaRPr b="1"/>
          </a:p>
        </p:txBody>
      </p:sp>
      <p:sp>
        <p:nvSpPr>
          <p:cNvPr id="1335" name="Google Shape;1335;p101"/>
          <p:cNvSpPr/>
          <p:nvPr/>
        </p:nvSpPr>
        <p:spPr>
          <a:xfrm>
            <a:off x="4793506" y="-31725"/>
            <a:ext cx="3634800" cy="11421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Great! Now I can also claim 0.1 BTC because I know R </a:t>
            </a:r>
            <a:endParaRPr/>
          </a:p>
        </p:txBody>
      </p:sp>
      <p:sp>
        <p:nvSpPr>
          <p:cNvPr id="1336" name="Google Shape;1336;p101"/>
          <p:cNvSpPr txBox="1"/>
          <p:nvPr/>
        </p:nvSpPr>
        <p:spPr>
          <a:xfrm>
            <a:off x="5300907" y="1755003"/>
            <a:ext cx="4785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R</a:t>
            </a:r>
            <a:endParaRPr b="1"/>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0" name="Shape 1340"/>
        <p:cNvGrpSpPr/>
        <p:nvPr/>
      </p:nvGrpSpPr>
      <p:grpSpPr>
        <a:xfrm>
          <a:off x="0" y="0"/>
          <a:ext cx="0" cy="0"/>
          <a:chOff x="0" y="0"/>
          <a:chExt cx="0" cy="0"/>
        </a:xfrm>
      </p:grpSpPr>
      <p:sp>
        <p:nvSpPr>
          <p:cNvPr id="1341" name="Google Shape;1341;p102"/>
          <p:cNvSpPr txBox="1"/>
          <p:nvPr>
            <p:ph type="title"/>
          </p:nvPr>
        </p:nvSpPr>
        <p:spPr>
          <a:xfrm>
            <a:off x="311700" y="45325"/>
            <a:ext cx="870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Bob claims to settle htlc after releasing R</a:t>
            </a:r>
            <a:endParaRPr/>
          </a:p>
          <a:p>
            <a:pPr indent="0" lvl="0" marL="0" rtl="0" algn="l">
              <a:spcBef>
                <a:spcPts val="0"/>
              </a:spcBef>
              <a:spcAft>
                <a:spcPts val="0"/>
              </a:spcAft>
              <a:buNone/>
            </a:pPr>
            <a:r>
              <a:t/>
            </a:r>
            <a:endParaRPr/>
          </a:p>
        </p:txBody>
      </p:sp>
      <p:sp>
        <p:nvSpPr>
          <p:cNvPr id="1342" name="Google Shape;1342;p102"/>
          <p:cNvSpPr/>
          <p:nvPr/>
        </p:nvSpPr>
        <p:spPr>
          <a:xfrm>
            <a:off x="470726" y="2019069"/>
            <a:ext cx="1139100" cy="832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Alice</a:t>
            </a:r>
            <a:endParaRPr/>
          </a:p>
          <a:p>
            <a:pPr indent="0" lvl="0" marL="0" rtl="0" algn="ctr">
              <a:spcBef>
                <a:spcPts val="0"/>
              </a:spcBef>
              <a:spcAft>
                <a:spcPts val="0"/>
              </a:spcAft>
              <a:buNone/>
            </a:pPr>
            <a:r>
              <a:rPr lang="en"/>
              <a:t>0.25 BTC</a:t>
            </a:r>
            <a:endParaRPr/>
          </a:p>
        </p:txBody>
      </p:sp>
      <p:sp>
        <p:nvSpPr>
          <p:cNvPr id="1343" name="Google Shape;1343;p102"/>
          <p:cNvSpPr/>
          <p:nvPr/>
        </p:nvSpPr>
        <p:spPr>
          <a:xfrm>
            <a:off x="1257207" y="4087570"/>
            <a:ext cx="2584800" cy="832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2-2 Multisignature Wallet</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0.5 BTC</a:t>
            </a:r>
            <a:endParaRPr/>
          </a:p>
        </p:txBody>
      </p:sp>
      <p:sp>
        <p:nvSpPr>
          <p:cNvPr id="1344" name="Google Shape;1344;p102"/>
          <p:cNvSpPr/>
          <p:nvPr/>
        </p:nvSpPr>
        <p:spPr>
          <a:xfrm>
            <a:off x="3825894" y="841198"/>
            <a:ext cx="1766100" cy="832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Bob</a:t>
            </a:r>
            <a:endParaRPr/>
          </a:p>
          <a:p>
            <a:pPr indent="0" lvl="0" marL="0" rtl="0" algn="ctr">
              <a:spcBef>
                <a:spcPts val="0"/>
              </a:spcBef>
              <a:spcAft>
                <a:spcPts val="0"/>
              </a:spcAft>
              <a:buNone/>
            </a:pPr>
            <a:r>
              <a:rPr lang="en">
                <a:solidFill>
                  <a:srgbClr val="FF0000"/>
                </a:solidFill>
              </a:rPr>
              <a:t>0.65 BTC</a:t>
            </a:r>
            <a:endParaRPr>
              <a:solidFill>
                <a:srgbClr val="FF0000"/>
              </a:solidFill>
            </a:endParaRPr>
          </a:p>
        </p:txBody>
      </p:sp>
      <p:cxnSp>
        <p:nvCxnSpPr>
          <p:cNvPr id="1345" name="Google Shape;1345;p102"/>
          <p:cNvCxnSpPr>
            <a:stCxn id="1343" idx="0"/>
            <a:endCxn id="1342" idx="2"/>
          </p:cNvCxnSpPr>
          <p:nvPr/>
        </p:nvCxnSpPr>
        <p:spPr>
          <a:xfrm rot="10800000">
            <a:off x="1040307" y="2851270"/>
            <a:ext cx="1509300" cy="1236300"/>
          </a:xfrm>
          <a:prstGeom prst="straightConnector1">
            <a:avLst/>
          </a:prstGeom>
          <a:noFill/>
          <a:ln cap="flat" cmpd="sng" w="9525">
            <a:solidFill>
              <a:srgbClr val="1F497D"/>
            </a:solidFill>
            <a:prstDash val="solid"/>
            <a:round/>
            <a:headEnd len="med" w="med" type="none"/>
            <a:tailEnd len="med" w="med" type="triangle"/>
          </a:ln>
        </p:spPr>
      </p:cxnSp>
      <p:cxnSp>
        <p:nvCxnSpPr>
          <p:cNvPr id="1346" name="Google Shape;1346;p102"/>
          <p:cNvCxnSpPr>
            <a:stCxn id="1343" idx="0"/>
            <a:endCxn id="1344" idx="2"/>
          </p:cNvCxnSpPr>
          <p:nvPr/>
        </p:nvCxnSpPr>
        <p:spPr>
          <a:xfrm flipH="1" rot="10800000">
            <a:off x="2549607" y="1673470"/>
            <a:ext cx="2159400" cy="2414100"/>
          </a:xfrm>
          <a:prstGeom prst="straightConnector1">
            <a:avLst/>
          </a:prstGeom>
          <a:noFill/>
          <a:ln cap="flat" cmpd="sng" w="9525">
            <a:solidFill>
              <a:srgbClr val="1F497D"/>
            </a:solidFill>
            <a:prstDash val="solid"/>
            <a:round/>
            <a:headEnd len="med" w="med" type="none"/>
            <a:tailEnd len="med" w="med" type="triangle"/>
          </a:ln>
        </p:spPr>
      </p:cxnSp>
      <p:cxnSp>
        <p:nvCxnSpPr>
          <p:cNvPr id="1347" name="Google Shape;1347;p102"/>
          <p:cNvCxnSpPr>
            <a:stCxn id="1342" idx="0"/>
            <a:endCxn id="1348" idx="1"/>
          </p:cNvCxnSpPr>
          <p:nvPr/>
        </p:nvCxnSpPr>
        <p:spPr>
          <a:xfrm flipH="1" rot="10800000">
            <a:off x="1040276" y="1755669"/>
            <a:ext cx="968400" cy="263400"/>
          </a:xfrm>
          <a:prstGeom prst="straightConnector1">
            <a:avLst/>
          </a:prstGeom>
          <a:noFill/>
          <a:ln cap="flat" cmpd="sng" w="9525">
            <a:solidFill>
              <a:srgbClr val="1F497D"/>
            </a:solidFill>
            <a:prstDash val="solid"/>
            <a:round/>
            <a:headEnd len="med" w="med" type="none"/>
            <a:tailEnd len="med" w="med" type="none"/>
          </a:ln>
        </p:spPr>
      </p:cxnSp>
      <p:sp>
        <p:nvSpPr>
          <p:cNvPr id="1348" name="Google Shape;1348;p102"/>
          <p:cNvSpPr/>
          <p:nvPr/>
        </p:nvSpPr>
        <p:spPr>
          <a:xfrm rot="-948572">
            <a:off x="1986022" y="1417222"/>
            <a:ext cx="1199161" cy="350335"/>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channel A-B </a:t>
            </a:r>
            <a:endParaRPr/>
          </a:p>
        </p:txBody>
      </p:sp>
      <p:cxnSp>
        <p:nvCxnSpPr>
          <p:cNvPr id="1349" name="Google Shape;1349;p102"/>
          <p:cNvCxnSpPr>
            <a:stCxn id="1348" idx="3"/>
            <a:endCxn id="1344" idx="1"/>
          </p:cNvCxnSpPr>
          <p:nvPr/>
        </p:nvCxnSpPr>
        <p:spPr>
          <a:xfrm flipH="1" rot="10800000">
            <a:off x="3162503" y="1257440"/>
            <a:ext cx="663300" cy="171600"/>
          </a:xfrm>
          <a:prstGeom prst="straightConnector1">
            <a:avLst/>
          </a:prstGeom>
          <a:noFill/>
          <a:ln cap="flat" cmpd="sng" w="9525">
            <a:solidFill>
              <a:srgbClr val="1F497D"/>
            </a:solidFill>
            <a:prstDash val="solid"/>
            <a:round/>
            <a:headEnd len="med" w="med" type="none"/>
            <a:tailEnd len="med" w="med" type="none"/>
          </a:ln>
        </p:spPr>
      </p:cxnSp>
      <p:sp>
        <p:nvSpPr>
          <p:cNvPr id="1350" name="Google Shape;1350;p102"/>
          <p:cNvSpPr/>
          <p:nvPr/>
        </p:nvSpPr>
        <p:spPr>
          <a:xfrm>
            <a:off x="5752264" y="4087570"/>
            <a:ext cx="2584800" cy="832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2-2 Multisignature Wallet</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0.8 BTC</a:t>
            </a:r>
            <a:endParaRPr/>
          </a:p>
        </p:txBody>
      </p:sp>
      <p:sp>
        <p:nvSpPr>
          <p:cNvPr id="1351" name="Google Shape;1351;p102"/>
          <p:cNvSpPr/>
          <p:nvPr/>
        </p:nvSpPr>
        <p:spPr>
          <a:xfrm>
            <a:off x="7681200" y="2060314"/>
            <a:ext cx="1139100" cy="832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Charlie</a:t>
            </a:r>
            <a:endParaRPr/>
          </a:p>
          <a:p>
            <a:pPr indent="0" lvl="0" marL="0" rtl="0" algn="ctr">
              <a:spcBef>
                <a:spcPts val="0"/>
              </a:spcBef>
              <a:spcAft>
                <a:spcPts val="0"/>
              </a:spcAft>
              <a:buNone/>
            </a:pPr>
            <a:r>
              <a:rPr lang="en"/>
              <a:t>0.4 BTC</a:t>
            </a:r>
            <a:endParaRPr/>
          </a:p>
        </p:txBody>
      </p:sp>
      <p:cxnSp>
        <p:nvCxnSpPr>
          <p:cNvPr id="1352" name="Google Shape;1352;p102"/>
          <p:cNvCxnSpPr>
            <a:endCxn id="1344" idx="2"/>
          </p:cNvCxnSpPr>
          <p:nvPr/>
        </p:nvCxnSpPr>
        <p:spPr>
          <a:xfrm rot="10800000">
            <a:off x="4708944" y="1673398"/>
            <a:ext cx="2347800" cy="2414100"/>
          </a:xfrm>
          <a:prstGeom prst="straightConnector1">
            <a:avLst/>
          </a:prstGeom>
          <a:noFill/>
          <a:ln cap="flat" cmpd="sng" w="9525">
            <a:solidFill>
              <a:srgbClr val="1F497D"/>
            </a:solidFill>
            <a:prstDash val="solid"/>
            <a:round/>
            <a:headEnd len="med" w="med" type="none"/>
            <a:tailEnd len="med" w="med" type="triangle"/>
          </a:ln>
        </p:spPr>
      </p:cxnSp>
      <p:cxnSp>
        <p:nvCxnSpPr>
          <p:cNvPr id="1353" name="Google Shape;1353;p102"/>
          <p:cNvCxnSpPr>
            <a:stCxn id="1350" idx="0"/>
            <a:endCxn id="1351" idx="2"/>
          </p:cNvCxnSpPr>
          <p:nvPr/>
        </p:nvCxnSpPr>
        <p:spPr>
          <a:xfrm flipH="1" rot="10800000">
            <a:off x="7044664" y="2892370"/>
            <a:ext cx="1206000" cy="1195200"/>
          </a:xfrm>
          <a:prstGeom prst="straightConnector1">
            <a:avLst/>
          </a:prstGeom>
          <a:noFill/>
          <a:ln cap="flat" cmpd="sng" w="9525">
            <a:solidFill>
              <a:srgbClr val="1F497D"/>
            </a:solidFill>
            <a:prstDash val="solid"/>
            <a:round/>
            <a:headEnd len="med" w="med" type="none"/>
            <a:tailEnd len="med" w="med" type="triangle"/>
          </a:ln>
        </p:spPr>
      </p:cxnSp>
      <p:cxnSp>
        <p:nvCxnSpPr>
          <p:cNvPr id="1354" name="Google Shape;1354;p102"/>
          <p:cNvCxnSpPr>
            <a:stCxn id="1344" idx="3"/>
            <a:endCxn id="1355" idx="1"/>
          </p:cNvCxnSpPr>
          <p:nvPr/>
        </p:nvCxnSpPr>
        <p:spPr>
          <a:xfrm>
            <a:off x="5591994" y="1257298"/>
            <a:ext cx="552300" cy="138600"/>
          </a:xfrm>
          <a:prstGeom prst="straightConnector1">
            <a:avLst/>
          </a:prstGeom>
          <a:noFill/>
          <a:ln cap="flat" cmpd="sng" w="9525">
            <a:solidFill>
              <a:srgbClr val="1F497D"/>
            </a:solidFill>
            <a:prstDash val="solid"/>
            <a:round/>
            <a:headEnd len="med" w="med" type="none"/>
            <a:tailEnd len="med" w="med" type="none"/>
          </a:ln>
        </p:spPr>
      </p:cxnSp>
      <p:sp>
        <p:nvSpPr>
          <p:cNvPr id="1355" name="Google Shape;1355;p102"/>
          <p:cNvSpPr/>
          <p:nvPr/>
        </p:nvSpPr>
        <p:spPr>
          <a:xfrm rot="1096755">
            <a:off x="6114461" y="1406859"/>
            <a:ext cx="1186997" cy="350478"/>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channel B-C </a:t>
            </a:r>
            <a:endParaRPr/>
          </a:p>
        </p:txBody>
      </p:sp>
      <p:cxnSp>
        <p:nvCxnSpPr>
          <p:cNvPr id="1356" name="Google Shape;1356;p102"/>
          <p:cNvCxnSpPr>
            <a:stCxn id="1355" idx="3"/>
            <a:endCxn id="1351" idx="0"/>
          </p:cNvCxnSpPr>
          <p:nvPr/>
        </p:nvCxnSpPr>
        <p:spPr>
          <a:xfrm>
            <a:off x="7271510" y="1768248"/>
            <a:ext cx="979200" cy="292200"/>
          </a:xfrm>
          <a:prstGeom prst="straightConnector1">
            <a:avLst/>
          </a:prstGeom>
          <a:noFill/>
          <a:ln cap="flat" cmpd="sng" w="9525">
            <a:solidFill>
              <a:srgbClr val="1F497D"/>
            </a:solidFill>
            <a:prstDash val="solid"/>
            <a:round/>
            <a:headEnd len="med" w="med" type="none"/>
            <a:tailEnd len="med" w="med" type="none"/>
          </a:ln>
        </p:spPr>
      </p:cxnSp>
      <p:sp>
        <p:nvSpPr>
          <p:cNvPr id="1357" name="Google Shape;1357;p102"/>
          <p:cNvSpPr txBox="1"/>
          <p:nvPr/>
        </p:nvSpPr>
        <p:spPr>
          <a:xfrm rot="2557193">
            <a:off x="1563130" y="3230761"/>
            <a:ext cx="1042043" cy="3644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0.25 BTC</a:t>
            </a:r>
            <a:endParaRPr/>
          </a:p>
        </p:txBody>
      </p:sp>
      <p:sp>
        <p:nvSpPr>
          <p:cNvPr id="1358" name="Google Shape;1358;p102"/>
          <p:cNvSpPr txBox="1"/>
          <p:nvPr/>
        </p:nvSpPr>
        <p:spPr>
          <a:xfrm rot="2718644">
            <a:off x="5296719" y="2810834"/>
            <a:ext cx="899665" cy="36763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0.4 BTC</a:t>
            </a:r>
            <a:endParaRPr/>
          </a:p>
        </p:txBody>
      </p:sp>
      <p:sp>
        <p:nvSpPr>
          <p:cNvPr id="1359" name="Google Shape;1359;p102"/>
          <p:cNvSpPr txBox="1"/>
          <p:nvPr/>
        </p:nvSpPr>
        <p:spPr>
          <a:xfrm rot="-2883440">
            <a:off x="3296751" y="2793592"/>
            <a:ext cx="946608" cy="36754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0.25 BTC</a:t>
            </a:r>
            <a:endParaRPr>
              <a:solidFill>
                <a:srgbClr val="FF0000"/>
              </a:solidFill>
            </a:endParaRPr>
          </a:p>
        </p:txBody>
      </p:sp>
      <p:sp>
        <p:nvSpPr>
          <p:cNvPr id="1360" name="Google Shape;1360;p102"/>
          <p:cNvSpPr txBox="1"/>
          <p:nvPr/>
        </p:nvSpPr>
        <p:spPr>
          <a:xfrm rot="-2646202">
            <a:off x="6950875" y="3271438"/>
            <a:ext cx="908248" cy="36410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0.4 BTC</a:t>
            </a:r>
            <a:endParaRPr/>
          </a:p>
        </p:txBody>
      </p:sp>
      <p:sp>
        <p:nvSpPr>
          <p:cNvPr id="1361" name="Google Shape;1361;p102"/>
          <p:cNvSpPr txBox="1"/>
          <p:nvPr/>
        </p:nvSpPr>
        <p:spPr>
          <a:xfrm>
            <a:off x="190825" y="2981157"/>
            <a:ext cx="943500" cy="72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Some Hash </a:t>
            </a:r>
            <a:r>
              <a:rPr b="1" lang="en"/>
              <a:t>H </a:t>
            </a:r>
            <a:r>
              <a:rPr lang="en"/>
              <a:t>of </a:t>
            </a:r>
            <a:r>
              <a:rPr b="1" lang="en"/>
              <a:t>R</a:t>
            </a:r>
            <a:endParaRPr b="1"/>
          </a:p>
        </p:txBody>
      </p:sp>
      <p:sp>
        <p:nvSpPr>
          <p:cNvPr id="1362" name="Google Shape;1362;p102"/>
          <p:cNvSpPr txBox="1"/>
          <p:nvPr/>
        </p:nvSpPr>
        <p:spPr>
          <a:xfrm>
            <a:off x="7924811" y="3361703"/>
            <a:ext cx="4785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R</a:t>
            </a:r>
            <a:endParaRPr b="1"/>
          </a:p>
        </p:txBody>
      </p:sp>
      <p:sp>
        <p:nvSpPr>
          <p:cNvPr id="1363" name="Google Shape;1363;p102"/>
          <p:cNvSpPr/>
          <p:nvPr/>
        </p:nvSpPr>
        <p:spPr>
          <a:xfrm>
            <a:off x="-22450" y="593775"/>
            <a:ext cx="3473400" cy="11397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Bob must have payed Charlie otherwise he would not have known R.</a:t>
            </a:r>
            <a:endParaRPr/>
          </a:p>
          <a:p>
            <a:pPr indent="0" lvl="0" marL="0" rtl="0" algn="l">
              <a:spcBef>
                <a:spcPts val="0"/>
              </a:spcBef>
              <a:spcAft>
                <a:spcPts val="0"/>
              </a:spcAft>
              <a:buNone/>
            </a:pPr>
            <a:r>
              <a:rPr lang="en"/>
              <a:t>I didn't need to trust him.</a:t>
            </a:r>
            <a:endParaRPr/>
          </a:p>
        </p:txBody>
      </p:sp>
      <p:sp>
        <p:nvSpPr>
          <p:cNvPr id="1364" name="Google Shape;1364;p102"/>
          <p:cNvSpPr txBox="1"/>
          <p:nvPr/>
        </p:nvSpPr>
        <p:spPr>
          <a:xfrm>
            <a:off x="5300907" y="1768193"/>
            <a:ext cx="4785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R</a:t>
            </a:r>
            <a:endParaRPr b="1"/>
          </a:p>
        </p:txBody>
      </p:sp>
      <p:sp>
        <p:nvSpPr>
          <p:cNvPr id="1365" name="Google Shape;1365;p102"/>
          <p:cNvSpPr txBox="1"/>
          <p:nvPr/>
        </p:nvSpPr>
        <p:spPr>
          <a:xfrm>
            <a:off x="1723727" y="2298860"/>
            <a:ext cx="4785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R</a:t>
            </a:r>
            <a:endParaRPr b="1"/>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9" name="Shape 1369"/>
        <p:cNvGrpSpPr/>
        <p:nvPr/>
      </p:nvGrpSpPr>
      <p:grpSpPr>
        <a:xfrm>
          <a:off x="0" y="0"/>
          <a:ext cx="0" cy="0"/>
          <a:chOff x="0" y="0"/>
          <a:chExt cx="0" cy="0"/>
        </a:xfrm>
      </p:grpSpPr>
      <p:sp>
        <p:nvSpPr>
          <p:cNvPr id="1370" name="Google Shape;1370;p10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Source based Onion Routing - Sphinx Mix format</a:t>
            </a:r>
            <a:endParaRPr/>
          </a:p>
          <a:p>
            <a:pPr indent="0" lvl="0" marL="0" rtl="0" algn="ctr">
              <a:spcBef>
                <a:spcPts val="0"/>
              </a:spcBef>
              <a:spcAft>
                <a:spcPts val="0"/>
              </a:spcAft>
              <a:buNone/>
            </a:pPr>
            <a:r>
              <a:rPr lang="en"/>
              <a:t>Setting up htlcs</a:t>
            </a:r>
            <a:endParaRPr/>
          </a:p>
        </p:txBody>
      </p:sp>
      <p:sp>
        <p:nvSpPr>
          <p:cNvPr id="1371" name="Google Shape;1371;p10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(Chapter 4 / BOLT 04)</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2"/>
          <p:cNvSpPr txBox="1"/>
          <p:nvPr>
            <p:ph type="title"/>
          </p:nvPr>
        </p:nvSpPr>
        <p:spPr>
          <a:xfrm>
            <a:off x="311700" y="445025"/>
            <a:ext cx="868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Building blocks of the Lightning Network</a:t>
            </a:r>
            <a:endParaRPr/>
          </a:p>
        </p:txBody>
      </p:sp>
      <p:sp>
        <p:nvSpPr>
          <p:cNvPr id="221" name="Google Shape;221;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Duplex Micropayment Channels</a:t>
            </a:r>
            <a:endParaRPr/>
          </a:p>
          <a:p>
            <a:pPr indent="-317500" lvl="1" marL="914400" rtl="0" algn="l">
              <a:spcBef>
                <a:spcPts val="0"/>
              </a:spcBef>
              <a:spcAft>
                <a:spcPts val="0"/>
              </a:spcAft>
              <a:buSzPts val="1400"/>
              <a:buChar char="○"/>
            </a:pPr>
            <a:r>
              <a:rPr lang="en"/>
              <a:t>Revocable Sequence Maturity Contracts (RSMCs)</a:t>
            </a:r>
            <a:endParaRPr/>
          </a:p>
          <a:p>
            <a:pPr indent="-317500" lvl="1" marL="914400" rtl="0" algn="l">
              <a:spcBef>
                <a:spcPts val="0"/>
              </a:spcBef>
              <a:spcAft>
                <a:spcPts val="0"/>
              </a:spcAft>
              <a:buSzPts val="1400"/>
              <a:buChar char="○"/>
            </a:pPr>
            <a:r>
              <a:rPr lang="en"/>
              <a:t>Penalty based invalidation mechanism</a:t>
            </a:r>
            <a:endParaRPr/>
          </a:p>
          <a:p>
            <a:pPr indent="-342900" lvl="0" marL="457200" rtl="0" algn="l">
              <a:spcBef>
                <a:spcPts val="0"/>
              </a:spcBef>
              <a:spcAft>
                <a:spcPts val="0"/>
              </a:spcAft>
              <a:buSzPts val="1800"/>
              <a:buAutoNum type="arabicPeriod"/>
            </a:pPr>
            <a:r>
              <a:rPr lang="en"/>
              <a:t>Value transfer in a network of payment channels</a:t>
            </a:r>
            <a:endParaRPr/>
          </a:p>
          <a:p>
            <a:pPr indent="-317500" lvl="1" marL="914400" rtl="0" algn="l">
              <a:spcBef>
                <a:spcPts val="0"/>
              </a:spcBef>
              <a:spcAft>
                <a:spcPts val="0"/>
              </a:spcAft>
              <a:buSzPts val="1400"/>
              <a:buChar char="○"/>
            </a:pPr>
            <a:r>
              <a:rPr lang="en"/>
              <a:t>Comparing the payment process in Bitcoin with the Lightning Network</a:t>
            </a:r>
            <a:endParaRPr/>
          </a:p>
          <a:p>
            <a:pPr indent="-317500" lvl="1" marL="914400" rtl="0" algn="l">
              <a:spcBef>
                <a:spcPts val="0"/>
              </a:spcBef>
              <a:spcAft>
                <a:spcPts val="0"/>
              </a:spcAft>
              <a:buSzPts val="1400"/>
              <a:buChar char="○"/>
            </a:pPr>
            <a:r>
              <a:rPr lang="en"/>
              <a:t>Hashed Time Lock Contracts (HTLCs)</a:t>
            </a:r>
            <a:endParaRPr/>
          </a:p>
          <a:p>
            <a:pPr indent="-317500" lvl="1" marL="914400" rtl="0" algn="l">
              <a:spcBef>
                <a:spcPts val="0"/>
              </a:spcBef>
              <a:spcAft>
                <a:spcPts val="0"/>
              </a:spcAft>
              <a:buSzPts val="1400"/>
              <a:buChar char="○"/>
            </a:pPr>
            <a:r>
              <a:rPr lang="en"/>
              <a:t>Onion Routing based on the SPHINX Mix Format</a:t>
            </a:r>
            <a:endParaRPr/>
          </a:p>
          <a:p>
            <a:pPr indent="-342900" lvl="0" marL="457200" rtl="0" algn="l">
              <a:spcBef>
                <a:spcPts val="0"/>
              </a:spcBef>
              <a:spcAft>
                <a:spcPts val="0"/>
              </a:spcAft>
              <a:buSzPts val="1800"/>
              <a:buAutoNum type="arabicPeriod"/>
            </a:pPr>
            <a:r>
              <a:rPr lang="en"/>
              <a:t>Communication protocol</a:t>
            </a:r>
            <a:endParaRPr/>
          </a:p>
          <a:p>
            <a:pPr indent="-317500" lvl="1" marL="914400" rtl="0" algn="l">
              <a:spcBef>
                <a:spcPts val="0"/>
              </a:spcBef>
              <a:spcAft>
                <a:spcPts val="0"/>
              </a:spcAft>
              <a:buSzPts val="1400"/>
              <a:buChar char="○"/>
            </a:pPr>
            <a:r>
              <a:rPr lang="en"/>
              <a:t>Transport layer with strong encryption</a:t>
            </a:r>
            <a:endParaRPr/>
          </a:p>
          <a:p>
            <a:pPr indent="-317500" lvl="1" marL="914400" rtl="0" algn="l">
              <a:spcBef>
                <a:spcPts val="0"/>
              </a:spcBef>
              <a:spcAft>
                <a:spcPts val="0"/>
              </a:spcAft>
              <a:buSzPts val="1400"/>
              <a:buChar char="○"/>
            </a:pPr>
            <a:r>
              <a:rPr lang="en"/>
              <a:t>The peer protocol</a:t>
            </a:r>
            <a:endParaRPr/>
          </a:p>
          <a:p>
            <a:pPr indent="-317500" lvl="1" marL="914400" rtl="0" algn="l">
              <a:spcBef>
                <a:spcPts val="0"/>
              </a:spcBef>
              <a:spcAft>
                <a:spcPts val="0"/>
              </a:spcAft>
              <a:buSzPts val="1400"/>
              <a:buChar char="○"/>
            </a:pPr>
            <a:r>
              <a:rPr lang="en"/>
              <a:t>Gossip protocol to create a P2P network</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xEl>
                                              <p:pRg end="0" st="0"/>
                                            </p:txEl>
                                          </p:spTgt>
                                        </p:tgtEl>
                                        <p:attrNameLst>
                                          <p:attrName>style.visibility</p:attrName>
                                        </p:attrNameLst>
                                      </p:cBhvr>
                                      <p:to>
                                        <p:strVal val="visible"/>
                                      </p:to>
                                    </p:set>
                                    <p:animEffect filter="fade" transition="in">
                                      <p:cBhvr>
                                        <p:cTn dur="1000"/>
                                        <p:tgtEl>
                                          <p:spTgt spid="22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xEl>
                                              <p:pRg end="1" st="1"/>
                                            </p:txEl>
                                          </p:spTgt>
                                        </p:tgtEl>
                                        <p:attrNameLst>
                                          <p:attrName>style.visibility</p:attrName>
                                        </p:attrNameLst>
                                      </p:cBhvr>
                                      <p:to>
                                        <p:strVal val="visible"/>
                                      </p:to>
                                    </p:set>
                                    <p:animEffect filter="fade" transition="in">
                                      <p:cBhvr>
                                        <p:cTn dur="1000"/>
                                        <p:tgtEl>
                                          <p:spTgt spid="22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xEl>
                                              <p:pRg end="2" st="2"/>
                                            </p:txEl>
                                          </p:spTgt>
                                        </p:tgtEl>
                                        <p:attrNameLst>
                                          <p:attrName>style.visibility</p:attrName>
                                        </p:attrNameLst>
                                      </p:cBhvr>
                                      <p:to>
                                        <p:strVal val="visible"/>
                                      </p:to>
                                    </p:set>
                                    <p:animEffect filter="fade" transition="in">
                                      <p:cBhvr>
                                        <p:cTn dur="1000"/>
                                        <p:tgtEl>
                                          <p:spTgt spid="22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xEl>
                                              <p:pRg end="3" st="3"/>
                                            </p:txEl>
                                          </p:spTgt>
                                        </p:tgtEl>
                                        <p:attrNameLst>
                                          <p:attrName>style.visibility</p:attrName>
                                        </p:attrNameLst>
                                      </p:cBhvr>
                                      <p:to>
                                        <p:strVal val="visible"/>
                                      </p:to>
                                    </p:set>
                                    <p:animEffect filter="fade" transition="in">
                                      <p:cBhvr>
                                        <p:cTn dur="1000"/>
                                        <p:tgtEl>
                                          <p:spTgt spid="22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xEl>
                                              <p:pRg end="4" st="4"/>
                                            </p:txEl>
                                          </p:spTgt>
                                        </p:tgtEl>
                                        <p:attrNameLst>
                                          <p:attrName>style.visibility</p:attrName>
                                        </p:attrNameLst>
                                      </p:cBhvr>
                                      <p:to>
                                        <p:strVal val="visible"/>
                                      </p:to>
                                    </p:set>
                                    <p:animEffect filter="fade" transition="in">
                                      <p:cBhvr>
                                        <p:cTn dur="1000"/>
                                        <p:tgtEl>
                                          <p:spTgt spid="22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xEl>
                                              <p:pRg end="5" st="5"/>
                                            </p:txEl>
                                          </p:spTgt>
                                        </p:tgtEl>
                                        <p:attrNameLst>
                                          <p:attrName>style.visibility</p:attrName>
                                        </p:attrNameLst>
                                      </p:cBhvr>
                                      <p:to>
                                        <p:strVal val="visible"/>
                                      </p:to>
                                    </p:set>
                                    <p:animEffect filter="fade" transition="in">
                                      <p:cBhvr>
                                        <p:cTn dur="1000"/>
                                        <p:tgtEl>
                                          <p:spTgt spid="22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xEl>
                                              <p:pRg end="6" st="6"/>
                                            </p:txEl>
                                          </p:spTgt>
                                        </p:tgtEl>
                                        <p:attrNameLst>
                                          <p:attrName>style.visibility</p:attrName>
                                        </p:attrNameLst>
                                      </p:cBhvr>
                                      <p:to>
                                        <p:strVal val="visible"/>
                                      </p:to>
                                    </p:set>
                                    <p:animEffect filter="fade" transition="in">
                                      <p:cBhvr>
                                        <p:cTn dur="1000"/>
                                        <p:tgtEl>
                                          <p:spTgt spid="22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xEl>
                                              <p:pRg end="7" st="7"/>
                                            </p:txEl>
                                          </p:spTgt>
                                        </p:tgtEl>
                                        <p:attrNameLst>
                                          <p:attrName>style.visibility</p:attrName>
                                        </p:attrNameLst>
                                      </p:cBhvr>
                                      <p:to>
                                        <p:strVal val="visible"/>
                                      </p:to>
                                    </p:set>
                                    <p:animEffect filter="fade" transition="in">
                                      <p:cBhvr>
                                        <p:cTn dur="1000"/>
                                        <p:tgtEl>
                                          <p:spTgt spid="22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xEl>
                                              <p:pRg end="8" st="8"/>
                                            </p:txEl>
                                          </p:spTgt>
                                        </p:tgtEl>
                                        <p:attrNameLst>
                                          <p:attrName>style.visibility</p:attrName>
                                        </p:attrNameLst>
                                      </p:cBhvr>
                                      <p:to>
                                        <p:strVal val="visible"/>
                                      </p:to>
                                    </p:set>
                                    <p:animEffect filter="fade" transition="in">
                                      <p:cBhvr>
                                        <p:cTn dur="1000"/>
                                        <p:tgtEl>
                                          <p:spTgt spid="22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xEl>
                                              <p:pRg end="9" st="9"/>
                                            </p:txEl>
                                          </p:spTgt>
                                        </p:tgtEl>
                                        <p:attrNameLst>
                                          <p:attrName>style.visibility</p:attrName>
                                        </p:attrNameLst>
                                      </p:cBhvr>
                                      <p:to>
                                        <p:strVal val="visible"/>
                                      </p:to>
                                    </p:set>
                                    <p:animEffect filter="fade" transition="in">
                                      <p:cBhvr>
                                        <p:cTn dur="1000"/>
                                        <p:tgtEl>
                                          <p:spTgt spid="221">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xEl>
                                              <p:pRg end="10" st="10"/>
                                            </p:txEl>
                                          </p:spTgt>
                                        </p:tgtEl>
                                        <p:attrNameLst>
                                          <p:attrName>style.visibility</p:attrName>
                                        </p:attrNameLst>
                                      </p:cBhvr>
                                      <p:to>
                                        <p:strVal val="visible"/>
                                      </p:to>
                                    </p:set>
                                    <p:animEffect filter="fade" transition="in">
                                      <p:cBhvr>
                                        <p:cTn dur="1000"/>
                                        <p:tgtEl>
                                          <p:spTgt spid="221">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5" name="Shape 1375"/>
        <p:cNvGrpSpPr/>
        <p:nvPr/>
      </p:nvGrpSpPr>
      <p:grpSpPr>
        <a:xfrm>
          <a:off x="0" y="0"/>
          <a:ext cx="0" cy="0"/>
          <a:chOff x="0" y="0"/>
          <a:chExt cx="0" cy="0"/>
        </a:xfrm>
      </p:grpSpPr>
      <p:sp>
        <p:nvSpPr>
          <p:cNvPr id="1376" name="Google Shape;1376;p104"/>
          <p:cNvSpPr txBox="1"/>
          <p:nvPr>
            <p:ph type="title"/>
          </p:nvPr>
        </p:nvSpPr>
        <p:spPr>
          <a:xfrm>
            <a:off x="311700" y="45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using the SPHINX mix Format?</a:t>
            </a:r>
            <a:endParaRPr/>
          </a:p>
        </p:txBody>
      </p:sp>
      <p:sp>
        <p:nvSpPr>
          <p:cNvPr id="1377" name="Google Shape;1377;p104"/>
          <p:cNvSpPr txBox="1"/>
          <p:nvPr>
            <p:ph idx="1" type="body"/>
          </p:nvPr>
        </p:nvSpPr>
        <p:spPr>
          <a:xfrm>
            <a:off x="311700" y="6868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Payer wants to be able to send money without being exposed</a:t>
            </a:r>
            <a:endParaRPr/>
          </a:p>
          <a:p>
            <a:pPr indent="-342900" lvl="0" marL="457200" rtl="0" algn="l">
              <a:spcBef>
                <a:spcPts val="0"/>
              </a:spcBef>
              <a:spcAft>
                <a:spcPts val="0"/>
              </a:spcAft>
              <a:buSzPts val="1800"/>
              <a:buChar char="●"/>
            </a:pPr>
            <a:r>
              <a:rPr lang="en"/>
              <a:t>Payee doesn't want to be exposed</a:t>
            </a:r>
            <a:endParaRPr/>
          </a:p>
          <a:p>
            <a:pPr indent="-342900" lvl="0" marL="457200" rtl="0" algn="l">
              <a:spcBef>
                <a:spcPts val="0"/>
              </a:spcBef>
              <a:spcAft>
                <a:spcPts val="0"/>
              </a:spcAft>
              <a:buSzPts val="1800"/>
              <a:buChar char="●"/>
            </a:pPr>
            <a:r>
              <a:rPr lang="en"/>
              <a:t>Routing nodes have to be able to send back an error message</a:t>
            </a:r>
            <a:endParaRPr/>
          </a:p>
          <a:p>
            <a:pPr indent="-342900" lvl="0" marL="457200" rtl="0" algn="l">
              <a:spcBef>
                <a:spcPts val="0"/>
              </a:spcBef>
              <a:spcAft>
                <a:spcPts val="0"/>
              </a:spcAft>
              <a:buSzPts val="1800"/>
              <a:buChar char="●"/>
            </a:pPr>
            <a:r>
              <a:rPr lang="en"/>
              <a:t>Routing nodes should only know as little information about the payment as possible</a:t>
            </a:r>
            <a:endParaRPr/>
          </a:p>
          <a:p>
            <a:pPr indent="-317500" lvl="1" marL="914400" rtl="0" algn="l">
              <a:spcBef>
                <a:spcPts val="0"/>
              </a:spcBef>
              <a:spcAft>
                <a:spcPts val="0"/>
              </a:spcAft>
              <a:buSzPts val="1400"/>
              <a:buChar char="○"/>
            </a:pPr>
            <a:r>
              <a:rPr lang="en"/>
              <a:t>Payment hash (will stop with payment decorrelation)</a:t>
            </a:r>
            <a:endParaRPr/>
          </a:p>
          <a:p>
            <a:pPr indent="-317500" lvl="1" marL="914400" rtl="0" algn="l">
              <a:spcBef>
                <a:spcPts val="0"/>
              </a:spcBef>
              <a:spcAft>
                <a:spcPts val="0"/>
              </a:spcAft>
              <a:buSzPts val="1400"/>
              <a:buChar char="○"/>
            </a:pPr>
            <a:r>
              <a:rPr lang="en"/>
              <a:t>An upper bound for the amount (will stop with AMP)</a:t>
            </a:r>
            <a:endParaRPr/>
          </a:p>
          <a:p>
            <a:pPr indent="-317500" lvl="1" marL="914400" rtl="0" algn="l">
              <a:spcBef>
                <a:spcPts val="0"/>
              </a:spcBef>
              <a:spcAft>
                <a:spcPts val="0"/>
              </a:spcAft>
              <a:buSzPts val="1400"/>
              <a:buChar char="○"/>
            </a:pPr>
            <a:r>
              <a:rPr lang="en"/>
              <a:t>Know incoming channel</a:t>
            </a:r>
            <a:endParaRPr/>
          </a:p>
          <a:p>
            <a:pPr indent="-317500" lvl="1" marL="914400" rtl="0" algn="l">
              <a:spcBef>
                <a:spcPts val="0"/>
              </a:spcBef>
              <a:spcAft>
                <a:spcPts val="0"/>
              </a:spcAft>
              <a:buSzPts val="1400"/>
              <a:buChar char="○"/>
            </a:pPr>
            <a:r>
              <a:rPr lang="en"/>
              <a:t>Know outgoing channel</a:t>
            </a:r>
            <a:endParaRPr/>
          </a:p>
          <a:p>
            <a:pPr indent="-342900" lvl="0" marL="457200" rtl="0" algn="l">
              <a:spcBef>
                <a:spcPts val="0"/>
              </a:spcBef>
              <a:spcAft>
                <a:spcPts val="0"/>
              </a:spcAft>
              <a:buSzPts val="1800"/>
              <a:buChar char="●"/>
            </a:pPr>
            <a:r>
              <a:rPr lang="en"/>
              <a:t>Routing nodes want to be able to verify the authenticity of the onion</a:t>
            </a:r>
            <a:endParaRPr/>
          </a:p>
          <a:p>
            <a:pPr indent="-317500" lvl="1" marL="914400" rtl="0" algn="l">
              <a:spcBef>
                <a:spcPts val="0"/>
              </a:spcBef>
              <a:spcAft>
                <a:spcPts val="0"/>
              </a:spcAft>
              <a:buSzPts val="1400"/>
              <a:buChar char="○"/>
            </a:pPr>
            <a:r>
              <a:rPr lang="en"/>
              <a:t>HMAC checks at every hop</a:t>
            </a:r>
            <a:endParaRPr/>
          </a:p>
          <a:p>
            <a:pPr indent="-342900" lvl="0" marL="457200" rtl="0" algn="l">
              <a:spcBef>
                <a:spcPts val="0"/>
              </a:spcBef>
              <a:spcAft>
                <a:spcPts val="0"/>
              </a:spcAft>
              <a:buSzPts val="1800"/>
              <a:buChar char="●"/>
            </a:pPr>
            <a:r>
              <a:rPr lang="en"/>
              <a:t>Research community will tell you</a:t>
            </a:r>
            <a:endParaRPr/>
          </a:p>
          <a:p>
            <a:pPr indent="-317500" lvl="1" marL="914400" rtl="0" algn="l">
              <a:spcBef>
                <a:spcPts val="0"/>
              </a:spcBef>
              <a:spcAft>
                <a:spcPts val="0"/>
              </a:spcAft>
              <a:buSzPts val="1400"/>
              <a:buChar char="○"/>
            </a:pPr>
            <a:r>
              <a:rPr lang="en"/>
              <a:t>It's very compact - uses only little data</a:t>
            </a:r>
            <a:endParaRPr/>
          </a:p>
          <a:p>
            <a:pPr indent="-342900" lvl="0" marL="457200" rtl="0" algn="l">
              <a:spcBef>
                <a:spcPts val="0"/>
              </a:spcBef>
              <a:spcAft>
                <a:spcPts val="0"/>
              </a:spcAft>
              <a:buSzPts val="1800"/>
              <a:buChar char="●"/>
            </a:pPr>
            <a:r>
              <a:rPr lang="en"/>
              <a:t>Better than slides: </a:t>
            </a:r>
            <a:r>
              <a:rPr lang="en" u="sng">
                <a:solidFill>
                  <a:schemeClr val="hlink"/>
                </a:solidFill>
                <a:hlinkClick r:id="rId3"/>
              </a:rPr>
              <a:t>https://www.youtube.com/watch?v=toarjBSPFqI</a:t>
            </a:r>
            <a:r>
              <a:rPr lang="en"/>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7">
                                            <p:txEl>
                                              <p:pRg end="0" st="0"/>
                                            </p:txEl>
                                          </p:spTgt>
                                        </p:tgtEl>
                                        <p:attrNameLst>
                                          <p:attrName>style.visibility</p:attrName>
                                        </p:attrNameLst>
                                      </p:cBhvr>
                                      <p:to>
                                        <p:strVal val="visible"/>
                                      </p:to>
                                    </p:set>
                                    <p:animEffect filter="fade" transition="in">
                                      <p:cBhvr>
                                        <p:cTn dur="1000"/>
                                        <p:tgtEl>
                                          <p:spTgt spid="13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7">
                                            <p:txEl>
                                              <p:pRg end="1" st="1"/>
                                            </p:txEl>
                                          </p:spTgt>
                                        </p:tgtEl>
                                        <p:attrNameLst>
                                          <p:attrName>style.visibility</p:attrName>
                                        </p:attrNameLst>
                                      </p:cBhvr>
                                      <p:to>
                                        <p:strVal val="visible"/>
                                      </p:to>
                                    </p:set>
                                    <p:animEffect filter="fade" transition="in">
                                      <p:cBhvr>
                                        <p:cTn dur="1000"/>
                                        <p:tgtEl>
                                          <p:spTgt spid="137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7">
                                            <p:txEl>
                                              <p:pRg end="2" st="2"/>
                                            </p:txEl>
                                          </p:spTgt>
                                        </p:tgtEl>
                                        <p:attrNameLst>
                                          <p:attrName>style.visibility</p:attrName>
                                        </p:attrNameLst>
                                      </p:cBhvr>
                                      <p:to>
                                        <p:strVal val="visible"/>
                                      </p:to>
                                    </p:set>
                                    <p:animEffect filter="fade" transition="in">
                                      <p:cBhvr>
                                        <p:cTn dur="1000"/>
                                        <p:tgtEl>
                                          <p:spTgt spid="137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7">
                                            <p:txEl>
                                              <p:pRg end="3" st="3"/>
                                            </p:txEl>
                                          </p:spTgt>
                                        </p:tgtEl>
                                        <p:attrNameLst>
                                          <p:attrName>style.visibility</p:attrName>
                                        </p:attrNameLst>
                                      </p:cBhvr>
                                      <p:to>
                                        <p:strVal val="visible"/>
                                      </p:to>
                                    </p:set>
                                    <p:animEffect filter="fade" transition="in">
                                      <p:cBhvr>
                                        <p:cTn dur="1000"/>
                                        <p:tgtEl>
                                          <p:spTgt spid="137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7">
                                            <p:txEl>
                                              <p:pRg end="4" st="4"/>
                                            </p:txEl>
                                          </p:spTgt>
                                        </p:tgtEl>
                                        <p:attrNameLst>
                                          <p:attrName>style.visibility</p:attrName>
                                        </p:attrNameLst>
                                      </p:cBhvr>
                                      <p:to>
                                        <p:strVal val="visible"/>
                                      </p:to>
                                    </p:set>
                                    <p:animEffect filter="fade" transition="in">
                                      <p:cBhvr>
                                        <p:cTn dur="1000"/>
                                        <p:tgtEl>
                                          <p:spTgt spid="137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7">
                                            <p:txEl>
                                              <p:pRg end="5" st="5"/>
                                            </p:txEl>
                                          </p:spTgt>
                                        </p:tgtEl>
                                        <p:attrNameLst>
                                          <p:attrName>style.visibility</p:attrName>
                                        </p:attrNameLst>
                                      </p:cBhvr>
                                      <p:to>
                                        <p:strVal val="visible"/>
                                      </p:to>
                                    </p:set>
                                    <p:animEffect filter="fade" transition="in">
                                      <p:cBhvr>
                                        <p:cTn dur="1000"/>
                                        <p:tgtEl>
                                          <p:spTgt spid="137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7">
                                            <p:txEl>
                                              <p:pRg end="6" st="6"/>
                                            </p:txEl>
                                          </p:spTgt>
                                        </p:tgtEl>
                                        <p:attrNameLst>
                                          <p:attrName>style.visibility</p:attrName>
                                        </p:attrNameLst>
                                      </p:cBhvr>
                                      <p:to>
                                        <p:strVal val="visible"/>
                                      </p:to>
                                    </p:set>
                                    <p:animEffect filter="fade" transition="in">
                                      <p:cBhvr>
                                        <p:cTn dur="1000"/>
                                        <p:tgtEl>
                                          <p:spTgt spid="137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7">
                                            <p:txEl>
                                              <p:pRg end="7" st="7"/>
                                            </p:txEl>
                                          </p:spTgt>
                                        </p:tgtEl>
                                        <p:attrNameLst>
                                          <p:attrName>style.visibility</p:attrName>
                                        </p:attrNameLst>
                                      </p:cBhvr>
                                      <p:to>
                                        <p:strVal val="visible"/>
                                      </p:to>
                                    </p:set>
                                    <p:animEffect filter="fade" transition="in">
                                      <p:cBhvr>
                                        <p:cTn dur="1000"/>
                                        <p:tgtEl>
                                          <p:spTgt spid="137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7">
                                            <p:txEl>
                                              <p:pRg end="8" st="8"/>
                                            </p:txEl>
                                          </p:spTgt>
                                        </p:tgtEl>
                                        <p:attrNameLst>
                                          <p:attrName>style.visibility</p:attrName>
                                        </p:attrNameLst>
                                      </p:cBhvr>
                                      <p:to>
                                        <p:strVal val="visible"/>
                                      </p:to>
                                    </p:set>
                                    <p:animEffect filter="fade" transition="in">
                                      <p:cBhvr>
                                        <p:cTn dur="1000"/>
                                        <p:tgtEl>
                                          <p:spTgt spid="137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7">
                                            <p:txEl>
                                              <p:pRg end="9" st="9"/>
                                            </p:txEl>
                                          </p:spTgt>
                                        </p:tgtEl>
                                        <p:attrNameLst>
                                          <p:attrName>style.visibility</p:attrName>
                                        </p:attrNameLst>
                                      </p:cBhvr>
                                      <p:to>
                                        <p:strVal val="visible"/>
                                      </p:to>
                                    </p:set>
                                    <p:animEffect filter="fade" transition="in">
                                      <p:cBhvr>
                                        <p:cTn dur="1000"/>
                                        <p:tgtEl>
                                          <p:spTgt spid="1377">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7">
                                            <p:txEl>
                                              <p:pRg end="10" st="10"/>
                                            </p:txEl>
                                          </p:spTgt>
                                        </p:tgtEl>
                                        <p:attrNameLst>
                                          <p:attrName>style.visibility</p:attrName>
                                        </p:attrNameLst>
                                      </p:cBhvr>
                                      <p:to>
                                        <p:strVal val="visible"/>
                                      </p:to>
                                    </p:set>
                                    <p:animEffect filter="fade" transition="in">
                                      <p:cBhvr>
                                        <p:cTn dur="1000"/>
                                        <p:tgtEl>
                                          <p:spTgt spid="1377">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7">
                                            <p:txEl>
                                              <p:pRg end="11" st="11"/>
                                            </p:txEl>
                                          </p:spTgt>
                                        </p:tgtEl>
                                        <p:attrNameLst>
                                          <p:attrName>style.visibility</p:attrName>
                                        </p:attrNameLst>
                                      </p:cBhvr>
                                      <p:to>
                                        <p:strVal val="visible"/>
                                      </p:to>
                                    </p:set>
                                    <p:animEffect filter="fade" transition="in">
                                      <p:cBhvr>
                                        <p:cTn dur="1000"/>
                                        <p:tgtEl>
                                          <p:spTgt spid="1377">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7">
                                            <p:txEl>
                                              <p:pRg end="12" st="12"/>
                                            </p:txEl>
                                          </p:spTgt>
                                        </p:tgtEl>
                                        <p:attrNameLst>
                                          <p:attrName>style.visibility</p:attrName>
                                        </p:attrNameLst>
                                      </p:cBhvr>
                                      <p:to>
                                        <p:strVal val="visible"/>
                                      </p:to>
                                    </p:set>
                                    <p:animEffect filter="fade" transition="in">
                                      <p:cBhvr>
                                        <p:cTn dur="1000"/>
                                        <p:tgtEl>
                                          <p:spTgt spid="1377">
                                            <p:txEl>
                                              <p:pRg end="12" st="1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1" name="Shape 1381"/>
        <p:cNvGrpSpPr/>
        <p:nvPr/>
      </p:nvGrpSpPr>
      <p:grpSpPr>
        <a:xfrm>
          <a:off x="0" y="0"/>
          <a:ext cx="0" cy="0"/>
          <a:chOff x="0" y="0"/>
          <a:chExt cx="0" cy="0"/>
        </a:xfrm>
      </p:grpSpPr>
      <p:sp>
        <p:nvSpPr>
          <p:cNvPr id="1382" name="Google Shape;1382;p1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Assuming enough capacity on all channels</a:t>
            </a:r>
            <a:endParaRPr/>
          </a:p>
        </p:txBody>
      </p:sp>
      <p:sp>
        <p:nvSpPr>
          <p:cNvPr id="1383" name="Google Shape;1383;p105"/>
          <p:cNvSpPr/>
          <p:nvPr/>
        </p:nvSpPr>
        <p:spPr>
          <a:xfrm>
            <a:off x="279300" y="1229025"/>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Alice</a:t>
            </a:r>
            <a:endParaRPr/>
          </a:p>
        </p:txBody>
      </p:sp>
      <p:sp>
        <p:nvSpPr>
          <p:cNvPr id="1384" name="Google Shape;1384;p105"/>
          <p:cNvSpPr/>
          <p:nvPr/>
        </p:nvSpPr>
        <p:spPr>
          <a:xfrm>
            <a:off x="311688" y="4530425"/>
            <a:ext cx="6774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Bob</a:t>
            </a:r>
            <a:endParaRPr>
              <a:solidFill>
                <a:srgbClr val="FF0000"/>
              </a:solidFill>
            </a:endParaRPr>
          </a:p>
        </p:txBody>
      </p:sp>
      <p:sp>
        <p:nvSpPr>
          <p:cNvPr id="1385" name="Google Shape;1385;p105"/>
          <p:cNvSpPr/>
          <p:nvPr/>
        </p:nvSpPr>
        <p:spPr>
          <a:xfrm>
            <a:off x="7415600" y="4530425"/>
            <a:ext cx="8388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Carlie</a:t>
            </a:r>
            <a:endParaRPr/>
          </a:p>
        </p:txBody>
      </p:sp>
      <p:sp>
        <p:nvSpPr>
          <p:cNvPr id="1386" name="Google Shape;1386;p105"/>
          <p:cNvSpPr/>
          <p:nvPr/>
        </p:nvSpPr>
        <p:spPr>
          <a:xfrm>
            <a:off x="7463900" y="1229025"/>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David</a:t>
            </a:r>
            <a:endParaRPr/>
          </a:p>
        </p:txBody>
      </p:sp>
      <p:cxnSp>
        <p:nvCxnSpPr>
          <p:cNvPr id="1387" name="Google Shape;1387;p105"/>
          <p:cNvCxnSpPr>
            <a:stCxn id="1383" idx="2"/>
            <a:endCxn id="1384" idx="0"/>
          </p:cNvCxnSpPr>
          <p:nvPr/>
        </p:nvCxnSpPr>
        <p:spPr>
          <a:xfrm>
            <a:off x="650400" y="1530225"/>
            <a:ext cx="0" cy="3000300"/>
          </a:xfrm>
          <a:prstGeom prst="straightConnector1">
            <a:avLst/>
          </a:prstGeom>
          <a:noFill/>
          <a:ln cap="flat" cmpd="sng" w="9525">
            <a:solidFill>
              <a:schemeClr val="dk2"/>
            </a:solidFill>
            <a:prstDash val="solid"/>
            <a:round/>
            <a:headEnd len="med" w="med" type="none"/>
            <a:tailEnd len="med" w="med" type="none"/>
          </a:ln>
        </p:spPr>
      </p:cxnSp>
      <p:cxnSp>
        <p:nvCxnSpPr>
          <p:cNvPr id="1388" name="Google Shape;1388;p105"/>
          <p:cNvCxnSpPr>
            <a:stCxn id="1384" idx="3"/>
            <a:endCxn id="1385" idx="1"/>
          </p:cNvCxnSpPr>
          <p:nvPr/>
        </p:nvCxnSpPr>
        <p:spPr>
          <a:xfrm>
            <a:off x="989088" y="4681025"/>
            <a:ext cx="6426600" cy="0"/>
          </a:xfrm>
          <a:prstGeom prst="straightConnector1">
            <a:avLst/>
          </a:prstGeom>
          <a:noFill/>
          <a:ln cap="flat" cmpd="sng" w="9525">
            <a:solidFill>
              <a:schemeClr val="dk2"/>
            </a:solidFill>
            <a:prstDash val="solid"/>
            <a:round/>
            <a:headEnd len="med" w="med" type="none"/>
            <a:tailEnd len="med" w="med" type="none"/>
          </a:ln>
        </p:spPr>
      </p:cxnSp>
      <p:cxnSp>
        <p:nvCxnSpPr>
          <p:cNvPr id="1389" name="Google Shape;1389;p105"/>
          <p:cNvCxnSpPr>
            <a:stCxn id="1385" idx="0"/>
            <a:endCxn id="1386" idx="2"/>
          </p:cNvCxnSpPr>
          <p:nvPr/>
        </p:nvCxnSpPr>
        <p:spPr>
          <a:xfrm rot="10800000">
            <a:off x="7835000" y="1530125"/>
            <a:ext cx="0" cy="3000300"/>
          </a:xfrm>
          <a:prstGeom prst="straightConnector1">
            <a:avLst/>
          </a:prstGeom>
          <a:noFill/>
          <a:ln cap="flat" cmpd="sng" w="9525">
            <a:solidFill>
              <a:schemeClr val="dk2"/>
            </a:solidFill>
            <a:prstDash val="solid"/>
            <a:round/>
            <a:headEnd len="med" w="med" type="none"/>
            <a:tailEnd len="med" w="med" type="none"/>
          </a:ln>
        </p:spPr>
      </p:cxnSp>
      <p:cxnSp>
        <p:nvCxnSpPr>
          <p:cNvPr id="1390" name="Google Shape;1390;p105"/>
          <p:cNvCxnSpPr>
            <a:stCxn id="1383" idx="3"/>
            <a:endCxn id="1386" idx="1"/>
          </p:cNvCxnSpPr>
          <p:nvPr/>
        </p:nvCxnSpPr>
        <p:spPr>
          <a:xfrm>
            <a:off x="1021500" y="1379625"/>
            <a:ext cx="6442500" cy="0"/>
          </a:xfrm>
          <a:prstGeom prst="straightConnector1">
            <a:avLst/>
          </a:prstGeom>
          <a:noFill/>
          <a:ln cap="flat" cmpd="sng" w="9525">
            <a:solidFill>
              <a:schemeClr val="dk2"/>
            </a:solidFill>
            <a:prstDash val="dash"/>
            <a:round/>
            <a:headEnd len="med" w="med" type="none"/>
            <a:tailEnd len="med" w="med" type="triangle"/>
          </a:ln>
        </p:spPr>
      </p:cxnSp>
      <p:sp>
        <p:nvSpPr>
          <p:cNvPr id="1391" name="Google Shape;1391;p105"/>
          <p:cNvSpPr txBox="1"/>
          <p:nvPr/>
        </p:nvSpPr>
        <p:spPr>
          <a:xfrm>
            <a:off x="1992275" y="1048075"/>
            <a:ext cx="45591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Send 300 satoshis without direct payment channel</a:t>
            </a:r>
            <a:endParaRPr/>
          </a:p>
        </p:txBody>
      </p:sp>
      <p:sp>
        <p:nvSpPr>
          <p:cNvPr id="1392" name="Google Shape;1392;p105"/>
          <p:cNvSpPr txBox="1"/>
          <p:nvPr/>
        </p:nvSpPr>
        <p:spPr>
          <a:xfrm>
            <a:off x="650400" y="2617975"/>
            <a:ext cx="537300" cy="6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sid:</a:t>
            </a:r>
            <a:endParaRPr/>
          </a:p>
          <a:p>
            <a:pPr indent="0" lvl="0" marL="0" rtl="0" algn="l">
              <a:spcBef>
                <a:spcPts val="0"/>
              </a:spcBef>
              <a:spcAft>
                <a:spcPts val="0"/>
              </a:spcAft>
              <a:buClr>
                <a:schemeClr val="dk1"/>
              </a:buClr>
              <a:buSzPts val="1100"/>
              <a:buFont typeface="Arial"/>
              <a:buNone/>
            </a:pPr>
            <a:r>
              <a:rPr lang="en"/>
              <a:t>357</a:t>
            </a:r>
            <a:endParaRPr/>
          </a:p>
        </p:txBody>
      </p:sp>
      <p:sp>
        <p:nvSpPr>
          <p:cNvPr id="1393" name="Google Shape;1393;p105"/>
          <p:cNvSpPr txBox="1"/>
          <p:nvPr/>
        </p:nvSpPr>
        <p:spPr>
          <a:xfrm>
            <a:off x="7175500" y="2617975"/>
            <a:ext cx="537300" cy="6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sid:</a:t>
            </a:r>
            <a:endParaRPr/>
          </a:p>
          <a:p>
            <a:pPr indent="0" lvl="0" marL="0" rtl="0" algn="l">
              <a:spcBef>
                <a:spcPts val="0"/>
              </a:spcBef>
              <a:spcAft>
                <a:spcPts val="0"/>
              </a:spcAft>
              <a:buClr>
                <a:schemeClr val="dk1"/>
              </a:buClr>
              <a:buSzPts val="1100"/>
              <a:buFont typeface="Arial"/>
              <a:buNone/>
            </a:pPr>
            <a:r>
              <a:rPr lang="en"/>
              <a:t>452</a:t>
            </a:r>
            <a:endParaRPr/>
          </a:p>
        </p:txBody>
      </p:sp>
      <p:sp>
        <p:nvSpPr>
          <p:cNvPr id="1394" name="Google Shape;1394;p105"/>
          <p:cNvSpPr txBox="1"/>
          <p:nvPr/>
        </p:nvSpPr>
        <p:spPr>
          <a:xfrm>
            <a:off x="3904825" y="4270950"/>
            <a:ext cx="838800" cy="3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sid: 74</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8" name="Shape 1398"/>
        <p:cNvGrpSpPr/>
        <p:nvPr/>
      </p:nvGrpSpPr>
      <p:grpSpPr>
        <a:xfrm>
          <a:off x="0" y="0"/>
          <a:ext cx="0" cy="0"/>
          <a:chOff x="0" y="0"/>
          <a:chExt cx="0" cy="0"/>
        </a:xfrm>
      </p:grpSpPr>
      <p:sp>
        <p:nvSpPr>
          <p:cNvPr id="1399" name="Google Shape;1399;p106"/>
          <p:cNvSpPr txBox="1"/>
          <p:nvPr>
            <p:ph type="title"/>
          </p:nvPr>
        </p:nvSpPr>
        <p:spPr>
          <a:xfrm>
            <a:off x="330925" y="436325"/>
            <a:ext cx="8671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onions starting from David (no payment hash)</a:t>
            </a:r>
            <a:endParaRPr/>
          </a:p>
        </p:txBody>
      </p:sp>
      <p:sp>
        <p:nvSpPr>
          <p:cNvPr id="1400" name="Google Shape;1400;p106"/>
          <p:cNvSpPr txBox="1"/>
          <p:nvPr>
            <p:ph idx="1" type="body"/>
          </p:nvPr>
        </p:nvSpPr>
        <p:spPr>
          <a:xfrm>
            <a:off x="311700" y="1152475"/>
            <a:ext cx="60243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a:t>Header</a:t>
            </a:r>
            <a:endParaRPr/>
          </a:p>
          <a:p>
            <a:pPr indent="-317500" lvl="1" marL="914400" marR="0" rtl="0" algn="l">
              <a:lnSpc>
                <a:spcPct val="115000"/>
              </a:lnSpc>
              <a:spcBef>
                <a:spcPts val="0"/>
              </a:spcBef>
              <a:spcAft>
                <a:spcPts val="0"/>
              </a:spcAft>
              <a:buSzPts val="1400"/>
              <a:buChar char="○"/>
            </a:pPr>
            <a:r>
              <a:rPr lang="en"/>
              <a:t>Version Byte</a:t>
            </a:r>
            <a:endParaRPr/>
          </a:p>
          <a:p>
            <a:pPr indent="-317500" lvl="1" marL="914400" marR="0" rtl="0" algn="l">
              <a:lnSpc>
                <a:spcPct val="115000"/>
              </a:lnSpc>
              <a:spcBef>
                <a:spcPts val="0"/>
              </a:spcBef>
              <a:spcAft>
                <a:spcPts val="0"/>
              </a:spcAft>
              <a:buSzPts val="1400"/>
              <a:buChar char="○"/>
            </a:pPr>
            <a:r>
              <a:rPr lang="en"/>
              <a:t>33 Byte compressed secp256k1 pubkey </a:t>
            </a:r>
            <a:endParaRPr/>
          </a:p>
          <a:p>
            <a:pPr indent="-317500" lvl="2" marL="1371600" marR="0" rtl="0" algn="l">
              <a:lnSpc>
                <a:spcPct val="115000"/>
              </a:lnSpc>
              <a:spcBef>
                <a:spcPts val="0"/>
              </a:spcBef>
              <a:spcAft>
                <a:spcPts val="0"/>
              </a:spcAft>
              <a:buSzPts val="1400"/>
              <a:buChar char="■"/>
            </a:pPr>
            <a:r>
              <a:rPr lang="en"/>
              <a:t>Not the sender Pubkey (node_id / static key)</a:t>
            </a:r>
            <a:endParaRPr/>
          </a:p>
          <a:p>
            <a:pPr indent="-317500" lvl="2" marL="1371600" marR="0" rtl="0" algn="l">
              <a:lnSpc>
                <a:spcPct val="115000"/>
              </a:lnSpc>
              <a:spcBef>
                <a:spcPts val="0"/>
              </a:spcBef>
              <a:spcAft>
                <a:spcPts val="0"/>
              </a:spcAft>
              <a:buSzPts val="1400"/>
              <a:buChar char="■"/>
            </a:pPr>
            <a:r>
              <a:rPr lang="en"/>
              <a:t>But an ephemeral pubkey from the sender for David!</a:t>
            </a:r>
            <a:endParaRPr/>
          </a:p>
          <a:p>
            <a:pPr indent="-342900" lvl="0" marL="457200" marR="0" rtl="0" algn="l">
              <a:lnSpc>
                <a:spcPct val="115000"/>
              </a:lnSpc>
              <a:spcBef>
                <a:spcPts val="0"/>
              </a:spcBef>
              <a:spcAft>
                <a:spcPts val="0"/>
              </a:spcAft>
              <a:buSzPts val="1800"/>
              <a:buChar char="●"/>
            </a:pPr>
            <a:r>
              <a:rPr lang="en"/>
              <a:t>Payload</a:t>
            </a:r>
            <a:endParaRPr/>
          </a:p>
          <a:p>
            <a:pPr indent="-317500" lvl="1" marL="914400" marR="0" rtl="0" algn="l">
              <a:lnSpc>
                <a:spcPct val="115000"/>
              </a:lnSpc>
              <a:spcBef>
                <a:spcPts val="0"/>
              </a:spcBef>
              <a:spcAft>
                <a:spcPts val="0"/>
              </a:spcAft>
              <a:buSzPts val="1400"/>
              <a:buChar char="○"/>
            </a:pPr>
            <a:r>
              <a:rPr lang="en"/>
              <a:t>1300 Hops_data</a:t>
            </a:r>
            <a:endParaRPr/>
          </a:p>
          <a:p>
            <a:pPr indent="-317500" lvl="1" marL="914400" marR="0" rtl="0" algn="l">
              <a:lnSpc>
                <a:spcPct val="115000"/>
              </a:lnSpc>
              <a:spcBef>
                <a:spcPts val="0"/>
              </a:spcBef>
              <a:spcAft>
                <a:spcPts val="0"/>
              </a:spcAft>
              <a:buSzPts val="1400"/>
              <a:buChar char="○"/>
            </a:pPr>
            <a:r>
              <a:rPr lang="en"/>
              <a:t>20 x 65 Bytes</a:t>
            </a:r>
            <a:endParaRPr/>
          </a:p>
          <a:p>
            <a:pPr indent="-317500" lvl="2" marL="1371600" marR="0" rtl="0" algn="l">
              <a:lnSpc>
                <a:spcPct val="115000"/>
              </a:lnSpc>
              <a:spcBef>
                <a:spcPts val="0"/>
              </a:spcBef>
              <a:spcAft>
                <a:spcPts val="0"/>
              </a:spcAft>
              <a:buSzPts val="1400"/>
              <a:buChar char="■"/>
            </a:pPr>
            <a:r>
              <a:rPr lang="en"/>
              <a:t>1: realm (currently 0)</a:t>
            </a:r>
            <a:endParaRPr/>
          </a:p>
          <a:p>
            <a:pPr indent="-317500" lvl="2" marL="1371600" marR="0" rtl="0" algn="l">
              <a:lnSpc>
                <a:spcPct val="115000"/>
              </a:lnSpc>
              <a:spcBef>
                <a:spcPts val="0"/>
              </a:spcBef>
              <a:spcAft>
                <a:spcPts val="0"/>
              </a:spcAft>
              <a:buSzPts val="1400"/>
              <a:buChar char="■"/>
            </a:pPr>
            <a:r>
              <a:rPr lang="en"/>
              <a:t>32 per_hop</a:t>
            </a:r>
            <a:endParaRPr/>
          </a:p>
          <a:p>
            <a:pPr indent="-317500" lvl="2" marL="1371600" marR="0" rtl="0" algn="l">
              <a:lnSpc>
                <a:spcPct val="115000"/>
              </a:lnSpc>
              <a:spcBef>
                <a:spcPts val="0"/>
              </a:spcBef>
              <a:spcAft>
                <a:spcPts val="0"/>
              </a:spcAft>
              <a:buSzPts val="1400"/>
              <a:buChar char="■"/>
            </a:pPr>
            <a:r>
              <a:rPr lang="en"/>
              <a:t>32: HMAC</a:t>
            </a:r>
            <a:endParaRPr/>
          </a:p>
          <a:p>
            <a:pPr indent="-317500" lvl="2" marL="1371600" marR="0" rtl="0" algn="l">
              <a:lnSpc>
                <a:spcPct val="115000"/>
              </a:lnSpc>
              <a:spcBef>
                <a:spcPts val="0"/>
              </a:spcBef>
              <a:spcAft>
                <a:spcPts val="0"/>
              </a:spcAft>
              <a:buSzPts val="1400"/>
              <a:buChar char="■"/>
            </a:pPr>
            <a:r>
              <a:rPr lang="en"/>
              <a:t>… filler</a:t>
            </a:r>
            <a:endParaRPr/>
          </a:p>
          <a:p>
            <a:pPr indent="-342900" lvl="0" marL="457200" marR="0" rtl="0" algn="l">
              <a:lnSpc>
                <a:spcPct val="115000"/>
              </a:lnSpc>
              <a:spcBef>
                <a:spcPts val="0"/>
              </a:spcBef>
              <a:spcAft>
                <a:spcPts val="0"/>
              </a:spcAft>
              <a:buSzPts val="1800"/>
              <a:buChar char="●"/>
            </a:pPr>
            <a:r>
              <a:rPr lang="en"/>
              <a:t>HMAC</a:t>
            </a:r>
            <a:endParaRPr/>
          </a:p>
          <a:p>
            <a:pPr indent="-317500" lvl="1" marL="914400" marR="0" rtl="0" algn="l">
              <a:lnSpc>
                <a:spcPct val="115000"/>
              </a:lnSpc>
              <a:spcBef>
                <a:spcPts val="0"/>
              </a:spcBef>
              <a:spcAft>
                <a:spcPts val="0"/>
              </a:spcAft>
              <a:buSzPts val="1400"/>
              <a:buChar char="○"/>
            </a:pPr>
            <a:r>
              <a:rPr lang="en"/>
              <a:t>32 Byte to verify the integrity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0">
                                            <p:txEl>
                                              <p:pRg end="0" st="0"/>
                                            </p:txEl>
                                          </p:spTgt>
                                        </p:tgtEl>
                                        <p:attrNameLst>
                                          <p:attrName>style.visibility</p:attrName>
                                        </p:attrNameLst>
                                      </p:cBhvr>
                                      <p:to>
                                        <p:strVal val="visible"/>
                                      </p:to>
                                    </p:set>
                                    <p:animEffect filter="fade" transition="in">
                                      <p:cBhvr>
                                        <p:cTn dur="1000"/>
                                        <p:tgtEl>
                                          <p:spTgt spid="14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0">
                                            <p:txEl>
                                              <p:pRg end="1" st="1"/>
                                            </p:txEl>
                                          </p:spTgt>
                                        </p:tgtEl>
                                        <p:attrNameLst>
                                          <p:attrName>style.visibility</p:attrName>
                                        </p:attrNameLst>
                                      </p:cBhvr>
                                      <p:to>
                                        <p:strVal val="visible"/>
                                      </p:to>
                                    </p:set>
                                    <p:animEffect filter="fade" transition="in">
                                      <p:cBhvr>
                                        <p:cTn dur="1000"/>
                                        <p:tgtEl>
                                          <p:spTgt spid="14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0">
                                            <p:txEl>
                                              <p:pRg end="2" st="2"/>
                                            </p:txEl>
                                          </p:spTgt>
                                        </p:tgtEl>
                                        <p:attrNameLst>
                                          <p:attrName>style.visibility</p:attrName>
                                        </p:attrNameLst>
                                      </p:cBhvr>
                                      <p:to>
                                        <p:strVal val="visible"/>
                                      </p:to>
                                    </p:set>
                                    <p:animEffect filter="fade" transition="in">
                                      <p:cBhvr>
                                        <p:cTn dur="1000"/>
                                        <p:tgtEl>
                                          <p:spTgt spid="140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0">
                                            <p:txEl>
                                              <p:pRg end="3" st="3"/>
                                            </p:txEl>
                                          </p:spTgt>
                                        </p:tgtEl>
                                        <p:attrNameLst>
                                          <p:attrName>style.visibility</p:attrName>
                                        </p:attrNameLst>
                                      </p:cBhvr>
                                      <p:to>
                                        <p:strVal val="visible"/>
                                      </p:to>
                                    </p:set>
                                    <p:animEffect filter="fade" transition="in">
                                      <p:cBhvr>
                                        <p:cTn dur="1000"/>
                                        <p:tgtEl>
                                          <p:spTgt spid="140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0">
                                            <p:txEl>
                                              <p:pRg end="4" st="4"/>
                                            </p:txEl>
                                          </p:spTgt>
                                        </p:tgtEl>
                                        <p:attrNameLst>
                                          <p:attrName>style.visibility</p:attrName>
                                        </p:attrNameLst>
                                      </p:cBhvr>
                                      <p:to>
                                        <p:strVal val="visible"/>
                                      </p:to>
                                    </p:set>
                                    <p:animEffect filter="fade" transition="in">
                                      <p:cBhvr>
                                        <p:cTn dur="1000"/>
                                        <p:tgtEl>
                                          <p:spTgt spid="140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0">
                                            <p:txEl>
                                              <p:pRg end="5" st="5"/>
                                            </p:txEl>
                                          </p:spTgt>
                                        </p:tgtEl>
                                        <p:attrNameLst>
                                          <p:attrName>style.visibility</p:attrName>
                                        </p:attrNameLst>
                                      </p:cBhvr>
                                      <p:to>
                                        <p:strVal val="visible"/>
                                      </p:to>
                                    </p:set>
                                    <p:animEffect filter="fade" transition="in">
                                      <p:cBhvr>
                                        <p:cTn dur="1000"/>
                                        <p:tgtEl>
                                          <p:spTgt spid="140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0">
                                            <p:txEl>
                                              <p:pRg end="6" st="6"/>
                                            </p:txEl>
                                          </p:spTgt>
                                        </p:tgtEl>
                                        <p:attrNameLst>
                                          <p:attrName>style.visibility</p:attrName>
                                        </p:attrNameLst>
                                      </p:cBhvr>
                                      <p:to>
                                        <p:strVal val="visible"/>
                                      </p:to>
                                    </p:set>
                                    <p:animEffect filter="fade" transition="in">
                                      <p:cBhvr>
                                        <p:cTn dur="1000"/>
                                        <p:tgtEl>
                                          <p:spTgt spid="140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0">
                                            <p:txEl>
                                              <p:pRg end="7" st="7"/>
                                            </p:txEl>
                                          </p:spTgt>
                                        </p:tgtEl>
                                        <p:attrNameLst>
                                          <p:attrName>style.visibility</p:attrName>
                                        </p:attrNameLst>
                                      </p:cBhvr>
                                      <p:to>
                                        <p:strVal val="visible"/>
                                      </p:to>
                                    </p:set>
                                    <p:animEffect filter="fade" transition="in">
                                      <p:cBhvr>
                                        <p:cTn dur="1000"/>
                                        <p:tgtEl>
                                          <p:spTgt spid="140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0">
                                            <p:txEl>
                                              <p:pRg end="8" st="8"/>
                                            </p:txEl>
                                          </p:spTgt>
                                        </p:tgtEl>
                                        <p:attrNameLst>
                                          <p:attrName>style.visibility</p:attrName>
                                        </p:attrNameLst>
                                      </p:cBhvr>
                                      <p:to>
                                        <p:strVal val="visible"/>
                                      </p:to>
                                    </p:set>
                                    <p:animEffect filter="fade" transition="in">
                                      <p:cBhvr>
                                        <p:cTn dur="1000"/>
                                        <p:tgtEl>
                                          <p:spTgt spid="140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0">
                                            <p:txEl>
                                              <p:pRg end="9" st="9"/>
                                            </p:txEl>
                                          </p:spTgt>
                                        </p:tgtEl>
                                        <p:attrNameLst>
                                          <p:attrName>style.visibility</p:attrName>
                                        </p:attrNameLst>
                                      </p:cBhvr>
                                      <p:to>
                                        <p:strVal val="visible"/>
                                      </p:to>
                                    </p:set>
                                    <p:animEffect filter="fade" transition="in">
                                      <p:cBhvr>
                                        <p:cTn dur="1000"/>
                                        <p:tgtEl>
                                          <p:spTgt spid="1400">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0">
                                            <p:txEl>
                                              <p:pRg end="10" st="10"/>
                                            </p:txEl>
                                          </p:spTgt>
                                        </p:tgtEl>
                                        <p:attrNameLst>
                                          <p:attrName>style.visibility</p:attrName>
                                        </p:attrNameLst>
                                      </p:cBhvr>
                                      <p:to>
                                        <p:strVal val="visible"/>
                                      </p:to>
                                    </p:set>
                                    <p:animEffect filter="fade" transition="in">
                                      <p:cBhvr>
                                        <p:cTn dur="1000"/>
                                        <p:tgtEl>
                                          <p:spTgt spid="1400">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0">
                                            <p:txEl>
                                              <p:pRg end="11" st="11"/>
                                            </p:txEl>
                                          </p:spTgt>
                                        </p:tgtEl>
                                        <p:attrNameLst>
                                          <p:attrName>style.visibility</p:attrName>
                                        </p:attrNameLst>
                                      </p:cBhvr>
                                      <p:to>
                                        <p:strVal val="visible"/>
                                      </p:to>
                                    </p:set>
                                    <p:animEffect filter="fade" transition="in">
                                      <p:cBhvr>
                                        <p:cTn dur="1000"/>
                                        <p:tgtEl>
                                          <p:spTgt spid="1400">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0">
                                            <p:txEl>
                                              <p:pRg end="12" st="12"/>
                                            </p:txEl>
                                          </p:spTgt>
                                        </p:tgtEl>
                                        <p:attrNameLst>
                                          <p:attrName>style.visibility</p:attrName>
                                        </p:attrNameLst>
                                      </p:cBhvr>
                                      <p:to>
                                        <p:strVal val="visible"/>
                                      </p:to>
                                    </p:set>
                                    <p:animEffect filter="fade" transition="in">
                                      <p:cBhvr>
                                        <p:cTn dur="1000"/>
                                        <p:tgtEl>
                                          <p:spTgt spid="1400">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0">
                                            <p:txEl>
                                              <p:pRg end="13" st="13"/>
                                            </p:txEl>
                                          </p:spTgt>
                                        </p:tgtEl>
                                        <p:attrNameLst>
                                          <p:attrName>style.visibility</p:attrName>
                                        </p:attrNameLst>
                                      </p:cBhvr>
                                      <p:to>
                                        <p:strVal val="visible"/>
                                      </p:to>
                                    </p:set>
                                    <p:animEffect filter="fade" transition="in">
                                      <p:cBhvr>
                                        <p:cTn dur="1000"/>
                                        <p:tgtEl>
                                          <p:spTgt spid="1400">
                                            <p:txEl>
                                              <p:pRg end="13" st="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4" name="Shape 1404"/>
        <p:cNvGrpSpPr/>
        <p:nvPr/>
      </p:nvGrpSpPr>
      <p:grpSpPr>
        <a:xfrm>
          <a:off x="0" y="0"/>
          <a:ext cx="0" cy="0"/>
          <a:chOff x="0" y="0"/>
          <a:chExt cx="0" cy="0"/>
        </a:xfrm>
      </p:grpSpPr>
      <p:sp>
        <p:nvSpPr>
          <p:cNvPr id="1405" name="Google Shape;1405;p107"/>
          <p:cNvSpPr txBox="1"/>
          <p:nvPr>
            <p:ph type="title"/>
          </p:nvPr>
        </p:nvSpPr>
        <p:spPr>
          <a:xfrm>
            <a:off x="330925" y="436325"/>
            <a:ext cx="8671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Per_hop data includes the amount and route info</a:t>
            </a:r>
            <a:endParaRPr/>
          </a:p>
        </p:txBody>
      </p:sp>
      <p:sp>
        <p:nvSpPr>
          <p:cNvPr id="1406" name="Google Shape;1406;p107"/>
          <p:cNvSpPr txBox="1"/>
          <p:nvPr>
            <p:ph idx="1" type="body"/>
          </p:nvPr>
        </p:nvSpPr>
        <p:spPr>
          <a:xfrm>
            <a:off x="311700" y="1152475"/>
            <a:ext cx="50967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a:t>Header</a:t>
            </a:r>
            <a:endParaRPr/>
          </a:p>
          <a:p>
            <a:pPr indent="-317500" lvl="1" marL="914400" marR="0" rtl="0" algn="l">
              <a:lnSpc>
                <a:spcPct val="115000"/>
              </a:lnSpc>
              <a:spcBef>
                <a:spcPts val="0"/>
              </a:spcBef>
              <a:spcAft>
                <a:spcPts val="0"/>
              </a:spcAft>
              <a:buSzPts val="1400"/>
              <a:buChar char="○"/>
            </a:pPr>
            <a:r>
              <a:rPr lang="en"/>
              <a:t>Version Byte</a:t>
            </a:r>
            <a:endParaRPr/>
          </a:p>
          <a:p>
            <a:pPr indent="-317500" lvl="1" marL="914400" marR="0" rtl="0" algn="l">
              <a:lnSpc>
                <a:spcPct val="115000"/>
              </a:lnSpc>
              <a:spcBef>
                <a:spcPts val="0"/>
              </a:spcBef>
              <a:spcAft>
                <a:spcPts val="0"/>
              </a:spcAft>
              <a:buSzPts val="1400"/>
              <a:buChar char="○"/>
            </a:pPr>
            <a:r>
              <a:rPr lang="en"/>
              <a:t>33 Byte compressed secp256k1 pubkey </a:t>
            </a:r>
            <a:endParaRPr/>
          </a:p>
          <a:p>
            <a:pPr indent="-317500" lvl="2" marL="1371600" marR="0" rtl="0" algn="l">
              <a:lnSpc>
                <a:spcPct val="115000"/>
              </a:lnSpc>
              <a:spcBef>
                <a:spcPts val="0"/>
              </a:spcBef>
              <a:spcAft>
                <a:spcPts val="0"/>
              </a:spcAft>
              <a:buSzPts val="1400"/>
              <a:buChar char="■"/>
            </a:pPr>
            <a:r>
              <a:rPr lang="en"/>
              <a:t>Not the sender Pubkey (node_id / static key)</a:t>
            </a:r>
            <a:endParaRPr/>
          </a:p>
          <a:p>
            <a:pPr indent="-317500" lvl="2" marL="1371600" marR="0" rtl="0" algn="l">
              <a:lnSpc>
                <a:spcPct val="115000"/>
              </a:lnSpc>
              <a:spcBef>
                <a:spcPts val="0"/>
              </a:spcBef>
              <a:spcAft>
                <a:spcPts val="0"/>
              </a:spcAft>
              <a:buSzPts val="1400"/>
              <a:buChar char="■"/>
            </a:pPr>
            <a:r>
              <a:rPr lang="en"/>
              <a:t>But a pubkey from the sender for David!</a:t>
            </a:r>
            <a:endParaRPr/>
          </a:p>
          <a:p>
            <a:pPr indent="-342900" lvl="0" marL="457200" marR="0" rtl="0" algn="l">
              <a:lnSpc>
                <a:spcPct val="115000"/>
              </a:lnSpc>
              <a:spcBef>
                <a:spcPts val="0"/>
              </a:spcBef>
              <a:spcAft>
                <a:spcPts val="0"/>
              </a:spcAft>
              <a:buSzPts val="1800"/>
              <a:buChar char="●"/>
            </a:pPr>
            <a:r>
              <a:rPr lang="en"/>
              <a:t>Payload</a:t>
            </a:r>
            <a:endParaRPr/>
          </a:p>
          <a:p>
            <a:pPr indent="-317500" lvl="1" marL="914400" marR="0" rtl="0" algn="l">
              <a:lnSpc>
                <a:spcPct val="115000"/>
              </a:lnSpc>
              <a:spcBef>
                <a:spcPts val="0"/>
              </a:spcBef>
              <a:spcAft>
                <a:spcPts val="0"/>
              </a:spcAft>
              <a:buSzPts val="1400"/>
              <a:buChar char="○"/>
            </a:pPr>
            <a:r>
              <a:rPr lang="en"/>
              <a:t>1300 Hops_data</a:t>
            </a:r>
            <a:endParaRPr/>
          </a:p>
          <a:p>
            <a:pPr indent="-317500" lvl="1" marL="914400" marR="0" rtl="0" algn="l">
              <a:lnSpc>
                <a:spcPct val="115000"/>
              </a:lnSpc>
              <a:spcBef>
                <a:spcPts val="0"/>
              </a:spcBef>
              <a:spcAft>
                <a:spcPts val="0"/>
              </a:spcAft>
              <a:buSzPts val="1400"/>
              <a:buChar char="○"/>
            </a:pPr>
            <a:r>
              <a:rPr lang="en"/>
              <a:t>20 x 65 Bytes</a:t>
            </a:r>
            <a:endParaRPr/>
          </a:p>
          <a:p>
            <a:pPr indent="-317500" lvl="2" marL="1371600" marR="0" rtl="0" algn="l">
              <a:lnSpc>
                <a:spcPct val="115000"/>
              </a:lnSpc>
              <a:spcBef>
                <a:spcPts val="0"/>
              </a:spcBef>
              <a:spcAft>
                <a:spcPts val="0"/>
              </a:spcAft>
              <a:buSzPts val="1400"/>
              <a:buChar char="■"/>
            </a:pPr>
            <a:r>
              <a:rPr lang="en"/>
              <a:t>1: realm (currently 0)</a:t>
            </a:r>
            <a:endParaRPr/>
          </a:p>
          <a:p>
            <a:pPr indent="-317500" lvl="2" marL="1371600" marR="0" rtl="0" algn="l">
              <a:lnSpc>
                <a:spcPct val="115000"/>
              </a:lnSpc>
              <a:spcBef>
                <a:spcPts val="0"/>
              </a:spcBef>
              <a:spcAft>
                <a:spcPts val="0"/>
              </a:spcAft>
              <a:buSzPts val="1400"/>
              <a:buChar char="■"/>
            </a:pPr>
            <a:r>
              <a:rPr lang="en"/>
              <a:t>32 per_hop</a:t>
            </a:r>
            <a:endParaRPr/>
          </a:p>
          <a:p>
            <a:pPr indent="-317500" lvl="2" marL="1371600" marR="0" rtl="0" algn="l">
              <a:lnSpc>
                <a:spcPct val="115000"/>
              </a:lnSpc>
              <a:spcBef>
                <a:spcPts val="0"/>
              </a:spcBef>
              <a:spcAft>
                <a:spcPts val="0"/>
              </a:spcAft>
              <a:buSzPts val="1400"/>
              <a:buChar char="■"/>
            </a:pPr>
            <a:r>
              <a:rPr lang="en"/>
              <a:t>32: HMAC</a:t>
            </a:r>
            <a:endParaRPr/>
          </a:p>
          <a:p>
            <a:pPr indent="-317500" lvl="2" marL="1371600" marR="0" rtl="0" algn="l">
              <a:lnSpc>
                <a:spcPct val="115000"/>
              </a:lnSpc>
              <a:spcBef>
                <a:spcPts val="0"/>
              </a:spcBef>
              <a:spcAft>
                <a:spcPts val="0"/>
              </a:spcAft>
              <a:buSzPts val="1400"/>
              <a:buChar char="■"/>
            </a:pPr>
            <a:r>
              <a:rPr lang="en"/>
              <a:t>… filler</a:t>
            </a:r>
            <a:endParaRPr/>
          </a:p>
          <a:p>
            <a:pPr indent="-342900" lvl="0" marL="457200" marR="0" rtl="0" algn="l">
              <a:lnSpc>
                <a:spcPct val="115000"/>
              </a:lnSpc>
              <a:spcBef>
                <a:spcPts val="0"/>
              </a:spcBef>
              <a:spcAft>
                <a:spcPts val="0"/>
              </a:spcAft>
              <a:buSzPts val="1800"/>
              <a:buChar char="●"/>
            </a:pPr>
            <a:r>
              <a:rPr lang="en"/>
              <a:t>HMAC</a:t>
            </a:r>
            <a:endParaRPr/>
          </a:p>
          <a:p>
            <a:pPr indent="-317500" lvl="1" marL="914400" marR="0" rtl="0" algn="l">
              <a:lnSpc>
                <a:spcPct val="115000"/>
              </a:lnSpc>
              <a:spcBef>
                <a:spcPts val="0"/>
              </a:spcBef>
              <a:spcAft>
                <a:spcPts val="0"/>
              </a:spcAft>
              <a:buSzPts val="1400"/>
              <a:buChar char="○"/>
            </a:pPr>
            <a:r>
              <a:rPr lang="en"/>
              <a:t>32 Byte to verify the integrity</a:t>
            </a:r>
            <a:endParaRPr/>
          </a:p>
        </p:txBody>
      </p:sp>
      <p:sp>
        <p:nvSpPr>
          <p:cNvPr id="1407" name="Google Shape;1407;p107"/>
          <p:cNvSpPr txBox="1"/>
          <p:nvPr>
            <p:ph idx="1" type="body"/>
          </p:nvPr>
        </p:nvSpPr>
        <p:spPr>
          <a:xfrm>
            <a:off x="4590075" y="3234750"/>
            <a:ext cx="5096700" cy="1531200"/>
          </a:xfrm>
          <a:prstGeom prst="rect">
            <a:avLst/>
          </a:prstGeom>
        </p:spPr>
        <p:txBody>
          <a:bodyPr anchorCtr="0" anchor="t" bIns="91425" lIns="91425" spcFirstLastPara="1" rIns="91425" wrap="square" tIns="91425">
            <a:noAutofit/>
          </a:bodyPr>
          <a:lstStyle/>
          <a:p>
            <a:pPr indent="-304800" lvl="0" marL="457200" marR="0" rtl="0" algn="l">
              <a:lnSpc>
                <a:spcPct val="115000"/>
              </a:lnSpc>
              <a:spcBef>
                <a:spcPts val="0"/>
              </a:spcBef>
              <a:spcAft>
                <a:spcPts val="0"/>
              </a:spcAft>
              <a:buClr>
                <a:schemeClr val="dk2"/>
              </a:buClr>
              <a:buSzPts val="1200"/>
              <a:buFont typeface="Arial"/>
              <a:buChar char="●"/>
            </a:pPr>
            <a:r>
              <a:rPr lang="en" sz="1200"/>
              <a:t>8: short_channel_id</a:t>
            </a:r>
            <a:endParaRPr sz="1200"/>
          </a:p>
          <a:p>
            <a:pPr indent="-304800" lvl="0" marL="457200" marR="0" rtl="0" algn="l">
              <a:lnSpc>
                <a:spcPct val="115000"/>
              </a:lnSpc>
              <a:spcBef>
                <a:spcPts val="0"/>
              </a:spcBef>
              <a:spcAft>
                <a:spcPts val="0"/>
              </a:spcAft>
              <a:buSzPts val="1200"/>
              <a:buChar char="●"/>
            </a:pPr>
            <a:r>
              <a:rPr lang="en" sz="1200"/>
              <a:t>8: amt_to_forward</a:t>
            </a:r>
            <a:endParaRPr sz="1200"/>
          </a:p>
          <a:p>
            <a:pPr indent="-304800" lvl="0" marL="457200" marR="0" rtl="0" algn="l">
              <a:lnSpc>
                <a:spcPct val="115000"/>
              </a:lnSpc>
              <a:spcBef>
                <a:spcPts val="0"/>
              </a:spcBef>
              <a:spcAft>
                <a:spcPts val="0"/>
              </a:spcAft>
              <a:buSzPts val="1200"/>
              <a:buChar char="●"/>
            </a:pPr>
            <a:r>
              <a:rPr lang="en" sz="1200"/>
              <a:t>4: outgoing_cltv_value</a:t>
            </a:r>
            <a:endParaRPr sz="1200"/>
          </a:p>
          <a:p>
            <a:pPr indent="-304800" lvl="0" marL="457200" marR="0" rtl="0" algn="l">
              <a:lnSpc>
                <a:spcPct val="115000"/>
              </a:lnSpc>
              <a:spcBef>
                <a:spcPts val="0"/>
              </a:spcBef>
              <a:spcAft>
                <a:spcPts val="0"/>
              </a:spcAft>
              <a:buSzPts val="1200"/>
              <a:buChar char="●"/>
            </a:pPr>
            <a:r>
              <a:rPr lang="en" sz="1200"/>
              <a:t>12: padding (for backwards compatibility)</a:t>
            </a:r>
            <a:endParaRPr sz="1200"/>
          </a:p>
        </p:txBody>
      </p:sp>
      <p:cxnSp>
        <p:nvCxnSpPr>
          <p:cNvPr id="1408" name="Google Shape;1408;p107"/>
          <p:cNvCxnSpPr/>
          <p:nvPr/>
        </p:nvCxnSpPr>
        <p:spPr>
          <a:xfrm flipH="1" rot="10800000">
            <a:off x="2758525" y="3458150"/>
            <a:ext cx="1998600" cy="261900"/>
          </a:xfrm>
          <a:prstGeom prst="straightConnector1">
            <a:avLst/>
          </a:prstGeom>
          <a:noFill/>
          <a:ln cap="flat" cmpd="sng" w="9525">
            <a:solidFill>
              <a:schemeClr val="dk2"/>
            </a:solidFill>
            <a:prstDash val="solid"/>
            <a:round/>
            <a:headEnd len="med" w="med" type="none"/>
            <a:tailEnd len="med" w="med" type="triangle"/>
          </a:ln>
        </p:spPr>
      </p:cxnSp>
      <p:cxnSp>
        <p:nvCxnSpPr>
          <p:cNvPr id="1409" name="Google Shape;1409;p107"/>
          <p:cNvCxnSpPr/>
          <p:nvPr/>
        </p:nvCxnSpPr>
        <p:spPr>
          <a:xfrm flipH="1" rot="10800000">
            <a:off x="2758525" y="3643550"/>
            <a:ext cx="2037000" cy="76500"/>
          </a:xfrm>
          <a:prstGeom prst="straightConnector1">
            <a:avLst/>
          </a:prstGeom>
          <a:noFill/>
          <a:ln cap="flat" cmpd="sng" w="9525">
            <a:solidFill>
              <a:schemeClr val="dk2"/>
            </a:solidFill>
            <a:prstDash val="solid"/>
            <a:round/>
            <a:headEnd len="med" w="med" type="none"/>
            <a:tailEnd len="med" w="med" type="triangle"/>
          </a:ln>
        </p:spPr>
      </p:cxnSp>
      <p:cxnSp>
        <p:nvCxnSpPr>
          <p:cNvPr id="1410" name="Google Shape;1410;p107"/>
          <p:cNvCxnSpPr/>
          <p:nvPr/>
        </p:nvCxnSpPr>
        <p:spPr>
          <a:xfrm>
            <a:off x="2758525" y="3720050"/>
            <a:ext cx="2004900" cy="114900"/>
          </a:xfrm>
          <a:prstGeom prst="straightConnector1">
            <a:avLst/>
          </a:prstGeom>
          <a:noFill/>
          <a:ln cap="flat" cmpd="sng" w="9525">
            <a:solidFill>
              <a:schemeClr val="dk2"/>
            </a:solidFill>
            <a:prstDash val="solid"/>
            <a:round/>
            <a:headEnd len="med" w="med" type="none"/>
            <a:tailEnd len="med" w="med" type="triangle"/>
          </a:ln>
        </p:spPr>
      </p:cxnSp>
      <p:cxnSp>
        <p:nvCxnSpPr>
          <p:cNvPr id="1411" name="Google Shape;1411;p107"/>
          <p:cNvCxnSpPr/>
          <p:nvPr/>
        </p:nvCxnSpPr>
        <p:spPr>
          <a:xfrm>
            <a:off x="2790625" y="3720050"/>
            <a:ext cx="1973100" cy="325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5" name="Shape 1415"/>
        <p:cNvGrpSpPr/>
        <p:nvPr/>
      </p:nvGrpSpPr>
      <p:grpSpPr>
        <a:xfrm>
          <a:off x="0" y="0"/>
          <a:ext cx="0" cy="0"/>
          <a:chOff x="0" y="0"/>
          <a:chExt cx="0" cy="0"/>
        </a:xfrm>
      </p:grpSpPr>
      <p:sp>
        <p:nvSpPr>
          <p:cNvPr id="1416" name="Google Shape;1416;p10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Per_hop payload for david (simplified!)</a:t>
            </a:r>
            <a:endParaRPr/>
          </a:p>
        </p:txBody>
      </p:sp>
      <p:sp>
        <p:nvSpPr>
          <p:cNvPr id="1417" name="Google Shape;1417;p108"/>
          <p:cNvSpPr/>
          <p:nvPr/>
        </p:nvSpPr>
        <p:spPr>
          <a:xfrm>
            <a:off x="279300" y="1229025"/>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Alice</a:t>
            </a:r>
            <a:endParaRPr/>
          </a:p>
        </p:txBody>
      </p:sp>
      <p:sp>
        <p:nvSpPr>
          <p:cNvPr id="1418" name="Google Shape;1418;p108"/>
          <p:cNvSpPr/>
          <p:nvPr/>
        </p:nvSpPr>
        <p:spPr>
          <a:xfrm>
            <a:off x="311688" y="4530425"/>
            <a:ext cx="6774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Bob</a:t>
            </a:r>
            <a:endParaRPr>
              <a:solidFill>
                <a:srgbClr val="FF0000"/>
              </a:solidFill>
            </a:endParaRPr>
          </a:p>
        </p:txBody>
      </p:sp>
      <p:sp>
        <p:nvSpPr>
          <p:cNvPr id="1419" name="Google Shape;1419;p108"/>
          <p:cNvSpPr/>
          <p:nvPr/>
        </p:nvSpPr>
        <p:spPr>
          <a:xfrm>
            <a:off x="7415600" y="4530425"/>
            <a:ext cx="8388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Carlie</a:t>
            </a:r>
            <a:endParaRPr/>
          </a:p>
        </p:txBody>
      </p:sp>
      <p:sp>
        <p:nvSpPr>
          <p:cNvPr id="1420" name="Google Shape;1420;p108"/>
          <p:cNvSpPr/>
          <p:nvPr/>
        </p:nvSpPr>
        <p:spPr>
          <a:xfrm>
            <a:off x="7463900" y="1229025"/>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David</a:t>
            </a:r>
            <a:endParaRPr/>
          </a:p>
        </p:txBody>
      </p:sp>
      <p:cxnSp>
        <p:nvCxnSpPr>
          <p:cNvPr id="1421" name="Google Shape;1421;p108"/>
          <p:cNvCxnSpPr>
            <a:stCxn id="1417" idx="2"/>
            <a:endCxn id="1418" idx="0"/>
          </p:cNvCxnSpPr>
          <p:nvPr/>
        </p:nvCxnSpPr>
        <p:spPr>
          <a:xfrm>
            <a:off x="650400" y="1530225"/>
            <a:ext cx="0" cy="3000300"/>
          </a:xfrm>
          <a:prstGeom prst="straightConnector1">
            <a:avLst/>
          </a:prstGeom>
          <a:noFill/>
          <a:ln cap="flat" cmpd="sng" w="9525">
            <a:solidFill>
              <a:schemeClr val="dk2"/>
            </a:solidFill>
            <a:prstDash val="solid"/>
            <a:round/>
            <a:headEnd len="med" w="med" type="none"/>
            <a:tailEnd len="med" w="med" type="none"/>
          </a:ln>
        </p:spPr>
      </p:cxnSp>
      <p:cxnSp>
        <p:nvCxnSpPr>
          <p:cNvPr id="1422" name="Google Shape;1422;p108"/>
          <p:cNvCxnSpPr>
            <a:stCxn id="1418" idx="3"/>
            <a:endCxn id="1419" idx="1"/>
          </p:cNvCxnSpPr>
          <p:nvPr/>
        </p:nvCxnSpPr>
        <p:spPr>
          <a:xfrm>
            <a:off x="989088" y="4681025"/>
            <a:ext cx="6426600" cy="0"/>
          </a:xfrm>
          <a:prstGeom prst="straightConnector1">
            <a:avLst/>
          </a:prstGeom>
          <a:noFill/>
          <a:ln cap="flat" cmpd="sng" w="9525">
            <a:solidFill>
              <a:schemeClr val="dk2"/>
            </a:solidFill>
            <a:prstDash val="solid"/>
            <a:round/>
            <a:headEnd len="med" w="med" type="none"/>
            <a:tailEnd len="med" w="med" type="none"/>
          </a:ln>
        </p:spPr>
      </p:cxnSp>
      <p:cxnSp>
        <p:nvCxnSpPr>
          <p:cNvPr id="1423" name="Google Shape;1423;p108"/>
          <p:cNvCxnSpPr>
            <a:stCxn id="1419" idx="0"/>
            <a:endCxn id="1420" idx="2"/>
          </p:cNvCxnSpPr>
          <p:nvPr/>
        </p:nvCxnSpPr>
        <p:spPr>
          <a:xfrm rot="10800000">
            <a:off x="7835000" y="1530125"/>
            <a:ext cx="0" cy="3000300"/>
          </a:xfrm>
          <a:prstGeom prst="straightConnector1">
            <a:avLst/>
          </a:prstGeom>
          <a:noFill/>
          <a:ln cap="flat" cmpd="sng" w="9525">
            <a:solidFill>
              <a:schemeClr val="dk2"/>
            </a:solidFill>
            <a:prstDash val="solid"/>
            <a:round/>
            <a:headEnd len="med" w="med" type="none"/>
            <a:tailEnd len="med" w="med" type="none"/>
          </a:ln>
        </p:spPr>
      </p:cxnSp>
      <p:cxnSp>
        <p:nvCxnSpPr>
          <p:cNvPr id="1424" name="Google Shape;1424;p108"/>
          <p:cNvCxnSpPr>
            <a:stCxn id="1417" idx="3"/>
            <a:endCxn id="1420" idx="1"/>
          </p:cNvCxnSpPr>
          <p:nvPr/>
        </p:nvCxnSpPr>
        <p:spPr>
          <a:xfrm>
            <a:off x="1021500" y="1379625"/>
            <a:ext cx="6442500" cy="0"/>
          </a:xfrm>
          <a:prstGeom prst="straightConnector1">
            <a:avLst/>
          </a:prstGeom>
          <a:noFill/>
          <a:ln cap="flat" cmpd="sng" w="9525">
            <a:solidFill>
              <a:schemeClr val="dk2"/>
            </a:solidFill>
            <a:prstDash val="dash"/>
            <a:round/>
            <a:headEnd len="med" w="med" type="none"/>
            <a:tailEnd len="med" w="med" type="triangle"/>
          </a:ln>
        </p:spPr>
      </p:cxnSp>
      <p:sp>
        <p:nvSpPr>
          <p:cNvPr id="1425" name="Google Shape;1425;p108"/>
          <p:cNvSpPr txBox="1"/>
          <p:nvPr/>
        </p:nvSpPr>
        <p:spPr>
          <a:xfrm>
            <a:off x="1992275" y="1048075"/>
            <a:ext cx="45591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Send 300 satoshis without direct payment channel</a:t>
            </a:r>
            <a:endParaRPr/>
          </a:p>
        </p:txBody>
      </p:sp>
      <p:sp>
        <p:nvSpPr>
          <p:cNvPr id="1426" name="Google Shape;1426;p108"/>
          <p:cNvSpPr txBox="1"/>
          <p:nvPr/>
        </p:nvSpPr>
        <p:spPr>
          <a:xfrm>
            <a:off x="650400" y="2617975"/>
            <a:ext cx="537300" cy="6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sid:</a:t>
            </a:r>
            <a:endParaRPr/>
          </a:p>
          <a:p>
            <a:pPr indent="0" lvl="0" marL="0" rtl="0" algn="l">
              <a:spcBef>
                <a:spcPts val="0"/>
              </a:spcBef>
              <a:spcAft>
                <a:spcPts val="0"/>
              </a:spcAft>
              <a:buClr>
                <a:schemeClr val="dk1"/>
              </a:buClr>
              <a:buSzPts val="1100"/>
              <a:buFont typeface="Arial"/>
              <a:buNone/>
            </a:pPr>
            <a:r>
              <a:rPr lang="en"/>
              <a:t>357</a:t>
            </a:r>
            <a:endParaRPr/>
          </a:p>
        </p:txBody>
      </p:sp>
      <p:sp>
        <p:nvSpPr>
          <p:cNvPr id="1427" name="Google Shape;1427;p108"/>
          <p:cNvSpPr txBox="1"/>
          <p:nvPr/>
        </p:nvSpPr>
        <p:spPr>
          <a:xfrm>
            <a:off x="7175500" y="2617975"/>
            <a:ext cx="537300" cy="6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sid:</a:t>
            </a:r>
            <a:endParaRPr/>
          </a:p>
          <a:p>
            <a:pPr indent="0" lvl="0" marL="0" rtl="0" algn="l">
              <a:spcBef>
                <a:spcPts val="0"/>
              </a:spcBef>
              <a:spcAft>
                <a:spcPts val="0"/>
              </a:spcAft>
              <a:buClr>
                <a:schemeClr val="dk1"/>
              </a:buClr>
              <a:buSzPts val="1100"/>
              <a:buFont typeface="Arial"/>
              <a:buNone/>
            </a:pPr>
            <a:r>
              <a:rPr lang="en"/>
              <a:t>452</a:t>
            </a:r>
            <a:endParaRPr/>
          </a:p>
        </p:txBody>
      </p:sp>
      <p:sp>
        <p:nvSpPr>
          <p:cNvPr id="1428" name="Google Shape;1428;p108"/>
          <p:cNvSpPr txBox="1"/>
          <p:nvPr/>
        </p:nvSpPr>
        <p:spPr>
          <a:xfrm>
            <a:off x="3904825" y="4270950"/>
            <a:ext cx="838800" cy="3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sid: 74</a:t>
            </a:r>
            <a:endParaRPr/>
          </a:p>
        </p:txBody>
      </p:sp>
      <p:sp>
        <p:nvSpPr>
          <p:cNvPr id="1429" name="Google Shape;1429;p108"/>
          <p:cNvSpPr txBox="1"/>
          <p:nvPr>
            <p:ph idx="1" type="body"/>
          </p:nvPr>
        </p:nvSpPr>
        <p:spPr>
          <a:xfrm rot="-2698989">
            <a:off x="6351050" y="1929670"/>
            <a:ext cx="1442498" cy="368685"/>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000"/>
              <a:t>4:outgoing_cltv_value</a:t>
            </a:r>
            <a:endParaRPr sz="1000"/>
          </a:p>
          <a:p>
            <a:pPr indent="0" lvl="0" marL="0" marR="0" rtl="0" algn="l">
              <a:lnSpc>
                <a:spcPct val="115000"/>
              </a:lnSpc>
              <a:spcBef>
                <a:spcPts val="1600"/>
              </a:spcBef>
              <a:spcAft>
                <a:spcPts val="0"/>
              </a:spcAft>
              <a:buNone/>
            </a:pPr>
            <a:r>
              <a:t/>
            </a:r>
            <a:endParaRPr sz="1000"/>
          </a:p>
          <a:p>
            <a:pPr indent="0" lvl="0" marL="457200" marR="0" rtl="0" algn="l">
              <a:lnSpc>
                <a:spcPct val="115000"/>
              </a:lnSpc>
              <a:spcBef>
                <a:spcPts val="1600"/>
              </a:spcBef>
              <a:spcAft>
                <a:spcPts val="1600"/>
              </a:spcAft>
              <a:buNone/>
            </a:pPr>
            <a:r>
              <a:t/>
            </a:r>
            <a:endParaRPr sz="1000"/>
          </a:p>
        </p:txBody>
      </p:sp>
      <p:sp>
        <p:nvSpPr>
          <p:cNvPr id="1430" name="Google Shape;1430;p108"/>
          <p:cNvSpPr txBox="1"/>
          <p:nvPr>
            <p:ph idx="1" type="body"/>
          </p:nvPr>
        </p:nvSpPr>
        <p:spPr>
          <a:xfrm rot="-2700000">
            <a:off x="5616838" y="1603413"/>
            <a:ext cx="2408971" cy="350442"/>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000"/>
              <a:t>8: amt_to_forward</a:t>
            </a:r>
            <a:endParaRPr sz="1000"/>
          </a:p>
        </p:txBody>
      </p:sp>
      <p:sp>
        <p:nvSpPr>
          <p:cNvPr id="1431" name="Google Shape;1431;p108"/>
          <p:cNvSpPr txBox="1"/>
          <p:nvPr>
            <p:ph idx="1" type="body"/>
          </p:nvPr>
        </p:nvSpPr>
        <p:spPr>
          <a:xfrm rot="-2702221">
            <a:off x="5175082" y="1816634"/>
            <a:ext cx="1641690" cy="301227"/>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1000"/>
              <a:t>8: short_channel_id</a:t>
            </a:r>
            <a:endParaRPr sz="1000"/>
          </a:p>
        </p:txBody>
      </p:sp>
      <p:sp>
        <p:nvSpPr>
          <p:cNvPr id="1432" name="Google Shape;1432;p108"/>
          <p:cNvSpPr/>
          <p:nvPr/>
        </p:nvSpPr>
        <p:spPr>
          <a:xfrm>
            <a:off x="5192650" y="2773987"/>
            <a:ext cx="5868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08"/>
          <p:cNvSpPr/>
          <p:nvPr/>
        </p:nvSpPr>
        <p:spPr>
          <a:xfrm>
            <a:off x="5779575" y="2773987"/>
            <a:ext cx="5868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08"/>
          <p:cNvSpPr/>
          <p:nvPr/>
        </p:nvSpPr>
        <p:spPr>
          <a:xfrm>
            <a:off x="6366500" y="2773987"/>
            <a:ext cx="5868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08"/>
          <p:cNvSpPr txBox="1"/>
          <p:nvPr/>
        </p:nvSpPr>
        <p:spPr>
          <a:xfrm>
            <a:off x="5235018" y="2688175"/>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0</a:t>
            </a:r>
            <a:endParaRPr sz="1000"/>
          </a:p>
        </p:txBody>
      </p:sp>
      <p:sp>
        <p:nvSpPr>
          <p:cNvPr id="1436" name="Google Shape;1436;p108"/>
          <p:cNvSpPr txBox="1"/>
          <p:nvPr/>
        </p:nvSpPr>
        <p:spPr>
          <a:xfrm>
            <a:off x="5821943" y="2688175"/>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300</a:t>
            </a:r>
            <a:endParaRPr sz="1000"/>
          </a:p>
        </p:txBody>
      </p:sp>
      <p:sp>
        <p:nvSpPr>
          <p:cNvPr id="1437" name="Google Shape;1437;p108"/>
          <p:cNvSpPr txBox="1"/>
          <p:nvPr/>
        </p:nvSpPr>
        <p:spPr>
          <a:xfrm>
            <a:off x="6408868" y="2688175"/>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9</a:t>
            </a:r>
            <a:endParaRPr sz="1000"/>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1" name="Shape 1441"/>
        <p:cNvGrpSpPr/>
        <p:nvPr/>
      </p:nvGrpSpPr>
      <p:grpSpPr>
        <a:xfrm>
          <a:off x="0" y="0"/>
          <a:ext cx="0" cy="0"/>
          <a:chOff x="0" y="0"/>
          <a:chExt cx="0" cy="0"/>
        </a:xfrm>
      </p:grpSpPr>
      <p:sp>
        <p:nvSpPr>
          <p:cNvPr id="1442" name="Google Shape;1442;p1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Onion for David (without HMAC and filler)</a:t>
            </a:r>
            <a:endParaRPr/>
          </a:p>
        </p:txBody>
      </p:sp>
      <p:sp>
        <p:nvSpPr>
          <p:cNvPr id="1443" name="Google Shape;1443;p109"/>
          <p:cNvSpPr/>
          <p:nvPr/>
        </p:nvSpPr>
        <p:spPr>
          <a:xfrm>
            <a:off x="279300" y="1229025"/>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Alice</a:t>
            </a:r>
            <a:endParaRPr/>
          </a:p>
        </p:txBody>
      </p:sp>
      <p:sp>
        <p:nvSpPr>
          <p:cNvPr id="1444" name="Google Shape;1444;p109"/>
          <p:cNvSpPr/>
          <p:nvPr/>
        </p:nvSpPr>
        <p:spPr>
          <a:xfrm>
            <a:off x="311688" y="4530425"/>
            <a:ext cx="6774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Bob</a:t>
            </a:r>
            <a:endParaRPr>
              <a:solidFill>
                <a:srgbClr val="FF0000"/>
              </a:solidFill>
            </a:endParaRPr>
          </a:p>
        </p:txBody>
      </p:sp>
      <p:sp>
        <p:nvSpPr>
          <p:cNvPr id="1445" name="Google Shape;1445;p109"/>
          <p:cNvSpPr/>
          <p:nvPr/>
        </p:nvSpPr>
        <p:spPr>
          <a:xfrm>
            <a:off x="7415600" y="4530425"/>
            <a:ext cx="8388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Carlie</a:t>
            </a:r>
            <a:endParaRPr/>
          </a:p>
        </p:txBody>
      </p:sp>
      <p:sp>
        <p:nvSpPr>
          <p:cNvPr id="1446" name="Google Shape;1446;p109"/>
          <p:cNvSpPr/>
          <p:nvPr/>
        </p:nvSpPr>
        <p:spPr>
          <a:xfrm>
            <a:off x="7463900" y="1229025"/>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David</a:t>
            </a:r>
            <a:endParaRPr/>
          </a:p>
        </p:txBody>
      </p:sp>
      <p:cxnSp>
        <p:nvCxnSpPr>
          <p:cNvPr id="1447" name="Google Shape;1447;p109"/>
          <p:cNvCxnSpPr>
            <a:stCxn id="1443" idx="2"/>
            <a:endCxn id="1444" idx="0"/>
          </p:cNvCxnSpPr>
          <p:nvPr/>
        </p:nvCxnSpPr>
        <p:spPr>
          <a:xfrm>
            <a:off x="650400" y="1530225"/>
            <a:ext cx="0" cy="3000300"/>
          </a:xfrm>
          <a:prstGeom prst="straightConnector1">
            <a:avLst/>
          </a:prstGeom>
          <a:noFill/>
          <a:ln cap="flat" cmpd="sng" w="9525">
            <a:solidFill>
              <a:schemeClr val="dk2"/>
            </a:solidFill>
            <a:prstDash val="solid"/>
            <a:round/>
            <a:headEnd len="med" w="med" type="none"/>
            <a:tailEnd len="med" w="med" type="none"/>
          </a:ln>
        </p:spPr>
      </p:cxnSp>
      <p:cxnSp>
        <p:nvCxnSpPr>
          <p:cNvPr id="1448" name="Google Shape;1448;p109"/>
          <p:cNvCxnSpPr>
            <a:stCxn id="1444" idx="3"/>
            <a:endCxn id="1445" idx="1"/>
          </p:cNvCxnSpPr>
          <p:nvPr/>
        </p:nvCxnSpPr>
        <p:spPr>
          <a:xfrm>
            <a:off x="989088" y="4681025"/>
            <a:ext cx="6426600" cy="0"/>
          </a:xfrm>
          <a:prstGeom prst="straightConnector1">
            <a:avLst/>
          </a:prstGeom>
          <a:noFill/>
          <a:ln cap="flat" cmpd="sng" w="9525">
            <a:solidFill>
              <a:schemeClr val="dk2"/>
            </a:solidFill>
            <a:prstDash val="solid"/>
            <a:round/>
            <a:headEnd len="med" w="med" type="none"/>
            <a:tailEnd len="med" w="med" type="none"/>
          </a:ln>
        </p:spPr>
      </p:cxnSp>
      <p:cxnSp>
        <p:nvCxnSpPr>
          <p:cNvPr id="1449" name="Google Shape;1449;p109"/>
          <p:cNvCxnSpPr>
            <a:stCxn id="1445" idx="0"/>
            <a:endCxn id="1446" idx="2"/>
          </p:cNvCxnSpPr>
          <p:nvPr/>
        </p:nvCxnSpPr>
        <p:spPr>
          <a:xfrm rot="10800000">
            <a:off x="7835000" y="1530125"/>
            <a:ext cx="0" cy="3000300"/>
          </a:xfrm>
          <a:prstGeom prst="straightConnector1">
            <a:avLst/>
          </a:prstGeom>
          <a:noFill/>
          <a:ln cap="flat" cmpd="sng" w="9525">
            <a:solidFill>
              <a:schemeClr val="dk2"/>
            </a:solidFill>
            <a:prstDash val="solid"/>
            <a:round/>
            <a:headEnd len="med" w="med" type="none"/>
            <a:tailEnd len="med" w="med" type="none"/>
          </a:ln>
        </p:spPr>
      </p:cxnSp>
      <p:cxnSp>
        <p:nvCxnSpPr>
          <p:cNvPr id="1450" name="Google Shape;1450;p109"/>
          <p:cNvCxnSpPr>
            <a:stCxn id="1443" idx="3"/>
            <a:endCxn id="1446" idx="1"/>
          </p:cNvCxnSpPr>
          <p:nvPr/>
        </p:nvCxnSpPr>
        <p:spPr>
          <a:xfrm>
            <a:off x="1021500" y="1379625"/>
            <a:ext cx="6442500" cy="0"/>
          </a:xfrm>
          <a:prstGeom prst="straightConnector1">
            <a:avLst/>
          </a:prstGeom>
          <a:noFill/>
          <a:ln cap="flat" cmpd="sng" w="9525">
            <a:solidFill>
              <a:schemeClr val="dk2"/>
            </a:solidFill>
            <a:prstDash val="dash"/>
            <a:round/>
            <a:headEnd len="med" w="med" type="none"/>
            <a:tailEnd len="med" w="med" type="triangle"/>
          </a:ln>
        </p:spPr>
      </p:cxnSp>
      <p:sp>
        <p:nvSpPr>
          <p:cNvPr id="1451" name="Google Shape;1451;p109"/>
          <p:cNvSpPr txBox="1"/>
          <p:nvPr/>
        </p:nvSpPr>
        <p:spPr>
          <a:xfrm>
            <a:off x="1992275" y="1048075"/>
            <a:ext cx="45591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Send 300 satoshis without direct payment channel</a:t>
            </a:r>
            <a:endParaRPr/>
          </a:p>
        </p:txBody>
      </p:sp>
      <p:sp>
        <p:nvSpPr>
          <p:cNvPr id="1452" name="Google Shape;1452;p109"/>
          <p:cNvSpPr txBox="1"/>
          <p:nvPr/>
        </p:nvSpPr>
        <p:spPr>
          <a:xfrm>
            <a:off x="650400" y="2617975"/>
            <a:ext cx="537300" cy="6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sid:</a:t>
            </a:r>
            <a:endParaRPr/>
          </a:p>
          <a:p>
            <a:pPr indent="0" lvl="0" marL="0" rtl="0" algn="l">
              <a:spcBef>
                <a:spcPts val="0"/>
              </a:spcBef>
              <a:spcAft>
                <a:spcPts val="0"/>
              </a:spcAft>
              <a:buClr>
                <a:schemeClr val="dk1"/>
              </a:buClr>
              <a:buSzPts val="1100"/>
              <a:buFont typeface="Arial"/>
              <a:buNone/>
            </a:pPr>
            <a:r>
              <a:rPr lang="en"/>
              <a:t>357</a:t>
            </a:r>
            <a:endParaRPr/>
          </a:p>
        </p:txBody>
      </p:sp>
      <p:sp>
        <p:nvSpPr>
          <p:cNvPr id="1453" name="Google Shape;1453;p109"/>
          <p:cNvSpPr txBox="1"/>
          <p:nvPr/>
        </p:nvSpPr>
        <p:spPr>
          <a:xfrm>
            <a:off x="7175500" y="2617975"/>
            <a:ext cx="537300" cy="6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sid:</a:t>
            </a:r>
            <a:endParaRPr/>
          </a:p>
          <a:p>
            <a:pPr indent="0" lvl="0" marL="0" rtl="0" algn="l">
              <a:spcBef>
                <a:spcPts val="0"/>
              </a:spcBef>
              <a:spcAft>
                <a:spcPts val="0"/>
              </a:spcAft>
              <a:buClr>
                <a:schemeClr val="dk1"/>
              </a:buClr>
              <a:buSzPts val="1100"/>
              <a:buFont typeface="Arial"/>
              <a:buNone/>
            </a:pPr>
            <a:r>
              <a:rPr lang="en"/>
              <a:t>452</a:t>
            </a:r>
            <a:endParaRPr/>
          </a:p>
        </p:txBody>
      </p:sp>
      <p:sp>
        <p:nvSpPr>
          <p:cNvPr id="1454" name="Google Shape;1454;p109"/>
          <p:cNvSpPr txBox="1"/>
          <p:nvPr/>
        </p:nvSpPr>
        <p:spPr>
          <a:xfrm>
            <a:off x="3904825" y="4270950"/>
            <a:ext cx="838800" cy="3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sid: 74</a:t>
            </a:r>
            <a:endParaRPr/>
          </a:p>
        </p:txBody>
      </p:sp>
      <p:sp>
        <p:nvSpPr>
          <p:cNvPr id="1455" name="Google Shape;1455;p109"/>
          <p:cNvSpPr txBox="1"/>
          <p:nvPr>
            <p:ph idx="1" type="body"/>
          </p:nvPr>
        </p:nvSpPr>
        <p:spPr>
          <a:xfrm rot="-2698989">
            <a:off x="6351050" y="1929670"/>
            <a:ext cx="1442498" cy="368685"/>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000"/>
              <a:t>4:outgoing_cltv_value</a:t>
            </a:r>
            <a:endParaRPr sz="1000"/>
          </a:p>
          <a:p>
            <a:pPr indent="0" lvl="0" marL="0" marR="0" rtl="0" algn="l">
              <a:lnSpc>
                <a:spcPct val="115000"/>
              </a:lnSpc>
              <a:spcBef>
                <a:spcPts val="1600"/>
              </a:spcBef>
              <a:spcAft>
                <a:spcPts val="0"/>
              </a:spcAft>
              <a:buNone/>
            </a:pPr>
            <a:r>
              <a:t/>
            </a:r>
            <a:endParaRPr sz="1000"/>
          </a:p>
          <a:p>
            <a:pPr indent="0" lvl="0" marL="457200" marR="0" rtl="0" algn="l">
              <a:lnSpc>
                <a:spcPct val="115000"/>
              </a:lnSpc>
              <a:spcBef>
                <a:spcPts val="1600"/>
              </a:spcBef>
              <a:spcAft>
                <a:spcPts val="1600"/>
              </a:spcAft>
              <a:buNone/>
            </a:pPr>
            <a:r>
              <a:t/>
            </a:r>
            <a:endParaRPr sz="1000"/>
          </a:p>
        </p:txBody>
      </p:sp>
      <p:sp>
        <p:nvSpPr>
          <p:cNvPr id="1456" name="Google Shape;1456;p109"/>
          <p:cNvSpPr txBox="1"/>
          <p:nvPr>
            <p:ph idx="1" type="body"/>
          </p:nvPr>
        </p:nvSpPr>
        <p:spPr>
          <a:xfrm rot="-2700000">
            <a:off x="5616838" y="1603413"/>
            <a:ext cx="2408971" cy="350442"/>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000"/>
              <a:t>8: amt_to_forward</a:t>
            </a:r>
            <a:endParaRPr sz="1000"/>
          </a:p>
        </p:txBody>
      </p:sp>
      <p:sp>
        <p:nvSpPr>
          <p:cNvPr id="1457" name="Google Shape;1457;p109"/>
          <p:cNvSpPr txBox="1"/>
          <p:nvPr>
            <p:ph idx="1" type="body"/>
          </p:nvPr>
        </p:nvSpPr>
        <p:spPr>
          <a:xfrm rot="-2702221">
            <a:off x="5175082" y="1816634"/>
            <a:ext cx="1641690" cy="301227"/>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1000"/>
              <a:t>8: short_channel_id</a:t>
            </a:r>
            <a:endParaRPr sz="1000"/>
          </a:p>
        </p:txBody>
      </p:sp>
      <p:sp>
        <p:nvSpPr>
          <p:cNvPr id="1458" name="Google Shape;1458;p109"/>
          <p:cNvSpPr/>
          <p:nvPr/>
        </p:nvSpPr>
        <p:spPr>
          <a:xfrm>
            <a:off x="5192650" y="2773987"/>
            <a:ext cx="5868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09"/>
          <p:cNvSpPr/>
          <p:nvPr/>
        </p:nvSpPr>
        <p:spPr>
          <a:xfrm>
            <a:off x="5779575" y="2773987"/>
            <a:ext cx="5868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09"/>
          <p:cNvSpPr/>
          <p:nvPr/>
        </p:nvSpPr>
        <p:spPr>
          <a:xfrm>
            <a:off x="6366500" y="2773987"/>
            <a:ext cx="5868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09"/>
          <p:cNvSpPr txBox="1"/>
          <p:nvPr/>
        </p:nvSpPr>
        <p:spPr>
          <a:xfrm>
            <a:off x="5235018" y="2688175"/>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0</a:t>
            </a:r>
            <a:endParaRPr sz="1000"/>
          </a:p>
        </p:txBody>
      </p:sp>
      <p:sp>
        <p:nvSpPr>
          <p:cNvPr id="1462" name="Google Shape;1462;p109"/>
          <p:cNvSpPr txBox="1"/>
          <p:nvPr/>
        </p:nvSpPr>
        <p:spPr>
          <a:xfrm>
            <a:off x="5821943" y="2688175"/>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300</a:t>
            </a:r>
            <a:endParaRPr sz="1000"/>
          </a:p>
        </p:txBody>
      </p:sp>
      <p:sp>
        <p:nvSpPr>
          <p:cNvPr id="1463" name="Google Shape;1463;p109"/>
          <p:cNvSpPr txBox="1"/>
          <p:nvPr/>
        </p:nvSpPr>
        <p:spPr>
          <a:xfrm>
            <a:off x="6408868" y="2688175"/>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9</a:t>
            </a:r>
            <a:endParaRPr sz="1000"/>
          </a:p>
        </p:txBody>
      </p:sp>
      <p:sp>
        <p:nvSpPr>
          <p:cNvPr id="1464" name="Google Shape;1464;p109"/>
          <p:cNvSpPr/>
          <p:nvPr/>
        </p:nvSpPr>
        <p:spPr>
          <a:xfrm>
            <a:off x="5192650" y="2986300"/>
            <a:ext cx="17607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09"/>
          <p:cNvSpPr txBox="1"/>
          <p:nvPr/>
        </p:nvSpPr>
        <p:spPr>
          <a:xfrm>
            <a:off x="5235042" y="2900500"/>
            <a:ext cx="17184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u3h4kj23048yerg2j3r</a:t>
            </a:r>
            <a:endParaRPr sz="1000"/>
          </a:p>
        </p:txBody>
      </p:sp>
      <p:sp>
        <p:nvSpPr>
          <p:cNvPr id="1466" name="Google Shape;1466;p109"/>
          <p:cNvSpPr/>
          <p:nvPr/>
        </p:nvSpPr>
        <p:spPr>
          <a:xfrm>
            <a:off x="4702375" y="2986300"/>
            <a:ext cx="5022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09"/>
          <p:cNvSpPr txBox="1"/>
          <p:nvPr/>
        </p:nvSpPr>
        <p:spPr>
          <a:xfrm>
            <a:off x="4681223" y="2900500"/>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Ek D</a:t>
            </a:r>
            <a:endParaRPr sz="10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1" name="Shape 1471"/>
        <p:cNvGrpSpPr/>
        <p:nvPr/>
      </p:nvGrpSpPr>
      <p:grpSpPr>
        <a:xfrm>
          <a:off x="0" y="0"/>
          <a:ext cx="0" cy="0"/>
          <a:chOff x="0" y="0"/>
          <a:chExt cx="0" cy="0"/>
        </a:xfrm>
      </p:grpSpPr>
      <p:sp>
        <p:nvSpPr>
          <p:cNvPr id="1472" name="Google Shape;1472;p1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Payload for Charlie (Simplified)</a:t>
            </a:r>
            <a:endParaRPr/>
          </a:p>
        </p:txBody>
      </p:sp>
      <p:sp>
        <p:nvSpPr>
          <p:cNvPr id="1473" name="Google Shape;1473;p110"/>
          <p:cNvSpPr/>
          <p:nvPr/>
        </p:nvSpPr>
        <p:spPr>
          <a:xfrm>
            <a:off x="279300" y="1229025"/>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Alice</a:t>
            </a:r>
            <a:endParaRPr/>
          </a:p>
        </p:txBody>
      </p:sp>
      <p:sp>
        <p:nvSpPr>
          <p:cNvPr id="1474" name="Google Shape;1474;p110"/>
          <p:cNvSpPr/>
          <p:nvPr/>
        </p:nvSpPr>
        <p:spPr>
          <a:xfrm>
            <a:off x="311688" y="4530425"/>
            <a:ext cx="6774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Bob</a:t>
            </a:r>
            <a:endParaRPr>
              <a:solidFill>
                <a:srgbClr val="FF0000"/>
              </a:solidFill>
            </a:endParaRPr>
          </a:p>
        </p:txBody>
      </p:sp>
      <p:sp>
        <p:nvSpPr>
          <p:cNvPr id="1475" name="Google Shape;1475;p110"/>
          <p:cNvSpPr/>
          <p:nvPr/>
        </p:nvSpPr>
        <p:spPr>
          <a:xfrm>
            <a:off x="7415600" y="4530425"/>
            <a:ext cx="8388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Carlie</a:t>
            </a:r>
            <a:endParaRPr/>
          </a:p>
        </p:txBody>
      </p:sp>
      <p:sp>
        <p:nvSpPr>
          <p:cNvPr id="1476" name="Google Shape;1476;p110"/>
          <p:cNvSpPr/>
          <p:nvPr/>
        </p:nvSpPr>
        <p:spPr>
          <a:xfrm>
            <a:off x="7463900" y="1229025"/>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David</a:t>
            </a:r>
            <a:endParaRPr/>
          </a:p>
        </p:txBody>
      </p:sp>
      <p:cxnSp>
        <p:nvCxnSpPr>
          <p:cNvPr id="1477" name="Google Shape;1477;p110"/>
          <p:cNvCxnSpPr>
            <a:stCxn id="1473" idx="2"/>
            <a:endCxn id="1474" idx="0"/>
          </p:cNvCxnSpPr>
          <p:nvPr/>
        </p:nvCxnSpPr>
        <p:spPr>
          <a:xfrm>
            <a:off x="650400" y="1530225"/>
            <a:ext cx="0" cy="3000300"/>
          </a:xfrm>
          <a:prstGeom prst="straightConnector1">
            <a:avLst/>
          </a:prstGeom>
          <a:noFill/>
          <a:ln cap="flat" cmpd="sng" w="9525">
            <a:solidFill>
              <a:schemeClr val="dk2"/>
            </a:solidFill>
            <a:prstDash val="solid"/>
            <a:round/>
            <a:headEnd len="med" w="med" type="none"/>
            <a:tailEnd len="med" w="med" type="none"/>
          </a:ln>
        </p:spPr>
      </p:cxnSp>
      <p:cxnSp>
        <p:nvCxnSpPr>
          <p:cNvPr id="1478" name="Google Shape;1478;p110"/>
          <p:cNvCxnSpPr>
            <a:stCxn id="1474" idx="3"/>
            <a:endCxn id="1475" idx="1"/>
          </p:cNvCxnSpPr>
          <p:nvPr/>
        </p:nvCxnSpPr>
        <p:spPr>
          <a:xfrm>
            <a:off x="989088" y="4681025"/>
            <a:ext cx="6426600" cy="0"/>
          </a:xfrm>
          <a:prstGeom prst="straightConnector1">
            <a:avLst/>
          </a:prstGeom>
          <a:noFill/>
          <a:ln cap="flat" cmpd="sng" w="9525">
            <a:solidFill>
              <a:schemeClr val="dk2"/>
            </a:solidFill>
            <a:prstDash val="solid"/>
            <a:round/>
            <a:headEnd len="med" w="med" type="none"/>
            <a:tailEnd len="med" w="med" type="none"/>
          </a:ln>
        </p:spPr>
      </p:cxnSp>
      <p:cxnSp>
        <p:nvCxnSpPr>
          <p:cNvPr id="1479" name="Google Shape;1479;p110"/>
          <p:cNvCxnSpPr>
            <a:stCxn id="1475" idx="0"/>
            <a:endCxn id="1476" idx="2"/>
          </p:cNvCxnSpPr>
          <p:nvPr/>
        </p:nvCxnSpPr>
        <p:spPr>
          <a:xfrm rot="10800000">
            <a:off x="7835000" y="1530125"/>
            <a:ext cx="0" cy="3000300"/>
          </a:xfrm>
          <a:prstGeom prst="straightConnector1">
            <a:avLst/>
          </a:prstGeom>
          <a:noFill/>
          <a:ln cap="flat" cmpd="sng" w="9525">
            <a:solidFill>
              <a:schemeClr val="dk2"/>
            </a:solidFill>
            <a:prstDash val="solid"/>
            <a:round/>
            <a:headEnd len="med" w="med" type="none"/>
            <a:tailEnd len="med" w="med" type="none"/>
          </a:ln>
        </p:spPr>
      </p:cxnSp>
      <p:cxnSp>
        <p:nvCxnSpPr>
          <p:cNvPr id="1480" name="Google Shape;1480;p110"/>
          <p:cNvCxnSpPr>
            <a:stCxn id="1473" idx="3"/>
            <a:endCxn id="1476" idx="1"/>
          </p:cNvCxnSpPr>
          <p:nvPr/>
        </p:nvCxnSpPr>
        <p:spPr>
          <a:xfrm>
            <a:off x="1021500" y="1379625"/>
            <a:ext cx="6442500" cy="0"/>
          </a:xfrm>
          <a:prstGeom prst="straightConnector1">
            <a:avLst/>
          </a:prstGeom>
          <a:noFill/>
          <a:ln cap="flat" cmpd="sng" w="9525">
            <a:solidFill>
              <a:schemeClr val="dk2"/>
            </a:solidFill>
            <a:prstDash val="dash"/>
            <a:round/>
            <a:headEnd len="med" w="med" type="none"/>
            <a:tailEnd len="med" w="med" type="triangle"/>
          </a:ln>
        </p:spPr>
      </p:cxnSp>
      <p:sp>
        <p:nvSpPr>
          <p:cNvPr id="1481" name="Google Shape;1481;p110"/>
          <p:cNvSpPr txBox="1"/>
          <p:nvPr/>
        </p:nvSpPr>
        <p:spPr>
          <a:xfrm>
            <a:off x="1992275" y="1048075"/>
            <a:ext cx="45591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Send 300 satoshis without direct payment channel</a:t>
            </a:r>
            <a:endParaRPr/>
          </a:p>
        </p:txBody>
      </p:sp>
      <p:sp>
        <p:nvSpPr>
          <p:cNvPr id="1482" name="Google Shape;1482;p110"/>
          <p:cNvSpPr txBox="1"/>
          <p:nvPr/>
        </p:nvSpPr>
        <p:spPr>
          <a:xfrm>
            <a:off x="650400" y="2617975"/>
            <a:ext cx="537300" cy="6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sid:</a:t>
            </a:r>
            <a:endParaRPr/>
          </a:p>
          <a:p>
            <a:pPr indent="0" lvl="0" marL="0" rtl="0" algn="l">
              <a:spcBef>
                <a:spcPts val="0"/>
              </a:spcBef>
              <a:spcAft>
                <a:spcPts val="0"/>
              </a:spcAft>
              <a:buClr>
                <a:schemeClr val="dk1"/>
              </a:buClr>
              <a:buSzPts val="1100"/>
              <a:buFont typeface="Arial"/>
              <a:buNone/>
            </a:pPr>
            <a:r>
              <a:rPr lang="en"/>
              <a:t>357</a:t>
            </a:r>
            <a:endParaRPr/>
          </a:p>
        </p:txBody>
      </p:sp>
      <p:sp>
        <p:nvSpPr>
          <p:cNvPr id="1483" name="Google Shape;1483;p110"/>
          <p:cNvSpPr txBox="1"/>
          <p:nvPr/>
        </p:nvSpPr>
        <p:spPr>
          <a:xfrm>
            <a:off x="7175500" y="2617975"/>
            <a:ext cx="537300" cy="6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sid:</a:t>
            </a:r>
            <a:endParaRPr/>
          </a:p>
          <a:p>
            <a:pPr indent="0" lvl="0" marL="0" rtl="0" algn="l">
              <a:spcBef>
                <a:spcPts val="0"/>
              </a:spcBef>
              <a:spcAft>
                <a:spcPts val="0"/>
              </a:spcAft>
              <a:buClr>
                <a:schemeClr val="dk1"/>
              </a:buClr>
              <a:buSzPts val="1100"/>
              <a:buFont typeface="Arial"/>
              <a:buNone/>
            </a:pPr>
            <a:r>
              <a:rPr lang="en"/>
              <a:t>452</a:t>
            </a:r>
            <a:endParaRPr/>
          </a:p>
        </p:txBody>
      </p:sp>
      <p:sp>
        <p:nvSpPr>
          <p:cNvPr id="1484" name="Google Shape;1484;p110"/>
          <p:cNvSpPr txBox="1"/>
          <p:nvPr/>
        </p:nvSpPr>
        <p:spPr>
          <a:xfrm>
            <a:off x="3904825" y="4270950"/>
            <a:ext cx="838800" cy="3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sid: 74</a:t>
            </a:r>
            <a:endParaRPr/>
          </a:p>
        </p:txBody>
      </p:sp>
      <p:sp>
        <p:nvSpPr>
          <p:cNvPr id="1485" name="Google Shape;1485;p110"/>
          <p:cNvSpPr txBox="1"/>
          <p:nvPr>
            <p:ph idx="1" type="body"/>
          </p:nvPr>
        </p:nvSpPr>
        <p:spPr>
          <a:xfrm rot="-2698989">
            <a:off x="6351050" y="1929670"/>
            <a:ext cx="1442498" cy="368685"/>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000"/>
              <a:t>4:outgoing_cltv_value</a:t>
            </a:r>
            <a:endParaRPr sz="1000"/>
          </a:p>
          <a:p>
            <a:pPr indent="0" lvl="0" marL="0" marR="0" rtl="0" algn="l">
              <a:lnSpc>
                <a:spcPct val="115000"/>
              </a:lnSpc>
              <a:spcBef>
                <a:spcPts val="1600"/>
              </a:spcBef>
              <a:spcAft>
                <a:spcPts val="0"/>
              </a:spcAft>
              <a:buNone/>
            </a:pPr>
            <a:r>
              <a:t/>
            </a:r>
            <a:endParaRPr sz="1000"/>
          </a:p>
          <a:p>
            <a:pPr indent="0" lvl="0" marL="457200" marR="0" rtl="0" algn="l">
              <a:lnSpc>
                <a:spcPct val="115000"/>
              </a:lnSpc>
              <a:spcBef>
                <a:spcPts val="1600"/>
              </a:spcBef>
              <a:spcAft>
                <a:spcPts val="1600"/>
              </a:spcAft>
              <a:buNone/>
            </a:pPr>
            <a:r>
              <a:t/>
            </a:r>
            <a:endParaRPr sz="1000"/>
          </a:p>
        </p:txBody>
      </p:sp>
      <p:sp>
        <p:nvSpPr>
          <p:cNvPr id="1486" name="Google Shape;1486;p110"/>
          <p:cNvSpPr txBox="1"/>
          <p:nvPr>
            <p:ph idx="1" type="body"/>
          </p:nvPr>
        </p:nvSpPr>
        <p:spPr>
          <a:xfrm rot="-2700000">
            <a:off x="5616838" y="1603413"/>
            <a:ext cx="2408971" cy="350442"/>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000"/>
              <a:t>8: amt_to_forward</a:t>
            </a:r>
            <a:endParaRPr sz="1000"/>
          </a:p>
        </p:txBody>
      </p:sp>
      <p:sp>
        <p:nvSpPr>
          <p:cNvPr id="1487" name="Google Shape;1487;p110"/>
          <p:cNvSpPr txBox="1"/>
          <p:nvPr>
            <p:ph idx="1" type="body"/>
          </p:nvPr>
        </p:nvSpPr>
        <p:spPr>
          <a:xfrm rot="-2702221">
            <a:off x="5175082" y="1816634"/>
            <a:ext cx="1641690" cy="301227"/>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1000"/>
              <a:t>8: short_channel_id</a:t>
            </a:r>
            <a:endParaRPr sz="1000"/>
          </a:p>
        </p:txBody>
      </p:sp>
      <p:sp>
        <p:nvSpPr>
          <p:cNvPr id="1488" name="Google Shape;1488;p110"/>
          <p:cNvSpPr/>
          <p:nvPr/>
        </p:nvSpPr>
        <p:spPr>
          <a:xfrm>
            <a:off x="5192650" y="2773987"/>
            <a:ext cx="5868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10"/>
          <p:cNvSpPr/>
          <p:nvPr/>
        </p:nvSpPr>
        <p:spPr>
          <a:xfrm>
            <a:off x="5779575" y="2773987"/>
            <a:ext cx="5868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10"/>
          <p:cNvSpPr/>
          <p:nvPr/>
        </p:nvSpPr>
        <p:spPr>
          <a:xfrm>
            <a:off x="6366500" y="2773987"/>
            <a:ext cx="5868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10"/>
          <p:cNvSpPr txBox="1"/>
          <p:nvPr/>
        </p:nvSpPr>
        <p:spPr>
          <a:xfrm>
            <a:off x="5235018" y="2688175"/>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0</a:t>
            </a:r>
            <a:endParaRPr sz="1000"/>
          </a:p>
        </p:txBody>
      </p:sp>
      <p:sp>
        <p:nvSpPr>
          <p:cNvPr id="1492" name="Google Shape;1492;p110"/>
          <p:cNvSpPr txBox="1"/>
          <p:nvPr/>
        </p:nvSpPr>
        <p:spPr>
          <a:xfrm>
            <a:off x="5821943" y="2688175"/>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300</a:t>
            </a:r>
            <a:endParaRPr sz="1000"/>
          </a:p>
        </p:txBody>
      </p:sp>
      <p:sp>
        <p:nvSpPr>
          <p:cNvPr id="1493" name="Google Shape;1493;p110"/>
          <p:cNvSpPr txBox="1"/>
          <p:nvPr/>
        </p:nvSpPr>
        <p:spPr>
          <a:xfrm>
            <a:off x="6408868" y="2688175"/>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9</a:t>
            </a:r>
            <a:endParaRPr sz="1000"/>
          </a:p>
        </p:txBody>
      </p:sp>
      <p:sp>
        <p:nvSpPr>
          <p:cNvPr id="1494" name="Google Shape;1494;p110"/>
          <p:cNvSpPr/>
          <p:nvPr/>
        </p:nvSpPr>
        <p:spPr>
          <a:xfrm>
            <a:off x="5192650" y="2986300"/>
            <a:ext cx="17607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10"/>
          <p:cNvSpPr txBox="1"/>
          <p:nvPr/>
        </p:nvSpPr>
        <p:spPr>
          <a:xfrm>
            <a:off x="5235042" y="2900500"/>
            <a:ext cx="17184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u3h4kj23048yerg2j3r</a:t>
            </a:r>
            <a:endParaRPr sz="1000"/>
          </a:p>
        </p:txBody>
      </p:sp>
      <p:sp>
        <p:nvSpPr>
          <p:cNvPr id="1496" name="Google Shape;1496;p110"/>
          <p:cNvSpPr/>
          <p:nvPr/>
        </p:nvSpPr>
        <p:spPr>
          <a:xfrm>
            <a:off x="4702375" y="2986300"/>
            <a:ext cx="5022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10"/>
          <p:cNvSpPr txBox="1"/>
          <p:nvPr/>
        </p:nvSpPr>
        <p:spPr>
          <a:xfrm>
            <a:off x="4681223" y="2900500"/>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Ek D</a:t>
            </a:r>
            <a:endParaRPr sz="1000"/>
          </a:p>
        </p:txBody>
      </p:sp>
      <p:sp>
        <p:nvSpPr>
          <p:cNvPr id="1498" name="Google Shape;1498;p110"/>
          <p:cNvSpPr/>
          <p:nvPr/>
        </p:nvSpPr>
        <p:spPr>
          <a:xfrm>
            <a:off x="3610100" y="2987400"/>
            <a:ext cx="3915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10"/>
          <p:cNvSpPr/>
          <p:nvPr/>
        </p:nvSpPr>
        <p:spPr>
          <a:xfrm>
            <a:off x="4001600" y="2987400"/>
            <a:ext cx="3756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10"/>
          <p:cNvSpPr/>
          <p:nvPr/>
        </p:nvSpPr>
        <p:spPr>
          <a:xfrm>
            <a:off x="4379650" y="2987400"/>
            <a:ext cx="3228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10"/>
          <p:cNvSpPr txBox="1"/>
          <p:nvPr/>
        </p:nvSpPr>
        <p:spPr>
          <a:xfrm>
            <a:off x="3577793" y="2893100"/>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452</a:t>
            </a:r>
            <a:endParaRPr sz="1000"/>
          </a:p>
        </p:txBody>
      </p:sp>
      <p:sp>
        <p:nvSpPr>
          <p:cNvPr id="1502" name="Google Shape;1502;p110"/>
          <p:cNvSpPr txBox="1"/>
          <p:nvPr/>
        </p:nvSpPr>
        <p:spPr>
          <a:xfrm>
            <a:off x="3930506" y="2900500"/>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300</a:t>
            </a:r>
            <a:endParaRPr sz="1000"/>
          </a:p>
        </p:txBody>
      </p:sp>
      <p:sp>
        <p:nvSpPr>
          <p:cNvPr id="1503" name="Google Shape;1503;p110"/>
          <p:cNvSpPr txBox="1"/>
          <p:nvPr/>
        </p:nvSpPr>
        <p:spPr>
          <a:xfrm>
            <a:off x="4345300" y="2900500"/>
            <a:ext cx="3915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18</a:t>
            </a:r>
            <a:endParaRPr sz="1000"/>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7" name="Shape 1507"/>
        <p:cNvGrpSpPr/>
        <p:nvPr/>
      </p:nvGrpSpPr>
      <p:grpSpPr>
        <a:xfrm>
          <a:off x="0" y="0"/>
          <a:ext cx="0" cy="0"/>
          <a:chOff x="0" y="0"/>
          <a:chExt cx="0" cy="0"/>
        </a:xfrm>
      </p:grpSpPr>
      <p:sp>
        <p:nvSpPr>
          <p:cNvPr id="1508" name="Google Shape;1508;p1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Onion for Charly (without HMAC and filler)</a:t>
            </a:r>
            <a:endParaRPr/>
          </a:p>
        </p:txBody>
      </p:sp>
      <p:sp>
        <p:nvSpPr>
          <p:cNvPr id="1509" name="Google Shape;1509;p111"/>
          <p:cNvSpPr/>
          <p:nvPr/>
        </p:nvSpPr>
        <p:spPr>
          <a:xfrm>
            <a:off x="279300" y="1229025"/>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Alice</a:t>
            </a:r>
            <a:endParaRPr/>
          </a:p>
        </p:txBody>
      </p:sp>
      <p:sp>
        <p:nvSpPr>
          <p:cNvPr id="1510" name="Google Shape;1510;p111"/>
          <p:cNvSpPr/>
          <p:nvPr/>
        </p:nvSpPr>
        <p:spPr>
          <a:xfrm>
            <a:off x="311688" y="4530425"/>
            <a:ext cx="6774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Bob</a:t>
            </a:r>
            <a:endParaRPr>
              <a:solidFill>
                <a:srgbClr val="FF0000"/>
              </a:solidFill>
            </a:endParaRPr>
          </a:p>
        </p:txBody>
      </p:sp>
      <p:sp>
        <p:nvSpPr>
          <p:cNvPr id="1511" name="Google Shape;1511;p111"/>
          <p:cNvSpPr/>
          <p:nvPr/>
        </p:nvSpPr>
        <p:spPr>
          <a:xfrm>
            <a:off x="7415600" y="4530425"/>
            <a:ext cx="8388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Carlie</a:t>
            </a:r>
            <a:endParaRPr/>
          </a:p>
        </p:txBody>
      </p:sp>
      <p:sp>
        <p:nvSpPr>
          <p:cNvPr id="1512" name="Google Shape;1512;p111"/>
          <p:cNvSpPr/>
          <p:nvPr/>
        </p:nvSpPr>
        <p:spPr>
          <a:xfrm>
            <a:off x="7463900" y="1229025"/>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David</a:t>
            </a:r>
            <a:endParaRPr/>
          </a:p>
        </p:txBody>
      </p:sp>
      <p:cxnSp>
        <p:nvCxnSpPr>
          <p:cNvPr id="1513" name="Google Shape;1513;p111"/>
          <p:cNvCxnSpPr>
            <a:stCxn id="1509" idx="2"/>
            <a:endCxn id="1510" idx="0"/>
          </p:cNvCxnSpPr>
          <p:nvPr/>
        </p:nvCxnSpPr>
        <p:spPr>
          <a:xfrm>
            <a:off x="650400" y="1530225"/>
            <a:ext cx="0" cy="3000300"/>
          </a:xfrm>
          <a:prstGeom prst="straightConnector1">
            <a:avLst/>
          </a:prstGeom>
          <a:noFill/>
          <a:ln cap="flat" cmpd="sng" w="9525">
            <a:solidFill>
              <a:schemeClr val="dk2"/>
            </a:solidFill>
            <a:prstDash val="solid"/>
            <a:round/>
            <a:headEnd len="med" w="med" type="none"/>
            <a:tailEnd len="med" w="med" type="none"/>
          </a:ln>
        </p:spPr>
      </p:cxnSp>
      <p:cxnSp>
        <p:nvCxnSpPr>
          <p:cNvPr id="1514" name="Google Shape;1514;p111"/>
          <p:cNvCxnSpPr>
            <a:stCxn id="1510" idx="3"/>
            <a:endCxn id="1511" idx="1"/>
          </p:cNvCxnSpPr>
          <p:nvPr/>
        </p:nvCxnSpPr>
        <p:spPr>
          <a:xfrm>
            <a:off x="989088" y="4681025"/>
            <a:ext cx="6426600" cy="0"/>
          </a:xfrm>
          <a:prstGeom prst="straightConnector1">
            <a:avLst/>
          </a:prstGeom>
          <a:noFill/>
          <a:ln cap="flat" cmpd="sng" w="9525">
            <a:solidFill>
              <a:schemeClr val="dk2"/>
            </a:solidFill>
            <a:prstDash val="solid"/>
            <a:round/>
            <a:headEnd len="med" w="med" type="none"/>
            <a:tailEnd len="med" w="med" type="none"/>
          </a:ln>
        </p:spPr>
      </p:cxnSp>
      <p:cxnSp>
        <p:nvCxnSpPr>
          <p:cNvPr id="1515" name="Google Shape;1515;p111"/>
          <p:cNvCxnSpPr>
            <a:stCxn id="1511" idx="0"/>
            <a:endCxn id="1512" idx="2"/>
          </p:cNvCxnSpPr>
          <p:nvPr/>
        </p:nvCxnSpPr>
        <p:spPr>
          <a:xfrm rot="10800000">
            <a:off x="7835000" y="1530125"/>
            <a:ext cx="0" cy="3000300"/>
          </a:xfrm>
          <a:prstGeom prst="straightConnector1">
            <a:avLst/>
          </a:prstGeom>
          <a:noFill/>
          <a:ln cap="flat" cmpd="sng" w="9525">
            <a:solidFill>
              <a:schemeClr val="dk2"/>
            </a:solidFill>
            <a:prstDash val="solid"/>
            <a:round/>
            <a:headEnd len="med" w="med" type="none"/>
            <a:tailEnd len="med" w="med" type="none"/>
          </a:ln>
        </p:spPr>
      </p:cxnSp>
      <p:cxnSp>
        <p:nvCxnSpPr>
          <p:cNvPr id="1516" name="Google Shape;1516;p111"/>
          <p:cNvCxnSpPr>
            <a:stCxn id="1509" idx="3"/>
            <a:endCxn id="1512" idx="1"/>
          </p:cNvCxnSpPr>
          <p:nvPr/>
        </p:nvCxnSpPr>
        <p:spPr>
          <a:xfrm>
            <a:off x="1021500" y="1379625"/>
            <a:ext cx="6442500" cy="0"/>
          </a:xfrm>
          <a:prstGeom prst="straightConnector1">
            <a:avLst/>
          </a:prstGeom>
          <a:noFill/>
          <a:ln cap="flat" cmpd="sng" w="9525">
            <a:solidFill>
              <a:schemeClr val="dk2"/>
            </a:solidFill>
            <a:prstDash val="dash"/>
            <a:round/>
            <a:headEnd len="med" w="med" type="none"/>
            <a:tailEnd len="med" w="med" type="triangle"/>
          </a:ln>
        </p:spPr>
      </p:cxnSp>
      <p:sp>
        <p:nvSpPr>
          <p:cNvPr id="1517" name="Google Shape;1517;p111"/>
          <p:cNvSpPr txBox="1"/>
          <p:nvPr/>
        </p:nvSpPr>
        <p:spPr>
          <a:xfrm>
            <a:off x="1992275" y="1048075"/>
            <a:ext cx="45591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Send 300 satoshis without direct payment channel</a:t>
            </a:r>
            <a:endParaRPr/>
          </a:p>
        </p:txBody>
      </p:sp>
      <p:sp>
        <p:nvSpPr>
          <p:cNvPr id="1518" name="Google Shape;1518;p111"/>
          <p:cNvSpPr txBox="1"/>
          <p:nvPr/>
        </p:nvSpPr>
        <p:spPr>
          <a:xfrm>
            <a:off x="650400" y="2617975"/>
            <a:ext cx="537300" cy="6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sid:</a:t>
            </a:r>
            <a:endParaRPr/>
          </a:p>
          <a:p>
            <a:pPr indent="0" lvl="0" marL="0" rtl="0" algn="l">
              <a:spcBef>
                <a:spcPts val="0"/>
              </a:spcBef>
              <a:spcAft>
                <a:spcPts val="0"/>
              </a:spcAft>
              <a:buClr>
                <a:schemeClr val="dk1"/>
              </a:buClr>
              <a:buSzPts val="1100"/>
              <a:buFont typeface="Arial"/>
              <a:buNone/>
            </a:pPr>
            <a:r>
              <a:rPr lang="en"/>
              <a:t>357</a:t>
            </a:r>
            <a:endParaRPr/>
          </a:p>
        </p:txBody>
      </p:sp>
      <p:sp>
        <p:nvSpPr>
          <p:cNvPr id="1519" name="Google Shape;1519;p111"/>
          <p:cNvSpPr txBox="1"/>
          <p:nvPr/>
        </p:nvSpPr>
        <p:spPr>
          <a:xfrm>
            <a:off x="7175500" y="2617975"/>
            <a:ext cx="537300" cy="6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sid:</a:t>
            </a:r>
            <a:endParaRPr/>
          </a:p>
          <a:p>
            <a:pPr indent="0" lvl="0" marL="0" rtl="0" algn="l">
              <a:spcBef>
                <a:spcPts val="0"/>
              </a:spcBef>
              <a:spcAft>
                <a:spcPts val="0"/>
              </a:spcAft>
              <a:buClr>
                <a:schemeClr val="dk1"/>
              </a:buClr>
              <a:buSzPts val="1100"/>
              <a:buFont typeface="Arial"/>
              <a:buNone/>
            </a:pPr>
            <a:r>
              <a:rPr lang="en"/>
              <a:t>452</a:t>
            </a:r>
            <a:endParaRPr/>
          </a:p>
        </p:txBody>
      </p:sp>
      <p:sp>
        <p:nvSpPr>
          <p:cNvPr id="1520" name="Google Shape;1520;p111"/>
          <p:cNvSpPr txBox="1"/>
          <p:nvPr/>
        </p:nvSpPr>
        <p:spPr>
          <a:xfrm>
            <a:off x="3904825" y="4270950"/>
            <a:ext cx="838800" cy="3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sid: 74</a:t>
            </a:r>
            <a:endParaRPr/>
          </a:p>
        </p:txBody>
      </p:sp>
      <p:sp>
        <p:nvSpPr>
          <p:cNvPr id="1521" name="Google Shape;1521;p111"/>
          <p:cNvSpPr txBox="1"/>
          <p:nvPr>
            <p:ph idx="1" type="body"/>
          </p:nvPr>
        </p:nvSpPr>
        <p:spPr>
          <a:xfrm rot="-2698989">
            <a:off x="6351050" y="1929670"/>
            <a:ext cx="1442498" cy="368685"/>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000"/>
              <a:t>4:outgoing_cltv_value</a:t>
            </a:r>
            <a:endParaRPr sz="1000"/>
          </a:p>
          <a:p>
            <a:pPr indent="0" lvl="0" marL="0" marR="0" rtl="0" algn="l">
              <a:lnSpc>
                <a:spcPct val="115000"/>
              </a:lnSpc>
              <a:spcBef>
                <a:spcPts val="1600"/>
              </a:spcBef>
              <a:spcAft>
                <a:spcPts val="0"/>
              </a:spcAft>
              <a:buNone/>
            </a:pPr>
            <a:r>
              <a:t/>
            </a:r>
            <a:endParaRPr sz="1000"/>
          </a:p>
          <a:p>
            <a:pPr indent="0" lvl="0" marL="457200" marR="0" rtl="0" algn="l">
              <a:lnSpc>
                <a:spcPct val="115000"/>
              </a:lnSpc>
              <a:spcBef>
                <a:spcPts val="1600"/>
              </a:spcBef>
              <a:spcAft>
                <a:spcPts val="1600"/>
              </a:spcAft>
              <a:buNone/>
            </a:pPr>
            <a:r>
              <a:t/>
            </a:r>
            <a:endParaRPr sz="1000"/>
          </a:p>
        </p:txBody>
      </p:sp>
      <p:sp>
        <p:nvSpPr>
          <p:cNvPr id="1522" name="Google Shape;1522;p111"/>
          <p:cNvSpPr txBox="1"/>
          <p:nvPr>
            <p:ph idx="1" type="body"/>
          </p:nvPr>
        </p:nvSpPr>
        <p:spPr>
          <a:xfrm rot="-2700000">
            <a:off x="5616838" y="1603413"/>
            <a:ext cx="2408971" cy="350442"/>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000"/>
              <a:t>8: amt_to_forward</a:t>
            </a:r>
            <a:endParaRPr sz="1000"/>
          </a:p>
        </p:txBody>
      </p:sp>
      <p:sp>
        <p:nvSpPr>
          <p:cNvPr id="1523" name="Google Shape;1523;p111"/>
          <p:cNvSpPr txBox="1"/>
          <p:nvPr>
            <p:ph idx="1" type="body"/>
          </p:nvPr>
        </p:nvSpPr>
        <p:spPr>
          <a:xfrm rot="-2702221">
            <a:off x="5175082" y="1816634"/>
            <a:ext cx="1641690" cy="301227"/>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1000"/>
              <a:t>8: short_channel_id</a:t>
            </a:r>
            <a:endParaRPr sz="1000"/>
          </a:p>
        </p:txBody>
      </p:sp>
      <p:sp>
        <p:nvSpPr>
          <p:cNvPr id="1524" name="Google Shape;1524;p111"/>
          <p:cNvSpPr/>
          <p:nvPr/>
        </p:nvSpPr>
        <p:spPr>
          <a:xfrm>
            <a:off x="5192650" y="2773987"/>
            <a:ext cx="5868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11"/>
          <p:cNvSpPr/>
          <p:nvPr/>
        </p:nvSpPr>
        <p:spPr>
          <a:xfrm>
            <a:off x="5779575" y="2773987"/>
            <a:ext cx="5868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11"/>
          <p:cNvSpPr/>
          <p:nvPr/>
        </p:nvSpPr>
        <p:spPr>
          <a:xfrm>
            <a:off x="6366500" y="2773987"/>
            <a:ext cx="5868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11"/>
          <p:cNvSpPr txBox="1"/>
          <p:nvPr/>
        </p:nvSpPr>
        <p:spPr>
          <a:xfrm>
            <a:off x="5235018" y="2688175"/>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0</a:t>
            </a:r>
            <a:endParaRPr sz="1000"/>
          </a:p>
        </p:txBody>
      </p:sp>
      <p:sp>
        <p:nvSpPr>
          <p:cNvPr id="1528" name="Google Shape;1528;p111"/>
          <p:cNvSpPr txBox="1"/>
          <p:nvPr/>
        </p:nvSpPr>
        <p:spPr>
          <a:xfrm>
            <a:off x="5821943" y="2688175"/>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300</a:t>
            </a:r>
            <a:endParaRPr sz="1000"/>
          </a:p>
        </p:txBody>
      </p:sp>
      <p:sp>
        <p:nvSpPr>
          <p:cNvPr id="1529" name="Google Shape;1529;p111"/>
          <p:cNvSpPr txBox="1"/>
          <p:nvPr/>
        </p:nvSpPr>
        <p:spPr>
          <a:xfrm>
            <a:off x="6408868" y="2688175"/>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9</a:t>
            </a:r>
            <a:endParaRPr sz="1000"/>
          </a:p>
        </p:txBody>
      </p:sp>
      <p:sp>
        <p:nvSpPr>
          <p:cNvPr id="1530" name="Google Shape;1530;p111"/>
          <p:cNvSpPr/>
          <p:nvPr/>
        </p:nvSpPr>
        <p:spPr>
          <a:xfrm>
            <a:off x="5192650" y="2986300"/>
            <a:ext cx="17607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11"/>
          <p:cNvSpPr txBox="1"/>
          <p:nvPr/>
        </p:nvSpPr>
        <p:spPr>
          <a:xfrm>
            <a:off x="5235042" y="2900500"/>
            <a:ext cx="17184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u3h4kj23048yerg2j3r</a:t>
            </a:r>
            <a:endParaRPr sz="1000"/>
          </a:p>
        </p:txBody>
      </p:sp>
      <p:sp>
        <p:nvSpPr>
          <p:cNvPr id="1532" name="Google Shape;1532;p111"/>
          <p:cNvSpPr/>
          <p:nvPr/>
        </p:nvSpPr>
        <p:spPr>
          <a:xfrm>
            <a:off x="4702375" y="2986300"/>
            <a:ext cx="5022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11"/>
          <p:cNvSpPr txBox="1"/>
          <p:nvPr/>
        </p:nvSpPr>
        <p:spPr>
          <a:xfrm>
            <a:off x="4681223" y="2900500"/>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Ek D</a:t>
            </a:r>
            <a:endParaRPr sz="1000"/>
          </a:p>
        </p:txBody>
      </p:sp>
      <p:sp>
        <p:nvSpPr>
          <p:cNvPr id="1534" name="Google Shape;1534;p111"/>
          <p:cNvSpPr/>
          <p:nvPr/>
        </p:nvSpPr>
        <p:spPr>
          <a:xfrm>
            <a:off x="3610100" y="2987400"/>
            <a:ext cx="3915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11"/>
          <p:cNvSpPr/>
          <p:nvPr/>
        </p:nvSpPr>
        <p:spPr>
          <a:xfrm>
            <a:off x="4001600" y="2987400"/>
            <a:ext cx="3756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11"/>
          <p:cNvSpPr/>
          <p:nvPr/>
        </p:nvSpPr>
        <p:spPr>
          <a:xfrm>
            <a:off x="4379650" y="2987400"/>
            <a:ext cx="3228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11"/>
          <p:cNvSpPr txBox="1"/>
          <p:nvPr/>
        </p:nvSpPr>
        <p:spPr>
          <a:xfrm>
            <a:off x="3577793" y="2893100"/>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452</a:t>
            </a:r>
            <a:endParaRPr sz="1000"/>
          </a:p>
        </p:txBody>
      </p:sp>
      <p:sp>
        <p:nvSpPr>
          <p:cNvPr id="1538" name="Google Shape;1538;p111"/>
          <p:cNvSpPr txBox="1"/>
          <p:nvPr/>
        </p:nvSpPr>
        <p:spPr>
          <a:xfrm>
            <a:off x="3930506" y="2900500"/>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300</a:t>
            </a:r>
            <a:endParaRPr sz="1000"/>
          </a:p>
        </p:txBody>
      </p:sp>
      <p:sp>
        <p:nvSpPr>
          <p:cNvPr id="1539" name="Google Shape;1539;p111"/>
          <p:cNvSpPr txBox="1"/>
          <p:nvPr/>
        </p:nvSpPr>
        <p:spPr>
          <a:xfrm>
            <a:off x="4345300" y="2900500"/>
            <a:ext cx="3915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18</a:t>
            </a:r>
            <a:endParaRPr sz="1000"/>
          </a:p>
        </p:txBody>
      </p:sp>
      <p:sp>
        <p:nvSpPr>
          <p:cNvPr id="1540" name="Google Shape;1540;p111"/>
          <p:cNvSpPr/>
          <p:nvPr/>
        </p:nvSpPr>
        <p:spPr>
          <a:xfrm>
            <a:off x="3034850" y="3225475"/>
            <a:ext cx="5022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11"/>
          <p:cNvSpPr txBox="1"/>
          <p:nvPr/>
        </p:nvSpPr>
        <p:spPr>
          <a:xfrm>
            <a:off x="3013698" y="3139675"/>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Ek C</a:t>
            </a:r>
            <a:endParaRPr sz="1000"/>
          </a:p>
        </p:txBody>
      </p:sp>
      <p:sp>
        <p:nvSpPr>
          <p:cNvPr id="1542" name="Google Shape;1542;p111"/>
          <p:cNvSpPr/>
          <p:nvPr/>
        </p:nvSpPr>
        <p:spPr>
          <a:xfrm>
            <a:off x="3537050" y="3225475"/>
            <a:ext cx="34164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11"/>
          <p:cNvSpPr txBox="1"/>
          <p:nvPr/>
        </p:nvSpPr>
        <p:spPr>
          <a:xfrm>
            <a:off x="3579458" y="3139675"/>
            <a:ext cx="33738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aksjhdflka813r83n09aw0923kjqk34jt2kjt3jhk2jh3tqkjw</a:t>
            </a:r>
            <a:endParaRPr sz="10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7" name="Shape 1547"/>
        <p:cNvGrpSpPr/>
        <p:nvPr/>
      </p:nvGrpSpPr>
      <p:grpSpPr>
        <a:xfrm>
          <a:off x="0" y="0"/>
          <a:ext cx="0" cy="0"/>
          <a:chOff x="0" y="0"/>
          <a:chExt cx="0" cy="0"/>
        </a:xfrm>
      </p:grpSpPr>
      <p:sp>
        <p:nvSpPr>
          <p:cNvPr id="1548" name="Google Shape;1548;p1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Payload for Bob (simplified)</a:t>
            </a:r>
            <a:endParaRPr/>
          </a:p>
        </p:txBody>
      </p:sp>
      <p:sp>
        <p:nvSpPr>
          <p:cNvPr id="1549" name="Google Shape;1549;p112"/>
          <p:cNvSpPr/>
          <p:nvPr/>
        </p:nvSpPr>
        <p:spPr>
          <a:xfrm>
            <a:off x="279300" y="1229025"/>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Alice</a:t>
            </a:r>
            <a:endParaRPr/>
          </a:p>
        </p:txBody>
      </p:sp>
      <p:sp>
        <p:nvSpPr>
          <p:cNvPr id="1550" name="Google Shape;1550;p112"/>
          <p:cNvSpPr/>
          <p:nvPr/>
        </p:nvSpPr>
        <p:spPr>
          <a:xfrm>
            <a:off x="311688" y="4530425"/>
            <a:ext cx="6774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Bob</a:t>
            </a:r>
            <a:endParaRPr>
              <a:solidFill>
                <a:srgbClr val="FF0000"/>
              </a:solidFill>
            </a:endParaRPr>
          </a:p>
        </p:txBody>
      </p:sp>
      <p:sp>
        <p:nvSpPr>
          <p:cNvPr id="1551" name="Google Shape;1551;p112"/>
          <p:cNvSpPr/>
          <p:nvPr/>
        </p:nvSpPr>
        <p:spPr>
          <a:xfrm>
            <a:off x="7415600" y="4530425"/>
            <a:ext cx="8388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Carlie</a:t>
            </a:r>
            <a:endParaRPr/>
          </a:p>
        </p:txBody>
      </p:sp>
      <p:sp>
        <p:nvSpPr>
          <p:cNvPr id="1552" name="Google Shape;1552;p112"/>
          <p:cNvSpPr/>
          <p:nvPr/>
        </p:nvSpPr>
        <p:spPr>
          <a:xfrm>
            <a:off x="7463900" y="1229025"/>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David</a:t>
            </a:r>
            <a:endParaRPr/>
          </a:p>
        </p:txBody>
      </p:sp>
      <p:cxnSp>
        <p:nvCxnSpPr>
          <p:cNvPr id="1553" name="Google Shape;1553;p112"/>
          <p:cNvCxnSpPr>
            <a:stCxn id="1549" idx="2"/>
            <a:endCxn id="1550" idx="0"/>
          </p:cNvCxnSpPr>
          <p:nvPr/>
        </p:nvCxnSpPr>
        <p:spPr>
          <a:xfrm>
            <a:off x="650400" y="1530225"/>
            <a:ext cx="0" cy="3000300"/>
          </a:xfrm>
          <a:prstGeom prst="straightConnector1">
            <a:avLst/>
          </a:prstGeom>
          <a:noFill/>
          <a:ln cap="flat" cmpd="sng" w="9525">
            <a:solidFill>
              <a:schemeClr val="dk2"/>
            </a:solidFill>
            <a:prstDash val="solid"/>
            <a:round/>
            <a:headEnd len="med" w="med" type="none"/>
            <a:tailEnd len="med" w="med" type="none"/>
          </a:ln>
        </p:spPr>
      </p:cxnSp>
      <p:cxnSp>
        <p:nvCxnSpPr>
          <p:cNvPr id="1554" name="Google Shape;1554;p112"/>
          <p:cNvCxnSpPr>
            <a:stCxn id="1550" idx="3"/>
            <a:endCxn id="1551" idx="1"/>
          </p:cNvCxnSpPr>
          <p:nvPr/>
        </p:nvCxnSpPr>
        <p:spPr>
          <a:xfrm>
            <a:off x="989088" y="4681025"/>
            <a:ext cx="6426600" cy="0"/>
          </a:xfrm>
          <a:prstGeom prst="straightConnector1">
            <a:avLst/>
          </a:prstGeom>
          <a:noFill/>
          <a:ln cap="flat" cmpd="sng" w="9525">
            <a:solidFill>
              <a:schemeClr val="dk2"/>
            </a:solidFill>
            <a:prstDash val="solid"/>
            <a:round/>
            <a:headEnd len="med" w="med" type="none"/>
            <a:tailEnd len="med" w="med" type="none"/>
          </a:ln>
        </p:spPr>
      </p:cxnSp>
      <p:cxnSp>
        <p:nvCxnSpPr>
          <p:cNvPr id="1555" name="Google Shape;1555;p112"/>
          <p:cNvCxnSpPr>
            <a:stCxn id="1551" idx="0"/>
            <a:endCxn id="1552" idx="2"/>
          </p:cNvCxnSpPr>
          <p:nvPr/>
        </p:nvCxnSpPr>
        <p:spPr>
          <a:xfrm rot="10800000">
            <a:off x="7835000" y="1530125"/>
            <a:ext cx="0" cy="3000300"/>
          </a:xfrm>
          <a:prstGeom prst="straightConnector1">
            <a:avLst/>
          </a:prstGeom>
          <a:noFill/>
          <a:ln cap="flat" cmpd="sng" w="9525">
            <a:solidFill>
              <a:schemeClr val="dk2"/>
            </a:solidFill>
            <a:prstDash val="solid"/>
            <a:round/>
            <a:headEnd len="med" w="med" type="none"/>
            <a:tailEnd len="med" w="med" type="none"/>
          </a:ln>
        </p:spPr>
      </p:cxnSp>
      <p:cxnSp>
        <p:nvCxnSpPr>
          <p:cNvPr id="1556" name="Google Shape;1556;p112"/>
          <p:cNvCxnSpPr>
            <a:stCxn id="1549" idx="3"/>
            <a:endCxn id="1552" idx="1"/>
          </p:cNvCxnSpPr>
          <p:nvPr/>
        </p:nvCxnSpPr>
        <p:spPr>
          <a:xfrm>
            <a:off x="1021500" y="1379625"/>
            <a:ext cx="6442500" cy="0"/>
          </a:xfrm>
          <a:prstGeom prst="straightConnector1">
            <a:avLst/>
          </a:prstGeom>
          <a:noFill/>
          <a:ln cap="flat" cmpd="sng" w="9525">
            <a:solidFill>
              <a:schemeClr val="dk2"/>
            </a:solidFill>
            <a:prstDash val="dash"/>
            <a:round/>
            <a:headEnd len="med" w="med" type="none"/>
            <a:tailEnd len="med" w="med" type="triangle"/>
          </a:ln>
        </p:spPr>
      </p:cxnSp>
      <p:sp>
        <p:nvSpPr>
          <p:cNvPr id="1557" name="Google Shape;1557;p112"/>
          <p:cNvSpPr txBox="1"/>
          <p:nvPr/>
        </p:nvSpPr>
        <p:spPr>
          <a:xfrm>
            <a:off x="1992275" y="1048075"/>
            <a:ext cx="45591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Send 300 satoshis without direct payment channel</a:t>
            </a:r>
            <a:endParaRPr/>
          </a:p>
        </p:txBody>
      </p:sp>
      <p:sp>
        <p:nvSpPr>
          <p:cNvPr id="1558" name="Google Shape;1558;p112"/>
          <p:cNvSpPr txBox="1"/>
          <p:nvPr/>
        </p:nvSpPr>
        <p:spPr>
          <a:xfrm>
            <a:off x="650400" y="2617975"/>
            <a:ext cx="537300" cy="6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sid:</a:t>
            </a:r>
            <a:endParaRPr/>
          </a:p>
          <a:p>
            <a:pPr indent="0" lvl="0" marL="0" rtl="0" algn="l">
              <a:spcBef>
                <a:spcPts val="0"/>
              </a:spcBef>
              <a:spcAft>
                <a:spcPts val="0"/>
              </a:spcAft>
              <a:buClr>
                <a:schemeClr val="dk1"/>
              </a:buClr>
              <a:buSzPts val="1100"/>
              <a:buFont typeface="Arial"/>
              <a:buNone/>
            </a:pPr>
            <a:r>
              <a:rPr lang="en"/>
              <a:t>357</a:t>
            </a:r>
            <a:endParaRPr/>
          </a:p>
        </p:txBody>
      </p:sp>
      <p:sp>
        <p:nvSpPr>
          <p:cNvPr id="1559" name="Google Shape;1559;p112"/>
          <p:cNvSpPr txBox="1"/>
          <p:nvPr/>
        </p:nvSpPr>
        <p:spPr>
          <a:xfrm>
            <a:off x="7175500" y="2617975"/>
            <a:ext cx="537300" cy="6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sid:</a:t>
            </a:r>
            <a:endParaRPr/>
          </a:p>
          <a:p>
            <a:pPr indent="0" lvl="0" marL="0" rtl="0" algn="l">
              <a:spcBef>
                <a:spcPts val="0"/>
              </a:spcBef>
              <a:spcAft>
                <a:spcPts val="0"/>
              </a:spcAft>
              <a:buClr>
                <a:schemeClr val="dk1"/>
              </a:buClr>
              <a:buSzPts val="1100"/>
              <a:buFont typeface="Arial"/>
              <a:buNone/>
            </a:pPr>
            <a:r>
              <a:rPr lang="en"/>
              <a:t>452</a:t>
            </a:r>
            <a:endParaRPr/>
          </a:p>
        </p:txBody>
      </p:sp>
      <p:sp>
        <p:nvSpPr>
          <p:cNvPr id="1560" name="Google Shape;1560;p112"/>
          <p:cNvSpPr txBox="1"/>
          <p:nvPr/>
        </p:nvSpPr>
        <p:spPr>
          <a:xfrm>
            <a:off x="3904825" y="4270950"/>
            <a:ext cx="838800" cy="3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sid: 74</a:t>
            </a:r>
            <a:endParaRPr/>
          </a:p>
        </p:txBody>
      </p:sp>
      <p:sp>
        <p:nvSpPr>
          <p:cNvPr id="1561" name="Google Shape;1561;p112"/>
          <p:cNvSpPr txBox="1"/>
          <p:nvPr>
            <p:ph idx="1" type="body"/>
          </p:nvPr>
        </p:nvSpPr>
        <p:spPr>
          <a:xfrm rot="-2698989">
            <a:off x="6351050" y="1929670"/>
            <a:ext cx="1442498" cy="368685"/>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000"/>
              <a:t>4:outgoing_cltv_value</a:t>
            </a:r>
            <a:endParaRPr sz="1000"/>
          </a:p>
          <a:p>
            <a:pPr indent="0" lvl="0" marL="0" marR="0" rtl="0" algn="l">
              <a:lnSpc>
                <a:spcPct val="115000"/>
              </a:lnSpc>
              <a:spcBef>
                <a:spcPts val="1600"/>
              </a:spcBef>
              <a:spcAft>
                <a:spcPts val="0"/>
              </a:spcAft>
              <a:buNone/>
            </a:pPr>
            <a:r>
              <a:t/>
            </a:r>
            <a:endParaRPr sz="1000"/>
          </a:p>
          <a:p>
            <a:pPr indent="0" lvl="0" marL="457200" marR="0" rtl="0" algn="l">
              <a:lnSpc>
                <a:spcPct val="115000"/>
              </a:lnSpc>
              <a:spcBef>
                <a:spcPts val="1600"/>
              </a:spcBef>
              <a:spcAft>
                <a:spcPts val="1600"/>
              </a:spcAft>
              <a:buNone/>
            </a:pPr>
            <a:r>
              <a:t/>
            </a:r>
            <a:endParaRPr sz="1000"/>
          </a:p>
        </p:txBody>
      </p:sp>
      <p:sp>
        <p:nvSpPr>
          <p:cNvPr id="1562" name="Google Shape;1562;p112"/>
          <p:cNvSpPr txBox="1"/>
          <p:nvPr>
            <p:ph idx="1" type="body"/>
          </p:nvPr>
        </p:nvSpPr>
        <p:spPr>
          <a:xfrm rot="-2700000">
            <a:off x="5616838" y="1603413"/>
            <a:ext cx="2408971" cy="350442"/>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000"/>
              <a:t>8: amt_to_forward</a:t>
            </a:r>
            <a:endParaRPr sz="1000"/>
          </a:p>
        </p:txBody>
      </p:sp>
      <p:sp>
        <p:nvSpPr>
          <p:cNvPr id="1563" name="Google Shape;1563;p112"/>
          <p:cNvSpPr txBox="1"/>
          <p:nvPr>
            <p:ph idx="1" type="body"/>
          </p:nvPr>
        </p:nvSpPr>
        <p:spPr>
          <a:xfrm rot="-2702221">
            <a:off x="5175082" y="1816634"/>
            <a:ext cx="1641690" cy="301227"/>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1000"/>
              <a:t>8: short_channel_id</a:t>
            </a:r>
            <a:endParaRPr sz="1000"/>
          </a:p>
        </p:txBody>
      </p:sp>
      <p:sp>
        <p:nvSpPr>
          <p:cNvPr id="1564" name="Google Shape;1564;p112"/>
          <p:cNvSpPr/>
          <p:nvPr/>
        </p:nvSpPr>
        <p:spPr>
          <a:xfrm>
            <a:off x="5192650" y="2773987"/>
            <a:ext cx="5868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12"/>
          <p:cNvSpPr/>
          <p:nvPr/>
        </p:nvSpPr>
        <p:spPr>
          <a:xfrm>
            <a:off x="5779575" y="2773987"/>
            <a:ext cx="5868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12"/>
          <p:cNvSpPr/>
          <p:nvPr/>
        </p:nvSpPr>
        <p:spPr>
          <a:xfrm>
            <a:off x="6366500" y="2773987"/>
            <a:ext cx="5868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112"/>
          <p:cNvSpPr txBox="1"/>
          <p:nvPr/>
        </p:nvSpPr>
        <p:spPr>
          <a:xfrm>
            <a:off x="5235018" y="2688175"/>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0</a:t>
            </a:r>
            <a:endParaRPr sz="1000"/>
          </a:p>
        </p:txBody>
      </p:sp>
      <p:sp>
        <p:nvSpPr>
          <p:cNvPr id="1568" name="Google Shape;1568;p112"/>
          <p:cNvSpPr txBox="1"/>
          <p:nvPr/>
        </p:nvSpPr>
        <p:spPr>
          <a:xfrm>
            <a:off x="5821943" y="2688175"/>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300</a:t>
            </a:r>
            <a:endParaRPr sz="1000"/>
          </a:p>
        </p:txBody>
      </p:sp>
      <p:sp>
        <p:nvSpPr>
          <p:cNvPr id="1569" name="Google Shape;1569;p112"/>
          <p:cNvSpPr txBox="1"/>
          <p:nvPr/>
        </p:nvSpPr>
        <p:spPr>
          <a:xfrm>
            <a:off x="6408868" y="2688175"/>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9</a:t>
            </a:r>
            <a:endParaRPr sz="1000"/>
          </a:p>
        </p:txBody>
      </p:sp>
      <p:sp>
        <p:nvSpPr>
          <p:cNvPr id="1570" name="Google Shape;1570;p112"/>
          <p:cNvSpPr/>
          <p:nvPr/>
        </p:nvSpPr>
        <p:spPr>
          <a:xfrm>
            <a:off x="5192650" y="2986300"/>
            <a:ext cx="17607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12"/>
          <p:cNvSpPr txBox="1"/>
          <p:nvPr/>
        </p:nvSpPr>
        <p:spPr>
          <a:xfrm>
            <a:off x="5235042" y="2900500"/>
            <a:ext cx="17184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u3h4kj23048yerg2j3r</a:t>
            </a:r>
            <a:endParaRPr sz="1000"/>
          </a:p>
        </p:txBody>
      </p:sp>
      <p:sp>
        <p:nvSpPr>
          <p:cNvPr id="1572" name="Google Shape;1572;p112"/>
          <p:cNvSpPr/>
          <p:nvPr/>
        </p:nvSpPr>
        <p:spPr>
          <a:xfrm>
            <a:off x="4702375" y="2986300"/>
            <a:ext cx="5022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112"/>
          <p:cNvSpPr txBox="1"/>
          <p:nvPr/>
        </p:nvSpPr>
        <p:spPr>
          <a:xfrm>
            <a:off x="4681223" y="2900500"/>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Ek D</a:t>
            </a:r>
            <a:endParaRPr sz="1000"/>
          </a:p>
        </p:txBody>
      </p:sp>
      <p:sp>
        <p:nvSpPr>
          <p:cNvPr id="1574" name="Google Shape;1574;p112"/>
          <p:cNvSpPr/>
          <p:nvPr/>
        </p:nvSpPr>
        <p:spPr>
          <a:xfrm>
            <a:off x="3610100" y="2987400"/>
            <a:ext cx="3915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112"/>
          <p:cNvSpPr/>
          <p:nvPr/>
        </p:nvSpPr>
        <p:spPr>
          <a:xfrm>
            <a:off x="4001600" y="2987400"/>
            <a:ext cx="3756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112"/>
          <p:cNvSpPr/>
          <p:nvPr/>
        </p:nvSpPr>
        <p:spPr>
          <a:xfrm>
            <a:off x="4379650" y="2987400"/>
            <a:ext cx="3228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12"/>
          <p:cNvSpPr txBox="1"/>
          <p:nvPr/>
        </p:nvSpPr>
        <p:spPr>
          <a:xfrm>
            <a:off x="3577793" y="2893100"/>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452</a:t>
            </a:r>
            <a:endParaRPr sz="1000"/>
          </a:p>
        </p:txBody>
      </p:sp>
      <p:sp>
        <p:nvSpPr>
          <p:cNvPr id="1578" name="Google Shape;1578;p112"/>
          <p:cNvSpPr txBox="1"/>
          <p:nvPr/>
        </p:nvSpPr>
        <p:spPr>
          <a:xfrm>
            <a:off x="3930506" y="2900500"/>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300</a:t>
            </a:r>
            <a:endParaRPr sz="1000"/>
          </a:p>
        </p:txBody>
      </p:sp>
      <p:sp>
        <p:nvSpPr>
          <p:cNvPr id="1579" name="Google Shape;1579;p112"/>
          <p:cNvSpPr txBox="1"/>
          <p:nvPr/>
        </p:nvSpPr>
        <p:spPr>
          <a:xfrm>
            <a:off x="4345300" y="2900500"/>
            <a:ext cx="3915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18</a:t>
            </a:r>
            <a:endParaRPr sz="1000"/>
          </a:p>
        </p:txBody>
      </p:sp>
      <p:sp>
        <p:nvSpPr>
          <p:cNvPr id="1580" name="Google Shape;1580;p112"/>
          <p:cNvSpPr/>
          <p:nvPr/>
        </p:nvSpPr>
        <p:spPr>
          <a:xfrm>
            <a:off x="3034850" y="3225475"/>
            <a:ext cx="5022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12"/>
          <p:cNvSpPr txBox="1"/>
          <p:nvPr/>
        </p:nvSpPr>
        <p:spPr>
          <a:xfrm>
            <a:off x="3013698" y="3139675"/>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Ek C</a:t>
            </a:r>
            <a:endParaRPr sz="1000"/>
          </a:p>
        </p:txBody>
      </p:sp>
      <p:sp>
        <p:nvSpPr>
          <p:cNvPr id="1582" name="Google Shape;1582;p112"/>
          <p:cNvSpPr/>
          <p:nvPr/>
        </p:nvSpPr>
        <p:spPr>
          <a:xfrm>
            <a:off x="3537050" y="3225475"/>
            <a:ext cx="34164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112"/>
          <p:cNvSpPr txBox="1"/>
          <p:nvPr/>
        </p:nvSpPr>
        <p:spPr>
          <a:xfrm>
            <a:off x="3579458" y="3139675"/>
            <a:ext cx="33738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aksjhdflka813r83n09aw0923kjqk34jt2kjt3jhk2jh3tqkjw</a:t>
            </a:r>
            <a:endParaRPr sz="1000"/>
          </a:p>
        </p:txBody>
      </p:sp>
      <p:sp>
        <p:nvSpPr>
          <p:cNvPr id="1584" name="Google Shape;1584;p112"/>
          <p:cNvSpPr/>
          <p:nvPr/>
        </p:nvSpPr>
        <p:spPr>
          <a:xfrm>
            <a:off x="1937350" y="3226250"/>
            <a:ext cx="3915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12"/>
          <p:cNvSpPr/>
          <p:nvPr/>
        </p:nvSpPr>
        <p:spPr>
          <a:xfrm>
            <a:off x="2328850" y="3226250"/>
            <a:ext cx="3756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12"/>
          <p:cNvSpPr/>
          <p:nvPr/>
        </p:nvSpPr>
        <p:spPr>
          <a:xfrm>
            <a:off x="2706900" y="3226250"/>
            <a:ext cx="3228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12"/>
          <p:cNvSpPr txBox="1"/>
          <p:nvPr/>
        </p:nvSpPr>
        <p:spPr>
          <a:xfrm>
            <a:off x="1905043" y="3131950"/>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74</a:t>
            </a:r>
            <a:endParaRPr sz="1000"/>
          </a:p>
        </p:txBody>
      </p:sp>
      <p:sp>
        <p:nvSpPr>
          <p:cNvPr id="1588" name="Google Shape;1588;p112"/>
          <p:cNvSpPr txBox="1"/>
          <p:nvPr/>
        </p:nvSpPr>
        <p:spPr>
          <a:xfrm>
            <a:off x="2257756" y="3139350"/>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301</a:t>
            </a:r>
            <a:endParaRPr sz="1000"/>
          </a:p>
        </p:txBody>
      </p:sp>
      <p:sp>
        <p:nvSpPr>
          <p:cNvPr id="1589" name="Google Shape;1589;p112"/>
          <p:cNvSpPr txBox="1"/>
          <p:nvPr/>
        </p:nvSpPr>
        <p:spPr>
          <a:xfrm>
            <a:off x="2672550" y="3139350"/>
            <a:ext cx="3915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41</a:t>
            </a:r>
            <a:endParaRPr sz="1000"/>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3" name="Shape 1593"/>
        <p:cNvGrpSpPr/>
        <p:nvPr/>
      </p:nvGrpSpPr>
      <p:grpSpPr>
        <a:xfrm>
          <a:off x="0" y="0"/>
          <a:ext cx="0" cy="0"/>
          <a:chOff x="0" y="0"/>
          <a:chExt cx="0" cy="0"/>
        </a:xfrm>
      </p:grpSpPr>
      <p:sp>
        <p:nvSpPr>
          <p:cNvPr id="1594" name="Google Shape;1594;p1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Onion for Bob without HMAC and filler</a:t>
            </a:r>
            <a:endParaRPr/>
          </a:p>
        </p:txBody>
      </p:sp>
      <p:sp>
        <p:nvSpPr>
          <p:cNvPr id="1595" name="Google Shape;1595;p113"/>
          <p:cNvSpPr/>
          <p:nvPr/>
        </p:nvSpPr>
        <p:spPr>
          <a:xfrm>
            <a:off x="279300" y="1229025"/>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Alice</a:t>
            </a:r>
            <a:endParaRPr/>
          </a:p>
        </p:txBody>
      </p:sp>
      <p:sp>
        <p:nvSpPr>
          <p:cNvPr id="1596" name="Google Shape;1596;p113"/>
          <p:cNvSpPr/>
          <p:nvPr/>
        </p:nvSpPr>
        <p:spPr>
          <a:xfrm>
            <a:off x="311688" y="4530425"/>
            <a:ext cx="6774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Bob</a:t>
            </a:r>
            <a:endParaRPr>
              <a:solidFill>
                <a:srgbClr val="FF0000"/>
              </a:solidFill>
            </a:endParaRPr>
          </a:p>
        </p:txBody>
      </p:sp>
      <p:sp>
        <p:nvSpPr>
          <p:cNvPr id="1597" name="Google Shape;1597;p113"/>
          <p:cNvSpPr/>
          <p:nvPr/>
        </p:nvSpPr>
        <p:spPr>
          <a:xfrm>
            <a:off x="7415600" y="4530425"/>
            <a:ext cx="8388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Carlie</a:t>
            </a:r>
            <a:endParaRPr/>
          </a:p>
        </p:txBody>
      </p:sp>
      <p:sp>
        <p:nvSpPr>
          <p:cNvPr id="1598" name="Google Shape;1598;p113"/>
          <p:cNvSpPr/>
          <p:nvPr/>
        </p:nvSpPr>
        <p:spPr>
          <a:xfrm>
            <a:off x="7463900" y="1229025"/>
            <a:ext cx="742200" cy="3012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David</a:t>
            </a:r>
            <a:endParaRPr/>
          </a:p>
        </p:txBody>
      </p:sp>
      <p:cxnSp>
        <p:nvCxnSpPr>
          <p:cNvPr id="1599" name="Google Shape;1599;p113"/>
          <p:cNvCxnSpPr>
            <a:stCxn id="1595" idx="2"/>
            <a:endCxn id="1596" idx="0"/>
          </p:cNvCxnSpPr>
          <p:nvPr/>
        </p:nvCxnSpPr>
        <p:spPr>
          <a:xfrm>
            <a:off x="650400" y="1530225"/>
            <a:ext cx="0" cy="3000300"/>
          </a:xfrm>
          <a:prstGeom prst="straightConnector1">
            <a:avLst/>
          </a:prstGeom>
          <a:noFill/>
          <a:ln cap="flat" cmpd="sng" w="9525">
            <a:solidFill>
              <a:schemeClr val="dk2"/>
            </a:solidFill>
            <a:prstDash val="solid"/>
            <a:round/>
            <a:headEnd len="med" w="med" type="none"/>
            <a:tailEnd len="med" w="med" type="none"/>
          </a:ln>
        </p:spPr>
      </p:cxnSp>
      <p:cxnSp>
        <p:nvCxnSpPr>
          <p:cNvPr id="1600" name="Google Shape;1600;p113"/>
          <p:cNvCxnSpPr>
            <a:stCxn id="1596" idx="3"/>
            <a:endCxn id="1597" idx="1"/>
          </p:cNvCxnSpPr>
          <p:nvPr/>
        </p:nvCxnSpPr>
        <p:spPr>
          <a:xfrm>
            <a:off x="989088" y="4681025"/>
            <a:ext cx="6426600" cy="0"/>
          </a:xfrm>
          <a:prstGeom prst="straightConnector1">
            <a:avLst/>
          </a:prstGeom>
          <a:noFill/>
          <a:ln cap="flat" cmpd="sng" w="9525">
            <a:solidFill>
              <a:schemeClr val="dk2"/>
            </a:solidFill>
            <a:prstDash val="solid"/>
            <a:round/>
            <a:headEnd len="med" w="med" type="none"/>
            <a:tailEnd len="med" w="med" type="none"/>
          </a:ln>
        </p:spPr>
      </p:cxnSp>
      <p:cxnSp>
        <p:nvCxnSpPr>
          <p:cNvPr id="1601" name="Google Shape;1601;p113"/>
          <p:cNvCxnSpPr>
            <a:stCxn id="1597" idx="0"/>
            <a:endCxn id="1598" idx="2"/>
          </p:cNvCxnSpPr>
          <p:nvPr/>
        </p:nvCxnSpPr>
        <p:spPr>
          <a:xfrm rot="10800000">
            <a:off x="7835000" y="1530125"/>
            <a:ext cx="0" cy="3000300"/>
          </a:xfrm>
          <a:prstGeom prst="straightConnector1">
            <a:avLst/>
          </a:prstGeom>
          <a:noFill/>
          <a:ln cap="flat" cmpd="sng" w="9525">
            <a:solidFill>
              <a:schemeClr val="dk2"/>
            </a:solidFill>
            <a:prstDash val="solid"/>
            <a:round/>
            <a:headEnd len="med" w="med" type="none"/>
            <a:tailEnd len="med" w="med" type="none"/>
          </a:ln>
        </p:spPr>
      </p:cxnSp>
      <p:cxnSp>
        <p:nvCxnSpPr>
          <p:cNvPr id="1602" name="Google Shape;1602;p113"/>
          <p:cNvCxnSpPr>
            <a:stCxn id="1595" idx="3"/>
            <a:endCxn id="1598" idx="1"/>
          </p:cNvCxnSpPr>
          <p:nvPr/>
        </p:nvCxnSpPr>
        <p:spPr>
          <a:xfrm>
            <a:off x="1021500" y="1379625"/>
            <a:ext cx="6442500" cy="0"/>
          </a:xfrm>
          <a:prstGeom prst="straightConnector1">
            <a:avLst/>
          </a:prstGeom>
          <a:noFill/>
          <a:ln cap="flat" cmpd="sng" w="9525">
            <a:solidFill>
              <a:schemeClr val="dk2"/>
            </a:solidFill>
            <a:prstDash val="dash"/>
            <a:round/>
            <a:headEnd len="med" w="med" type="none"/>
            <a:tailEnd len="med" w="med" type="triangle"/>
          </a:ln>
        </p:spPr>
      </p:cxnSp>
      <p:sp>
        <p:nvSpPr>
          <p:cNvPr id="1603" name="Google Shape;1603;p113"/>
          <p:cNvSpPr txBox="1"/>
          <p:nvPr/>
        </p:nvSpPr>
        <p:spPr>
          <a:xfrm>
            <a:off x="1992275" y="1048075"/>
            <a:ext cx="45591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Send 300 satoshis without direct payment channel</a:t>
            </a:r>
            <a:endParaRPr/>
          </a:p>
        </p:txBody>
      </p:sp>
      <p:sp>
        <p:nvSpPr>
          <p:cNvPr id="1604" name="Google Shape;1604;p113"/>
          <p:cNvSpPr txBox="1"/>
          <p:nvPr/>
        </p:nvSpPr>
        <p:spPr>
          <a:xfrm>
            <a:off x="650400" y="2617975"/>
            <a:ext cx="537300" cy="6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sid:</a:t>
            </a:r>
            <a:endParaRPr/>
          </a:p>
          <a:p>
            <a:pPr indent="0" lvl="0" marL="0" rtl="0" algn="l">
              <a:spcBef>
                <a:spcPts val="0"/>
              </a:spcBef>
              <a:spcAft>
                <a:spcPts val="0"/>
              </a:spcAft>
              <a:buClr>
                <a:schemeClr val="dk1"/>
              </a:buClr>
              <a:buSzPts val="1100"/>
              <a:buFont typeface="Arial"/>
              <a:buNone/>
            </a:pPr>
            <a:r>
              <a:rPr lang="en"/>
              <a:t>357</a:t>
            </a:r>
            <a:endParaRPr/>
          </a:p>
        </p:txBody>
      </p:sp>
      <p:sp>
        <p:nvSpPr>
          <p:cNvPr id="1605" name="Google Shape;1605;p113"/>
          <p:cNvSpPr txBox="1"/>
          <p:nvPr/>
        </p:nvSpPr>
        <p:spPr>
          <a:xfrm>
            <a:off x="7175500" y="2617975"/>
            <a:ext cx="537300" cy="6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sid:</a:t>
            </a:r>
            <a:endParaRPr/>
          </a:p>
          <a:p>
            <a:pPr indent="0" lvl="0" marL="0" rtl="0" algn="l">
              <a:spcBef>
                <a:spcPts val="0"/>
              </a:spcBef>
              <a:spcAft>
                <a:spcPts val="0"/>
              </a:spcAft>
              <a:buClr>
                <a:schemeClr val="dk1"/>
              </a:buClr>
              <a:buSzPts val="1100"/>
              <a:buFont typeface="Arial"/>
              <a:buNone/>
            </a:pPr>
            <a:r>
              <a:rPr lang="en"/>
              <a:t>452</a:t>
            </a:r>
            <a:endParaRPr/>
          </a:p>
        </p:txBody>
      </p:sp>
      <p:sp>
        <p:nvSpPr>
          <p:cNvPr id="1606" name="Google Shape;1606;p113"/>
          <p:cNvSpPr txBox="1"/>
          <p:nvPr/>
        </p:nvSpPr>
        <p:spPr>
          <a:xfrm>
            <a:off x="3904825" y="4270950"/>
            <a:ext cx="838800" cy="3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sid: 74</a:t>
            </a:r>
            <a:endParaRPr/>
          </a:p>
        </p:txBody>
      </p:sp>
      <p:sp>
        <p:nvSpPr>
          <p:cNvPr id="1607" name="Google Shape;1607;p113"/>
          <p:cNvSpPr txBox="1"/>
          <p:nvPr>
            <p:ph idx="1" type="body"/>
          </p:nvPr>
        </p:nvSpPr>
        <p:spPr>
          <a:xfrm rot="-2698989">
            <a:off x="6351050" y="1929670"/>
            <a:ext cx="1442498" cy="368685"/>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000"/>
              <a:t>4:outgoing_cltv_value</a:t>
            </a:r>
            <a:endParaRPr sz="1000"/>
          </a:p>
          <a:p>
            <a:pPr indent="0" lvl="0" marL="0" marR="0" rtl="0" algn="l">
              <a:lnSpc>
                <a:spcPct val="115000"/>
              </a:lnSpc>
              <a:spcBef>
                <a:spcPts val="1600"/>
              </a:spcBef>
              <a:spcAft>
                <a:spcPts val="0"/>
              </a:spcAft>
              <a:buNone/>
            </a:pPr>
            <a:r>
              <a:t/>
            </a:r>
            <a:endParaRPr sz="1000"/>
          </a:p>
          <a:p>
            <a:pPr indent="0" lvl="0" marL="457200" marR="0" rtl="0" algn="l">
              <a:lnSpc>
                <a:spcPct val="115000"/>
              </a:lnSpc>
              <a:spcBef>
                <a:spcPts val="1600"/>
              </a:spcBef>
              <a:spcAft>
                <a:spcPts val="1600"/>
              </a:spcAft>
              <a:buNone/>
            </a:pPr>
            <a:r>
              <a:t/>
            </a:r>
            <a:endParaRPr sz="1000"/>
          </a:p>
        </p:txBody>
      </p:sp>
      <p:sp>
        <p:nvSpPr>
          <p:cNvPr id="1608" name="Google Shape;1608;p113"/>
          <p:cNvSpPr txBox="1"/>
          <p:nvPr>
            <p:ph idx="1" type="body"/>
          </p:nvPr>
        </p:nvSpPr>
        <p:spPr>
          <a:xfrm rot="-2700000">
            <a:off x="5616838" y="1603413"/>
            <a:ext cx="2408971" cy="350442"/>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000"/>
              <a:t>8: amt_to_forward</a:t>
            </a:r>
            <a:endParaRPr sz="1000"/>
          </a:p>
        </p:txBody>
      </p:sp>
      <p:sp>
        <p:nvSpPr>
          <p:cNvPr id="1609" name="Google Shape;1609;p113"/>
          <p:cNvSpPr txBox="1"/>
          <p:nvPr>
            <p:ph idx="1" type="body"/>
          </p:nvPr>
        </p:nvSpPr>
        <p:spPr>
          <a:xfrm rot="-2702221">
            <a:off x="5175082" y="1816634"/>
            <a:ext cx="1641690" cy="301227"/>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1000"/>
              <a:t>8: short_channel_id</a:t>
            </a:r>
            <a:endParaRPr sz="1000"/>
          </a:p>
        </p:txBody>
      </p:sp>
      <p:sp>
        <p:nvSpPr>
          <p:cNvPr id="1610" name="Google Shape;1610;p113"/>
          <p:cNvSpPr/>
          <p:nvPr/>
        </p:nvSpPr>
        <p:spPr>
          <a:xfrm>
            <a:off x="5192650" y="2773987"/>
            <a:ext cx="5868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113"/>
          <p:cNvSpPr/>
          <p:nvPr/>
        </p:nvSpPr>
        <p:spPr>
          <a:xfrm>
            <a:off x="5779575" y="2773987"/>
            <a:ext cx="5868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113"/>
          <p:cNvSpPr/>
          <p:nvPr/>
        </p:nvSpPr>
        <p:spPr>
          <a:xfrm>
            <a:off x="6366500" y="2773987"/>
            <a:ext cx="5868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13"/>
          <p:cNvSpPr txBox="1"/>
          <p:nvPr/>
        </p:nvSpPr>
        <p:spPr>
          <a:xfrm>
            <a:off x="5235018" y="2688175"/>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0</a:t>
            </a:r>
            <a:endParaRPr sz="1000"/>
          </a:p>
        </p:txBody>
      </p:sp>
      <p:sp>
        <p:nvSpPr>
          <p:cNvPr id="1614" name="Google Shape;1614;p113"/>
          <p:cNvSpPr txBox="1"/>
          <p:nvPr/>
        </p:nvSpPr>
        <p:spPr>
          <a:xfrm>
            <a:off x="5821943" y="2688175"/>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300</a:t>
            </a:r>
            <a:endParaRPr sz="1000"/>
          </a:p>
        </p:txBody>
      </p:sp>
      <p:sp>
        <p:nvSpPr>
          <p:cNvPr id="1615" name="Google Shape;1615;p113"/>
          <p:cNvSpPr txBox="1"/>
          <p:nvPr/>
        </p:nvSpPr>
        <p:spPr>
          <a:xfrm>
            <a:off x="6408868" y="2688175"/>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9</a:t>
            </a:r>
            <a:endParaRPr sz="1000"/>
          </a:p>
        </p:txBody>
      </p:sp>
      <p:sp>
        <p:nvSpPr>
          <p:cNvPr id="1616" name="Google Shape;1616;p113"/>
          <p:cNvSpPr/>
          <p:nvPr/>
        </p:nvSpPr>
        <p:spPr>
          <a:xfrm>
            <a:off x="5192650" y="2986300"/>
            <a:ext cx="17607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13"/>
          <p:cNvSpPr txBox="1"/>
          <p:nvPr/>
        </p:nvSpPr>
        <p:spPr>
          <a:xfrm>
            <a:off x="5235042" y="2900500"/>
            <a:ext cx="17184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u3h4kj23048yerg2j3r</a:t>
            </a:r>
            <a:endParaRPr sz="1000"/>
          </a:p>
        </p:txBody>
      </p:sp>
      <p:sp>
        <p:nvSpPr>
          <p:cNvPr id="1618" name="Google Shape;1618;p113"/>
          <p:cNvSpPr/>
          <p:nvPr/>
        </p:nvSpPr>
        <p:spPr>
          <a:xfrm>
            <a:off x="4702375" y="2986300"/>
            <a:ext cx="5022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13"/>
          <p:cNvSpPr txBox="1"/>
          <p:nvPr/>
        </p:nvSpPr>
        <p:spPr>
          <a:xfrm>
            <a:off x="4681223" y="2900500"/>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Ek D</a:t>
            </a:r>
            <a:endParaRPr sz="1000"/>
          </a:p>
        </p:txBody>
      </p:sp>
      <p:sp>
        <p:nvSpPr>
          <p:cNvPr id="1620" name="Google Shape;1620;p113"/>
          <p:cNvSpPr/>
          <p:nvPr/>
        </p:nvSpPr>
        <p:spPr>
          <a:xfrm>
            <a:off x="3610100" y="2987400"/>
            <a:ext cx="3915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13"/>
          <p:cNvSpPr/>
          <p:nvPr/>
        </p:nvSpPr>
        <p:spPr>
          <a:xfrm>
            <a:off x="4001600" y="2987400"/>
            <a:ext cx="3756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13"/>
          <p:cNvSpPr/>
          <p:nvPr/>
        </p:nvSpPr>
        <p:spPr>
          <a:xfrm>
            <a:off x="4379650" y="2987400"/>
            <a:ext cx="3228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13"/>
          <p:cNvSpPr txBox="1"/>
          <p:nvPr/>
        </p:nvSpPr>
        <p:spPr>
          <a:xfrm>
            <a:off x="3577793" y="2893100"/>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452</a:t>
            </a:r>
            <a:endParaRPr sz="1000"/>
          </a:p>
        </p:txBody>
      </p:sp>
      <p:sp>
        <p:nvSpPr>
          <p:cNvPr id="1624" name="Google Shape;1624;p113"/>
          <p:cNvSpPr txBox="1"/>
          <p:nvPr/>
        </p:nvSpPr>
        <p:spPr>
          <a:xfrm>
            <a:off x="3930506" y="2900500"/>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300</a:t>
            </a:r>
            <a:endParaRPr sz="1000"/>
          </a:p>
        </p:txBody>
      </p:sp>
      <p:sp>
        <p:nvSpPr>
          <p:cNvPr id="1625" name="Google Shape;1625;p113"/>
          <p:cNvSpPr txBox="1"/>
          <p:nvPr/>
        </p:nvSpPr>
        <p:spPr>
          <a:xfrm>
            <a:off x="4345300" y="2900500"/>
            <a:ext cx="3915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18</a:t>
            </a:r>
            <a:endParaRPr sz="1000"/>
          </a:p>
        </p:txBody>
      </p:sp>
      <p:sp>
        <p:nvSpPr>
          <p:cNvPr id="1626" name="Google Shape;1626;p113"/>
          <p:cNvSpPr/>
          <p:nvPr/>
        </p:nvSpPr>
        <p:spPr>
          <a:xfrm>
            <a:off x="3034850" y="3225475"/>
            <a:ext cx="5022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13"/>
          <p:cNvSpPr txBox="1"/>
          <p:nvPr/>
        </p:nvSpPr>
        <p:spPr>
          <a:xfrm>
            <a:off x="3013698" y="3139675"/>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Ek C</a:t>
            </a:r>
            <a:endParaRPr sz="1000"/>
          </a:p>
        </p:txBody>
      </p:sp>
      <p:sp>
        <p:nvSpPr>
          <p:cNvPr id="1628" name="Google Shape;1628;p113"/>
          <p:cNvSpPr/>
          <p:nvPr/>
        </p:nvSpPr>
        <p:spPr>
          <a:xfrm>
            <a:off x="3537050" y="3225475"/>
            <a:ext cx="34164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13"/>
          <p:cNvSpPr txBox="1"/>
          <p:nvPr/>
        </p:nvSpPr>
        <p:spPr>
          <a:xfrm>
            <a:off x="3579458" y="3139675"/>
            <a:ext cx="33738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aksjhdflka813r83n09aw0923kjqk34jt2kjt3jhk2jh3tqkjw</a:t>
            </a:r>
            <a:endParaRPr sz="1000"/>
          </a:p>
        </p:txBody>
      </p:sp>
      <p:sp>
        <p:nvSpPr>
          <p:cNvPr id="1630" name="Google Shape;1630;p113"/>
          <p:cNvSpPr/>
          <p:nvPr/>
        </p:nvSpPr>
        <p:spPr>
          <a:xfrm>
            <a:off x="1937350" y="3226250"/>
            <a:ext cx="3915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13"/>
          <p:cNvSpPr/>
          <p:nvPr/>
        </p:nvSpPr>
        <p:spPr>
          <a:xfrm>
            <a:off x="2328850" y="3226250"/>
            <a:ext cx="3756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13"/>
          <p:cNvSpPr/>
          <p:nvPr/>
        </p:nvSpPr>
        <p:spPr>
          <a:xfrm>
            <a:off x="2706900" y="3226250"/>
            <a:ext cx="3228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13"/>
          <p:cNvSpPr txBox="1"/>
          <p:nvPr/>
        </p:nvSpPr>
        <p:spPr>
          <a:xfrm>
            <a:off x="1905043" y="3131950"/>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74</a:t>
            </a:r>
            <a:endParaRPr sz="1000"/>
          </a:p>
        </p:txBody>
      </p:sp>
      <p:sp>
        <p:nvSpPr>
          <p:cNvPr id="1634" name="Google Shape;1634;p113"/>
          <p:cNvSpPr txBox="1"/>
          <p:nvPr/>
        </p:nvSpPr>
        <p:spPr>
          <a:xfrm>
            <a:off x="2257756" y="3139350"/>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301</a:t>
            </a:r>
            <a:endParaRPr sz="1000"/>
          </a:p>
        </p:txBody>
      </p:sp>
      <p:sp>
        <p:nvSpPr>
          <p:cNvPr id="1635" name="Google Shape;1635;p113"/>
          <p:cNvSpPr txBox="1"/>
          <p:nvPr/>
        </p:nvSpPr>
        <p:spPr>
          <a:xfrm>
            <a:off x="2672550" y="3139350"/>
            <a:ext cx="3915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41</a:t>
            </a:r>
            <a:endParaRPr sz="1000"/>
          </a:p>
        </p:txBody>
      </p:sp>
      <p:sp>
        <p:nvSpPr>
          <p:cNvPr id="1636" name="Google Shape;1636;p113"/>
          <p:cNvSpPr/>
          <p:nvPr/>
        </p:nvSpPr>
        <p:spPr>
          <a:xfrm>
            <a:off x="1957531" y="3498200"/>
            <a:ext cx="50130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13"/>
          <p:cNvSpPr txBox="1"/>
          <p:nvPr/>
        </p:nvSpPr>
        <p:spPr>
          <a:xfrm>
            <a:off x="1957452" y="3412400"/>
            <a:ext cx="50130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374yiu3h4ot8h2no2iht2htp82hts98dfgoh2408h2048gh2084ghh2g0240gh24hg082h4g-</a:t>
            </a:r>
            <a:endParaRPr sz="1000"/>
          </a:p>
        </p:txBody>
      </p:sp>
      <p:sp>
        <p:nvSpPr>
          <p:cNvPr id="1638" name="Google Shape;1638;p113"/>
          <p:cNvSpPr/>
          <p:nvPr/>
        </p:nvSpPr>
        <p:spPr>
          <a:xfrm>
            <a:off x="1455313" y="3498188"/>
            <a:ext cx="502200" cy="1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113"/>
          <p:cNvSpPr txBox="1"/>
          <p:nvPr/>
        </p:nvSpPr>
        <p:spPr>
          <a:xfrm>
            <a:off x="1434161" y="3412388"/>
            <a:ext cx="502200" cy="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Ek B</a:t>
            </a:r>
            <a:endParaRPr sz="1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Construction of Payment channels (RSMCs)</a:t>
            </a:r>
            <a:endParaRPr/>
          </a:p>
        </p:txBody>
      </p:sp>
      <p:sp>
        <p:nvSpPr>
          <p:cNvPr id="227" name="Google Shape;227;p3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(Chapter 1)</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3" name="Shape 1643"/>
        <p:cNvGrpSpPr/>
        <p:nvPr/>
      </p:nvGrpSpPr>
      <p:grpSpPr>
        <a:xfrm>
          <a:off x="0" y="0"/>
          <a:ext cx="0" cy="0"/>
          <a:chOff x="0" y="0"/>
          <a:chExt cx="0" cy="0"/>
        </a:xfrm>
      </p:grpSpPr>
      <p:sp>
        <p:nvSpPr>
          <p:cNvPr id="1644" name="Google Shape;1644;p114"/>
          <p:cNvSpPr txBox="1"/>
          <p:nvPr>
            <p:ph type="title"/>
          </p:nvPr>
        </p:nvSpPr>
        <p:spPr>
          <a:xfrm>
            <a:off x="311700" y="45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notes on the presented simplifications</a:t>
            </a:r>
            <a:endParaRPr/>
          </a:p>
        </p:txBody>
      </p:sp>
      <p:sp>
        <p:nvSpPr>
          <p:cNvPr id="1645" name="Google Shape;1645;p114"/>
          <p:cNvSpPr txBox="1"/>
          <p:nvPr>
            <p:ph idx="1" type="body"/>
          </p:nvPr>
        </p:nvSpPr>
        <p:spPr>
          <a:xfrm>
            <a:off x="311700" y="686875"/>
            <a:ext cx="8520600" cy="1995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onions themselfs are the payload of the update_add_htlc message</a:t>
            </a:r>
            <a:endParaRPr/>
          </a:p>
          <a:p>
            <a:pPr indent="-317500" lvl="1" marL="914400" rtl="0" algn="l">
              <a:spcBef>
                <a:spcPts val="0"/>
              </a:spcBef>
              <a:spcAft>
                <a:spcPts val="0"/>
              </a:spcAft>
              <a:buSzPts val="1400"/>
              <a:buChar char="○"/>
            </a:pPr>
            <a:r>
              <a:rPr lang="en"/>
              <a:t>Described later in the peer protocol</a:t>
            </a:r>
            <a:endParaRPr/>
          </a:p>
          <a:p>
            <a:pPr indent="-342900" lvl="0" marL="457200" rtl="0" algn="l">
              <a:spcBef>
                <a:spcPts val="0"/>
              </a:spcBef>
              <a:spcAft>
                <a:spcPts val="0"/>
              </a:spcAft>
              <a:buSzPts val="1800"/>
              <a:buChar char="●"/>
            </a:pPr>
            <a:r>
              <a:rPr lang="en"/>
              <a:t>The message contains the payment hash</a:t>
            </a:r>
            <a:endParaRPr/>
          </a:p>
          <a:p>
            <a:pPr indent="-342900" lvl="0" marL="457200" rtl="0" algn="l">
              <a:spcBef>
                <a:spcPts val="0"/>
              </a:spcBef>
              <a:spcAft>
                <a:spcPts val="0"/>
              </a:spcAft>
              <a:buSzPts val="1800"/>
              <a:buChar char="●"/>
            </a:pPr>
            <a:r>
              <a:rPr lang="en"/>
              <a:t>The message offers an htlc with an actual amount</a:t>
            </a:r>
            <a:endParaRPr/>
          </a:p>
          <a:p>
            <a:pPr indent="-317500" lvl="1" marL="914400" rtl="0" algn="l">
              <a:spcBef>
                <a:spcPts val="0"/>
              </a:spcBef>
              <a:spcAft>
                <a:spcPts val="0"/>
              </a:spcAft>
              <a:buSzPts val="1400"/>
              <a:buChar char="○"/>
            </a:pPr>
            <a:r>
              <a:rPr lang="en"/>
              <a:t>Usually nodes offer the amount that they are supposed to forward</a:t>
            </a:r>
            <a:endParaRPr/>
          </a:p>
          <a:p>
            <a:pPr indent="-342900" lvl="0" marL="457200" rtl="0" algn="l">
              <a:spcBef>
                <a:spcPts val="0"/>
              </a:spcBef>
              <a:spcAft>
                <a:spcPts val="0"/>
              </a:spcAft>
              <a:buSzPts val="1800"/>
              <a:buChar char="●"/>
            </a:pPr>
            <a:r>
              <a:rPr lang="en"/>
              <a:t>Alice constructs the onion and uses ephemeral keys for every hop</a:t>
            </a:r>
            <a:endParaRPr/>
          </a:p>
          <a:p>
            <a:pPr indent="-317500" lvl="1" marL="914400" rtl="0" algn="l">
              <a:spcBef>
                <a:spcPts val="0"/>
              </a:spcBef>
              <a:spcAft>
                <a:spcPts val="0"/>
              </a:spcAft>
              <a:buSzPts val="1400"/>
              <a:buChar char="○"/>
            </a:pPr>
            <a:r>
              <a:rPr lang="en"/>
              <a:t>Onions are encrypted with a Diffie-Helmann shared secret between</a:t>
            </a:r>
            <a:endParaRPr/>
          </a:p>
          <a:p>
            <a:pPr indent="-317500" lvl="2" marL="1371600" rtl="0" algn="l">
              <a:spcBef>
                <a:spcPts val="0"/>
              </a:spcBef>
              <a:spcAft>
                <a:spcPts val="0"/>
              </a:spcAft>
              <a:buSzPts val="1400"/>
              <a:buChar char="■"/>
            </a:pPr>
            <a:r>
              <a:rPr lang="en"/>
              <a:t>Hops ephemeral key (generated by Alice)</a:t>
            </a:r>
            <a:endParaRPr/>
          </a:p>
          <a:p>
            <a:pPr indent="-317500" lvl="2" marL="1371600" rtl="0" algn="l">
              <a:spcBef>
                <a:spcPts val="0"/>
              </a:spcBef>
              <a:spcAft>
                <a:spcPts val="0"/>
              </a:spcAft>
              <a:buSzPts val="1400"/>
              <a:buChar char="■"/>
            </a:pPr>
            <a:r>
              <a:rPr lang="en"/>
              <a:t>Hops node_id (static key)</a:t>
            </a:r>
            <a:endParaRPr/>
          </a:p>
          <a:p>
            <a:pPr indent="-342900" lvl="0" marL="457200" rtl="0" algn="l">
              <a:spcBef>
                <a:spcPts val="0"/>
              </a:spcBef>
              <a:spcAft>
                <a:spcPts val="0"/>
              </a:spcAft>
              <a:buSzPts val="1800"/>
              <a:buChar char="●"/>
            </a:pPr>
            <a:r>
              <a:rPr lang="en"/>
              <a:t>Onions are always 1366 bytes in length</a:t>
            </a:r>
            <a:endParaRPr/>
          </a:p>
          <a:p>
            <a:pPr indent="-317500" lvl="1" marL="914400" rtl="0" algn="l">
              <a:spcBef>
                <a:spcPts val="0"/>
              </a:spcBef>
              <a:spcAft>
                <a:spcPts val="0"/>
              </a:spcAft>
              <a:buSzPts val="1400"/>
              <a:buChar char="○"/>
            </a:pPr>
            <a:r>
              <a:rPr lang="en"/>
              <a:t>Even if it is the last hop</a:t>
            </a:r>
            <a:endParaRPr/>
          </a:p>
          <a:p>
            <a:pPr indent="-317500" lvl="1" marL="914400" rtl="0" algn="l">
              <a:spcBef>
                <a:spcPts val="0"/>
              </a:spcBef>
              <a:spcAft>
                <a:spcPts val="0"/>
              </a:spcAft>
              <a:buSzPts val="1400"/>
              <a:buChar char="○"/>
            </a:pPr>
            <a:r>
              <a:rPr lang="en"/>
              <a:t>The onions are padded with junk data</a:t>
            </a:r>
            <a:endParaRPr/>
          </a:p>
          <a:p>
            <a:pPr indent="-317500" lvl="2" marL="1371600" rtl="0" algn="l">
              <a:spcBef>
                <a:spcPts val="0"/>
              </a:spcBef>
              <a:spcAft>
                <a:spcPts val="0"/>
              </a:spcAft>
              <a:buSzPts val="1400"/>
              <a:buChar char="■"/>
            </a:pPr>
            <a:r>
              <a:rPr lang="en"/>
              <a:t>Padding process left out but described in BOLT 04</a:t>
            </a:r>
            <a:endParaRPr/>
          </a:p>
          <a:p>
            <a:pPr indent="-317500" lvl="1" marL="914400" rtl="0" algn="l">
              <a:spcBef>
                <a:spcPts val="0"/>
              </a:spcBef>
              <a:spcAft>
                <a:spcPts val="0"/>
              </a:spcAft>
              <a:buSzPts val="1400"/>
              <a:buChar char="○"/>
            </a:pPr>
            <a:r>
              <a:rPr lang="en"/>
              <a:t>This prevents a routing node to guess its position in the route by the length of the onion</a:t>
            </a:r>
            <a:endParaRPr/>
          </a:p>
          <a:p>
            <a:pPr indent="0" lvl="0" marL="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5">
                                            <p:txEl>
                                              <p:pRg end="0" st="0"/>
                                            </p:txEl>
                                          </p:spTgt>
                                        </p:tgtEl>
                                        <p:attrNameLst>
                                          <p:attrName>style.visibility</p:attrName>
                                        </p:attrNameLst>
                                      </p:cBhvr>
                                      <p:to>
                                        <p:strVal val="visible"/>
                                      </p:to>
                                    </p:set>
                                    <p:animEffect filter="fade" transition="in">
                                      <p:cBhvr>
                                        <p:cTn dur="1000"/>
                                        <p:tgtEl>
                                          <p:spTgt spid="164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5">
                                            <p:txEl>
                                              <p:pRg end="1" st="1"/>
                                            </p:txEl>
                                          </p:spTgt>
                                        </p:tgtEl>
                                        <p:attrNameLst>
                                          <p:attrName>style.visibility</p:attrName>
                                        </p:attrNameLst>
                                      </p:cBhvr>
                                      <p:to>
                                        <p:strVal val="visible"/>
                                      </p:to>
                                    </p:set>
                                    <p:animEffect filter="fade" transition="in">
                                      <p:cBhvr>
                                        <p:cTn dur="1000"/>
                                        <p:tgtEl>
                                          <p:spTgt spid="164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5">
                                            <p:txEl>
                                              <p:pRg end="2" st="2"/>
                                            </p:txEl>
                                          </p:spTgt>
                                        </p:tgtEl>
                                        <p:attrNameLst>
                                          <p:attrName>style.visibility</p:attrName>
                                        </p:attrNameLst>
                                      </p:cBhvr>
                                      <p:to>
                                        <p:strVal val="visible"/>
                                      </p:to>
                                    </p:set>
                                    <p:animEffect filter="fade" transition="in">
                                      <p:cBhvr>
                                        <p:cTn dur="1000"/>
                                        <p:tgtEl>
                                          <p:spTgt spid="164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5">
                                            <p:txEl>
                                              <p:pRg end="3" st="3"/>
                                            </p:txEl>
                                          </p:spTgt>
                                        </p:tgtEl>
                                        <p:attrNameLst>
                                          <p:attrName>style.visibility</p:attrName>
                                        </p:attrNameLst>
                                      </p:cBhvr>
                                      <p:to>
                                        <p:strVal val="visible"/>
                                      </p:to>
                                    </p:set>
                                    <p:animEffect filter="fade" transition="in">
                                      <p:cBhvr>
                                        <p:cTn dur="1000"/>
                                        <p:tgtEl>
                                          <p:spTgt spid="164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5">
                                            <p:txEl>
                                              <p:pRg end="4" st="4"/>
                                            </p:txEl>
                                          </p:spTgt>
                                        </p:tgtEl>
                                        <p:attrNameLst>
                                          <p:attrName>style.visibility</p:attrName>
                                        </p:attrNameLst>
                                      </p:cBhvr>
                                      <p:to>
                                        <p:strVal val="visible"/>
                                      </p:to>
                                    </p:set>
                                    <p:animEffect filter="fade" transition="in">
                                      <p:cBhvr>
                                        <p:cTn dur="1000"/>
                                        <p:tgtEl>
                                          <p:spTgt spid="164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5">
                                            <p:txEl>
                                              <p:pRg end="5" st="5"/>
                                            </p:txEl>
                                          </p:spTgt>
                                        </p:tgtEl>
                                        <p:attrNameLst>
                                          <p:attrName>style.visibility</p:attrName>
                                        </p:attrNameLst>
                                      </p:cBhvr>
                                      <p:to>
                                        <p:strVal val="visible"/>
                                      </p:to>
                                    </p:set>
                                    <p:animEffect filter="fade" transition="in">
                                      <p:cBhvr>
                                        <p:cTn dur="1000"/>
                                        <p:tgtEl>
                                          <p:spTgt spid="164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5">
                                            <p:txEl>
                                              <p:pRg end="6" st="6"/>
                                            </p:txEl>
                                          </p:spTgt>
                                        </p:tgtEl>
                                        <p:attrNameLst>
                                          <p:attrName>style.visibility</p:attrName>
                                        </p:attrNameLst>
                                      </p:cBhvr>
                                      <p:to>
                                        <p:strVal val="visible"/>
                                      </p:to>
                                    </p:set>
                                    <p:animEffect filter="fade" transition="in">
                                      <p:cBhvr>
                                        <p:cTn dur="1000"/>
                                        <p:tgtEl>
                                          <p:spTgt spid="164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5">
                                            <p:txEl>
                                              <p:pRg end="7" st="7"/>
                                            </p:txEl>
                                          </p:spTgt>
                                        </p:tgtEl>
                                        <p:attrNameLst>
                                          <p:attrName>style.visibility</p:attrName>
                                        </p:attrNameLst>
                                      </p:cBhvr>
                                      <p:to>
                                        <p:strVal val="visible"/>
                                      </p:to>
                                    </p:set>
                                    <p:animEffect filter="fade" transition="in">
                                      <p:cBhvr>
                                        <p:cTn dur="1000"/>
                                        <p:tgtEl>
                                          <p:spTgt spid="164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5">
                                            <p:txEl>
                                              <p:pRg end="8" st="8"/>
                                            </p:txEl>
                                          </p:spTgt>
                                        </p:tgtEl>
                                        <p:attrNameLst>
                                          <p:attrName>style.visibility</p:attrName>
                                        </p:attrNameLst>
                                      </p:cBhvr>
                                      <p:to>
                                        <p:strVal val="visible"/>
                                      </p:to>
                                    </p:set>
                                    <p:animEffect filter="fade" transition="in">
                                      <p:cBhvr>
                                        <p:cTn dur="1000"/>
                                        <p:tgtEl>
                                          <p:spTgt spid="164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5">
                                            <p:txEl>
                                              <p:pRg end="9" st="9"/>
                                            </p:txEl>
                                          </p:spTgt>
                                        </p:tgtEl>
                                        <p:attrNameLst>
                                          <p:attrName>style.visibility</p:attrName>
                                        </p:attrNameLst>
                                      </p:cBhvr>
                                      <p:to>
                                        <p:strVal val="visible"/>
                                      </p:to>
                                    </p:set>
                                    <p:animEffect filter="fade" transition="in">
                                      <p:cBhvr>
                                        <p:cTn dur="1000"/>
                                        <p:tgtEl>
                                          <p:spTgt spid="1645">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5">
                                            <p:txEl>
                                              <p:pRg end="10" st="10"/>
                                            </p:txEl>
                                          </p:spTgt>
                                        </p:tgtEl>
                                        <p:attrNameLst>
                                          <p:attrName>style.visibility</p:attrName>
                                        </p:attrNameLst>
                                      </p:cBhvr>
                                      <p:to>
                                        <p:strVal val="visible"/>
                                      </p:to>
                                    </p:set>
                                    <p:animEffect filter="fade" transition="in">
                                      <p:cBhvr>
                                        <p:cTn dur="1000"/>
                                        <p:tgtEl>
                                          <p:spTgt spid="1645">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5">
                                            <p:txEl>
                                              <p:pRg end="11" st="11"/>
                                            </p:txEl>
                                          </p:spTgt>
                                        </p:tgtEl>
                                        <p:attrNameLst>
                                          <p:attrName>style.visibility</p:attrName>
                                        </p:attrNameLst>
                                      </p:cBhvr>
                                      <p:to>
                                        <p:strVal val="visible"/>
                                      </p:to>
                                    </p:set>
                                    <p:animEffect filter="fade" transition="in">
                                      <p:cBhvr>
                                        <p:cTn dur="1000"/>
                                        <p:tgtEl>
                                          <p:spTgt spid="1645">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5">
                                            <p:txEl>
                                              <p:pRg end="12" st="12"/>
                                            </p:txEl>
                                          </p:spTgt>
                                        </p:tgtEl>
                                        <p:attrNameLst>
                                          <p:attrName>style.visibility</p:attrName>
                                        </p:attrNameLst>
                                      </p:cBhvr>
                                      <p:to>
                                        <p:strVal val="visible"/>
                                      </p:to>
                                    </p:set>
                                    <p:animEffect filter="fade" transition="in">
                                      <p:cBhvr>
                                        <p:cTn dur="1000"/>
                                        <p:tgtEl>
                                          <p:spTgt spid="1645">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5">
                                            <p:txEl>
                                              <p:pRg end="13" st="13"/>
                                            </p:txEl>
                                          </p:spTgt>
                                        </p:tgtEl>
                                        <p:attrNameLst>
                                          <p:attrName>style.visibility</p:attrName>
                                        </p:attrNameLst>
                                      </p:cBhvr>
                                      <p:to>
                                        <p:strVal val="visible"/>
                                      </p:to>
                                    </p:set>
                                    <p:animEffect filter="fade" transition="in">
                                      <p:cBhvr>
                                        <p:cTn dur="1000"/>
                                        <p:tgtEl>
                                          <p:spTgt spid="1645">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5">
                                            <p:txEl>
                                              <p:pRg end="14" st="14"/>
                                            </p:txEl>
                                          </p:spTgt>
                                        </p:tgtEl>
                                        <p:attrNameLst>
                                          <p:attrName>style.visibility</p:attrName>
                                        </p:attrNameLst>
                                      </p:cBhvr>
                                      <p:to>
                                        <p:strVal val="visible"/>
                                      </p:to>
                                    </p:set>
                                    <p:animEffect filter="fade" transition="in">
                                      <p:cBhvr>
                                        <p:cTn dur="1000"/>
                                        <p:tgtEl>
                                          <p:spTgt spid="1645">
                                            <p:txEl>
                                              <p:pRg end="14" st="1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9" name="Shape 1649"/>
        <p:cNvGrpSpPr/>
        <p:nvPr/>
      </p:nvGrpSpPr>
      <p:grpSpPr>
        <a:xfrm>
          <a:off x="0" y="0"/>
          <a:ext cx="0" cy="0"/>
          <a:chOff x="0" y="0"/>
          <a:chExt cx="0" cy="0"/>
        </a:xfrm>
      </p:grpSpPr>
      <p:sp>
        <p:nvSpPr>
          <p:cNvPr id="1650" name="Google Shape;1650;p11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Transport Layer - The Noise Protocol Framework</a:t>
            </a:r>
            <a:endParaRPr/>
          </a:p>
        </p:txBody>
      </p:sp>
      <p:sp>
        <p:nvSpPr>
          <p:cNvPr id="1651" name="Google Shape;1651;p11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(Chapter 5 / BOLT 08)</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5" name="Shape 1655"/>
        <p:cNvGrpSpPr/>
        <p:nvPr/>
      </p:nvGrpSpPr>
      <p:grpSpPr>
        <a:xfrm>
          <a:off x="0" y="0"/>
          <a:ext cx="0" cy="0"/>
          <a:chOff x="0" y="0"/>
          <a:chExt cx="0" cy="0"/>
        </a:xfrm>
      </p:grpSpPr>
      <p:sp>
        <p:nvSpPr>
          <p:cNvPr id="1656" name="Google Shape;1656;p1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Communication is encrypted and authenticated</a:t>
            </a:r>
            <a:endParaRPr/>
          </a:p>
        </p:txBody>
      </p:sp>
      <p:sp>
        <p:nvSpPr>
          <p:cNvPr id="1657" name="Google Shape;1657;p116"/>
          <p:cNvSpPr txBox="1"/>
          <p:nvPr>
            <p:ph idx="1" type="body"/>
          </p:nvPr>
        </p:nvSpPr>
        <p:spPr>
          <a:xfrm>
            <a:off x="311700" y="1127175"/>
            <a:ext cx="49158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Communication is done by messages between peers</a:t>
            </a:r>
            <a:endParaRPr/>
          </a:p>
          <a:p>
            <a:pPr indent="-342900" lvl="0" marL="457200" marR="0" rtl="0" algn="l">
              <a:lnSpc>
                <a:spcPct val="115000"/>
              </a:lnSpc>
              <a:spcBef>
                <a:spcPts val="0"/>
              </a:spcBef>
              <a:spcAft>
                <a:spcPts val="0"/>
              </a:spcAft>
              <a:buSzPts val="1800"/>
              <a:buChar char="●"/>
            </a:pPr>
            <a:r>
              <a:rPr lang="en"/>
              <a:t>Messages are sent in a session</a:t>
            </a:r>
            <a:endParaRPr/>
          </a:p>
          <a:p>
            <a:pPr indent="-317500" lvl="1" marL="914400" marR="0" rtl="0" algn="l">
              <a:lnSpc>
                <a:spcPct val="115000"/>
              </a:lnSpc>
              <a:spcBef>
                <a:spcPts val="0"/>
              </a:spcBef>
              <a:spcAft>
                <a:spcPts val="0"/>
              </a:spcAft>
              <a:buSzPts val="1400"/>
              <a:buChar char="○"/>
            </a:pPr>
            <a:r>
              <a:rPr lang="en"/>
              <a:t>Encrypted</a:t>
            </a:r>
            <a:endParaRPr/>
          </a:p>
          <a:p>
            <a:pPr indent="-317500" lvl="1" marL="914400" marR="0" rtl="0" algn="l">
              <a:lnSpc>
                <a:spcPct val="115000"/>
              </a:lnSpc>
              <a:spcBef>
                <a:spcPts val="0"/>
              </a:spcBef>
              <a:spcAft>
                <a:spcPts val="0"/>
              </a:spcAft>
              <a:buSzPts val="1400"/>
              <a:buChar char="○"/>
            </a:pPr>
            <a:r>
              <a:rPr lang="en"/>
              <a:t>And authenticated with a 16 Byte MAC</a:t>
            </a:r>
            <a:endParaRPr/>
          </a:p>
          <a:p>
            <a:pPr indent="-342900" lvl="0" marL="457200" marR="0" rtl="0" algn="l">
              <a:lnSpc>
                <a:spcPct val="115000"/>
              </a:lnSpc>
              <a:spcBef>
                <a:spcPts val="0"/>
              </a:spcBef>
              <a:spcAft>
                <a:spcPts val="0"/>
              </a:spcAft>
              <a:buSzPts val="1800"/>
              <a:buChar char="●"/>
            </a:pPr>
            <a:r>
              <a:rPr lang="en"/>
              <a:t>Messages are prepended with a header</a:t>
            </a:r>
            <a:endParaRPr/>
          </a:p>
          <a:p>
            <a:pPr indent="-317500" lvl="1" marL="914400" marR="0" rtl="0" algn="l">
              <a:lnSpc>
                <a:spcPct val="115000"/>
              </a:lnSpc>
              <a:spcBef>
                <a:spcPts val="0"/>
              </a:spcBef>
              <a:spcAft>
                <a:spcPts val="0"/>
              </a:spcAft>
              <a:buSzPts val="1400"/>
              <a:buChar char="○"/>
            </a:pPr>
            <a:r>
              <a:rPr lang="en"/>
              <a:t>The header contains the message length</a:t>
            </a:r>
            <a:endParaRPr/>
          </a:p>
          <a:p>
            <a:pPr indent="-317500" lvl="1" marL="914400" marR="0" rtl="0" algn="l">
              <a:lnSpc>
                <a:spcPct val="115000"/>
              </a:lnSpc>
              <a:spcBef>
                <a:spcPts val="0"/>
              </a:spcBef>
              <a:spcAft>
                <a:spcPts val="0"/>
              </a:spcAft>
              <a:buSzPts val="1400"/>
              <a:buChar char="○"/>
            </a:pPr>
            <a:r>
              <a:rPr lang="en"/>
              <a:t>The header is encrypted</a:t>
            </a:r>
            <a:endParaRPr/>
          </a:p>
          <a:p>
            <a:pPr indent="-317500" lvl="1" marL="914400" marR="0" rtl="0" algn="l">
              <a:lnSpc>
                <a:spcPct val="115000"/>
              </a:lnSpc>
              <a:spcBef>
                <a:spcPts val="0"/>
              </a:spcBef>
              <a:spcAft>
                <a:spcPts val="0"/>
              </a:spcAft>
              <a:buSzPts val="1400"/>
              <a:buChar char="○"/>
            </a:pPr>
            <a:r>
              <a:rPr lang="en"/>
              <a:t>The header is also authenticated with a MAC</a:t>
            </a:r>
            <a:endParaRPr/>
          </a:p>
          <a:p>
            <a:pPr indent="-342900" lvl="0" marL="457200" marR="0" rtl="0" algn="l">
              <a:lnSpc>
                <a:spcPct val="115000"/>
              </a:lnSpc>
              <a:spcBef>
                <a:spcPts val="0"/>
              </a:spcBef>
              <a:spcAft>
                <a:spcPts val="0"/>
              </a:spcAft>
              <a:buSzPts val="1800"/>
              <a:buChar char="●"/>
            </a:pPr>
            <a:r>
              <a:rPr lang="en"/>
              <a:t>MAC makes messages </a:t>
            </a:r>
            <a:r>
              <a:rPr lang="en"/>
              <a:t>safe</a:t>
            </a:r>
            <a:r>
              <a:rPr lang="en"/>
              <a:t> against malicious interference</a:t>
            </a:r>
            <a:endParaRPr/>
          </a:p>
          <a:p>
            <a:pPr indent="-342900" lvl="0" marL="457200" marR="0" rtl="0" algn="l">
              <a:lnSpc>
                <a:spcPct val="115000"/>
              </a:lnSpc>
              <a:spcBef>
                <a:spcPts val="0"/>
              </a:spcBef>
              <a:spcAft>
                <a:spcPts val="0"/>
              </a:spcAft>
              <a:buSzPts val="1800"/>
              <a:buChar char="●"/>
            </a:pPr>
            <a:r>
              <a:rPr lang="en"/>
              <a:t>Encryption makes messages private</a:t>
            </a:r>
            <a:endParaRPr/>
          </a:p>
        </p:txBody>
      </p:sp>
      <p:pic>
        <p:nvPicPr>
          <p:cNvPr id="1658" name="Google Shape;1658;p116"/>
          <p:cNvPicPr preferRelativeResize="0"/>
          <p:nvPr/>
        </p:nvPicPr>
        <p:blipFill>
          <a:blip r:embed="rId3">
            <a:alphaModFix/>
          </a:blip>
          <a:stretch>
            <a:fillRect/>
          </a:stretch>
        </p:blipFill>
        <p:spPr>
          <a:xfrm>
            <a:off x="5227475" y="1152475"/>
            <a:ext cx="3697024" cy="3767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7">
                                            <p:txEl>
                                              <p:pRg end="0" st="0"/>
                                            </p:txEl>
                                          </p:spTgt>
                                        </p:tgtEl>
                                        <p:attrNameLst>
                                          <p:attrName>style.visibility</p:attrName>
                                        </p:attrNameLst>
                                      </p:cBhvr>
                                      <p:to>
                                        <p:strVal val="visible"/>
                                      </p:to>
                                    </p:set>
                                    <p:animEffect filter="fade" transition="in">
                                      <p:cBhvr>
                                        <p:cTn dur="1000"/>
                                        <p:tgtEl>
                                          <p:spTgt spid="16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7">
                                            <p:txEl>
                                              <p:pRg end="1" st="1"/>
                                            </p:txEl>
                                          </p:spTgt>
                                        </p:tgtEl>
                                        <p:attrNameLst>
                                          <p:attrName>style.visibility</p:attrName>
                                        </p:attrNameLst>
                                      </p:cBhvr>
                                      <p:to>
                                        <p:strVal val="visible"/>
                                      </p:to>
                                    </p:set>
                                    <p:animEffect filter="fade" transition="in">
                                      <p:cBhvr>
                                        <p:cTn dur="1000"/>
                                        <p:tgtEl>
                                          <p:spTgt spid="16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7">
                                            <p:txEl>
                                              <p:pRg end="2" st="2"/>
                                            </p:txEl>
                                          </p:spTgt>
                                        </p:tgtEl>
                                        <p:attrNameLst>
                                          <p:attrName>style.visibility</p:attrName>
                                        </p:attrNameLst>
                                      </p:cBhvr>
                                      <p:to>
                                        <p:strVal val="visible"/>
                                      </p:to>
                                    </p:set>
                                    <p:animEffect filter="fade" transition="in">
                                      <p:cBhvr>
                                        <p:cTn dur="1000"/>
                                        <p:tgtEl>
                                          <p:spTgt spid="165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7">
                                            <p:txEl>
                                              <p:pRg end="3" st="3"/>
                                            </p:txEl>
                                          </p:spTgt>
                                        </p:tgtEl>
                                        <p:attrNameLst>
                                          <p:attrName>style.visibility</p:attrName>
                                        </p:attrNameLst>
                                      </p:cBhvr>
                                      <p:to>
                                        <p:strVal val="visible"/>
                                      </p:to>
                                    </p:set>
                                    <p:animEffect filter="fade" transition="in">
                                      <p:cBhvr>
                                        <p:cTn dur="1000"/>
                                        <p:tgtEl>
                                          <p:spTgt spid="165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7">
                                            <p:txEl>
                                              <p:pRg end="4" st="4"/>
                                            </p:txEl>
                                          </p:spTgt>
                                        </p:tgtEl>
                                        <p:attrNameLst>
                                          <p:attrName>style.visibility</p:attrName>
                                        </p:attrNameLst>
                                      </p:cBhvr>
                                      <p:to>
                                        <p:strVal val="visible"/>
                                      </p:to>
                                    </p:set>
                                    <p:animEffect filter="fade" transition="in">
                                      <p:cBhvr>
                                        <p:cTn dur="1000"/>
                                        <p:tgtEl>
                                          <p:spTgt spid="165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7">
                                            <p:txEl>
                                              <p:pRg end="5" st="5"/>
                                            </p:txEl>
                                          </p:spTgt>
                                        </p:tgtEl>
                                        <p:attrNameLst>
                                          <p:attrName>style.visibility</p:attrName>
                                        </p:attrNameLst>
                                      </p:cBhvr>
                                      <p:to>
                                        <p:strVal val="visible"/>
                                      </p:to>
                                    </p:set>
                                    <p:animEffect filter="fade" transition="in">
                                      <p:cBhvr>
                                        <p:cTn dur="1000"/>
                                        <p:tgtEl>
                                          <p:spTgt spid="165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7">
                                            <p:txEl>
                                              <p:pRg end="6" st="6"/>
                                            </p:txEl>
                                          </p:spTgt>
                                        </p:tgtEl>
                                        <p:attrNameLst>
                                          <p:attrName>style.visibility</p:attrName>
                                        </p:attrNameLst>
                                      </p:cBhvr>
                                      <p:to>
                                        <p:strVal val="visible"/>
                                      </p:to>
                                    </p:set>
                                    <p:animEffect filter="fade" transition="in">
                                      <p:cBhvr>
                                        <p:cTn dur="1000"/>
                                        <p:tgtEl>
                                          <p:spTgt spid="165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7">
                                            <p:txEl>
                                              <p:pRg end="7" st="7"/>
                                            </p:txEl>
                                          </p:spTgt>
                                        </p:tgtEl>
                                        <p:attrNameLst>
                                          <p:attrName>style.visibility</p:attrName>
                                        </p:attrNameLst>
                                      </p:cBhvr>
                                      <p:to>
                                        <p:strVal val="visible"/>
                                      </p:to>
                                    </p:set>
                                    <p:animEffect filter="fade" transition="in">
                                      <p:cBhvr>
                                        <p:cTn dur="1000"/>
                                        <p:tgtEl>
                                          <p:spTgt spid="165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7">
                                            <p:txEl>
                                              <p:pRg end="8" st="8"/>
                                            </p:txEl>
                                          </p:spTgt>
                                        </p:tgtEl>
                                        <p:attrNameLst>
                                          <p:attrName>style.visibility</p:attrName>
                                        </p:attrNameLst>
                                      </p:cBhvr>
                                      <p:to>
                                        <p:strVal val="visible"/>
                                      </p:to>
                                    </p:set>
                                    <p:animEffect filter="fade" transition="in">
                                      <p:cBhvr>
                                        <p:cTn dur="1000"/>
                                        <p:tgtEl>
                                          <p:spTgt spid="165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7">
                                            <p:txEl>
                                              <p:pRg end="9" st="9"/>
                                            </p:txEl>
                                          </p:spTgt>
                                        </p:tgtEl>
                                        <p:attrNameLst>
                                          <p:attrName>style.visibility</p:attrName>
                                        </p:attrNameLst>
                                      </p:cBhvr>
                                      <p:to>
                                        <p:strVal val="visible"/>
                                      </p:to>
                                    </p:set>
                                    <p:animEffect filter="fade" transition="in">
                                      <p:cBhvr>
                                        <p:cTn dur="1000"/>
                                        <p:tgtEl>
                                          <p:spTgt spid="1657">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2" name="Shape 1662"/>
        <p:cNvGrpSpPr/>
        <p:nvPr/>
      </p:nvGrpSpPr>
      <p:grpSpPr>
        <a:xfrm>
          <a:off x="0" y="0"/>
          <a:ext cx="0" cy="0"/>
          <a:chOff x="0" y="0"/>
          <a:chExt cx="0" cy="0"/>
        </a:xfrm>
      </p:grpSpPr>
      <p:sp>
        <p:nvSpPr>
          <p:cNvPr id="1663" name="Google Shape;1663;p1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Lightning uses the Noise Protocol Framework</a:t>
            </a:r>
            <a:endParaRPr/>
          </a:p>
        </p:txBody>
      </p:sp>
      <p:sp>
        <p:nvSpPr>
          <p:cNvPr id="1664" name="Google Shape;1664;p117"/>
          <p:cNvSpPr txBox="1"/>
          <p:nvPr>
            <p:ph idx="1" type="body"/>
          </p:nvPr>
        </p:nvSpPr>
        <p:spPr>
          <a:xfrm>
            <a:off x="311700" y="93025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2 phases</a:t>
            </a:r>
            <a:endParaRPr/>
          </a:p>
          <a:p>
            <a:pPr indent="-317500" lvl="1" marL="914400" rtl="0" algn="l">
              <a:spcBef>
                <a:spcPts val="0"/>
              </a:spcBef>
              <a:spcAft>
                <a:spcPts val="0"/>
              </a:spcAft>
              <a:buSzPts val="1400"/>
              <a:buChar char="○"/>
            </a:pPr>
            <a:r>
              <a:rPr lang="en"/>
              <a:t>Handshake phase</a:t>
            </a:r>
            <a:endParaRPr/>
          </a:p>
          <a:p>
            <a:pPr indent="-317500" lvl="2" marL="1371600" rtl="0" algn="l">
              <a:spcBef>
                <a:spcPts val="0"/>
              </a:spcBef>
              <a:spcAft>
                <a:spcPts val="0"/>
              </a:spcAft>
              <a:buSzPts val="1400"/>
              <a:buChar char="■"/>
            </a:pPr>
            <a:r>
              <a:rPr lang="en"/>
              <a:t>Exchange of DH public keys, hashing, creating a session key</a:t>
            </a:r>
            <a:endParaRPr/>
          </a:p>
          <a:p>
            <a:pPr indent="-317500" lvl="1" marL="914400" rtl="0" algn="l">
              <a:spcBef>
                <a:spcPts val="0"/>
              </a:spcBef>
              <a:spcAft>
                <a:spcPts val="0"/>
              </a:spcAft>
              <a:buSzPts val="1400"/>
              <a:buChar char="○"/>
            </a:pPr>
            <a:r>
              <a:rPr lang="en"/>
              <a:t>Transport phase</a:t>
            </a:r>
            <a:endParaRPr/>
          </a:p>
          <a:p>
            <a:pPr indent="-317500" lvl="2" marL="1371600" rtl="0" algn="l">
              <a:spcBef>
                <a:spcPts val="0"/>
              </a:spcBef>
              <a:spcAft>
                <a:spcPts val="0"/>
              </a:spcAft>
              <a:buSzPts val="1400"/>
              <a:buChar char="■"/>
            </a:pPr>
            <a:r>
              <a:rPr lang="en"/>
              <a:t>Shared key will be used to send encrypted messages</a:t>
            </a:r>
            <a:endParaRPr/>
          </a:p>
          <a:p>
            <a:pPr indent="-342900" lvl="0" marL="457200" rtl="0" algn="l">
              <a:spcBef>
                <a:spcPts val="0"/>
              </a:spcBef>
              <a:spcAft>
                <a:spcPts val="0"/>
              </a:spcAft>
              <a:buSzPts val="1800"/>
              <a:buChar char="●"/>
            </a:pPr>
            <a:r>
              <a:rPr lang="en"/>
              <a:t>Noise Protocol Framework can create 12 fundamental handshake patterns</a:t>
            </a:r>
            <a:endParaRPr/>
          </a:p>
          <a:p>
            <a:pPr indent="-317500" lvl="1" marL="914400" rtl="0" algn="l">
              <a:spcBef>
                <a:spcPts val="0"/>
              </a:spcBef>
              <a:spcAft>
                <a:spcPts val="0"/>
              </a:spcAft>
              <a:buSzPts val="1400"/>
              <a:buChar char="○"/>
            </a:pPr>
            <a:r>
              <a:rPr lang="en"/>
              <a:t>Sender</a:t>
            </a:r>
            <a:endParaRPr/>
          </a:p>
          <a:p>
            <a:pPr indent="-317500" lvl="2" marL="1371600" rtl="0" algn="l">
              <a:spcBef>
                <a:spcPts val="0"/>
              </a:spcBef>
              <a:spcAft>
                <a:spcPts val="0"/>
              </a:spcAft>
              <a:buSzPts val="1400"/>
              <a:buChar char="■"/>
            </a:pPr>
            <a:r>
              <a:rPr lang="en"/>
              <a:t>N - No static key for initiator</a:t>
            </a:r>
            <a:endParaRPr/>
          </a:p>
          <a:p>
            <a:pPr indent="-317500" lvl="2" marL="1371600" rtl="0" algn="l">
              <a:spcBef>
                <a:spcPts val="0"/>
              </a:spcBef>
              <a:spcAft>
                <a:spcPts val="0"/>
              </a:spcAft>
              <a:buSzPts val="1400"/>
              <a:buChar char="■"/>
            </a:pPr>
            <a:r>
              <a:rPr lang="en"/>
              <a:t>K - static for initiator known to responder</a:t>
            </a:r>
            <a:endParaRPr/>
          </a:p>
          <a:p>
            <a:pPr indent="-317500" lvl="2" marL="1371600" rtl="0" algn="l">
              <a:spcBef>
                <a:spcPts val="0"/>
              </a:spcBef>
              <a:spcAft>
                <a:spcPts val="0"/>
              </a:spcAft>
              <a:buSzPts val="1400"/>
              <a:buChar char="■"/>
            </a:pPr>
            <a:r>
              <a:rPr lang="en"/>
              <a:t>X - Static key for initiator xmitted (transmitted) to responder</a:t>
            </a:r>
            <a:endParaRPr/>
          </a:p>
          <a:p>
            <a:pPr indent="-317500" lvl="2" marL="1371600" rtl="0" algn="l">
              <a:spcBef>
                <a:spcPts val="0"/>
              </a:spcBef>
              <a:spcAft>
                <a:spcPts val="0"/>
              </a:spcAft>
              <a:buSzPts val="1400"/>
              <a:buChar char="■"/>
            </a:pPr>
            <a:r>
              <a:rPr lang="en"/>
              <a:t>I  - Static key for initiator immediately transmitted to responder</a:t>
            </a:r>
            <a:endParaRPr/>
          </a:p>
          <a:p>
            <a:pPr indent="-317500" lvl="1" marL="914400" rtl="0" algn="l">
              <a:spcBef>
                <a:spcPts val="0"/>
              </a:spcBef>
              <a:spcAft>
                <a:spcPts val="0"/>
              </a:spcAft>
              <a:buSzPts val="1400"/>
              <a:buChar char="○"/>
            </a:pPr>
            <a:r>
              <a:rPr lang="en"/>
              <a:t>Responder</a:t>
            </a:r>
            <a:endParaRPr/>
          </a:p>
          <a:p>
            <a:pPr indent="-317500" lvl="2" marL="1371600" rtl="0" algn="l">
              <a:spcBef>
                <a:spcPts val="0"/>
              </a:spcBef>
              <a:spcAft>
                <a:spcPts val="0"/>
              </a:spcAft>
              <a:buSzPts val="1400"/>
              <a:buChar char="■"/>
            </a:pPr>
            <a:r>
              <a:rPr lang="en"/>
              <a:t>N - No static key for Transponder</a:t>
            </a:r>
            <a:endParaRPr/>
          </a:p>
          <a:p>
            <a:pPr indent="-317500" lvl="2" marL="1371600" rtl="0" algn="l">
              <a:spcBef>
                <a:spcPts val="0"/>
              </a:spcBef>
              <a:spcAft>
                <a:spcPts val="0"/>
              </a:spcAft>
              <a:buSzPts val="1400"/>
              <a:buChar char="■"/>
            </a:pPr>
            <a:r>
              <a:rPr lang="en"/>
              <a:t>K - Static key for responder known to initiator</a:t>
            </a:r>
            <a:endParaRPr/>
          </a:p>
          <a:p>
            <a:pPr indent="-317500" lvl="2" marL="1371600" rtl="0" algn="l">
              <a:spcBef>
                <a:spcPts val="0"/>
              </a:spcBef>
              <a:spcAft>
                <a:spcPts val="0"/>
              </a:spcAft>
              <a:buSzPts val="1400"/>
              <a:buChar char="■"/>
            </a:pPr>
            <a:r>
              <a:rPr lang="en"/>
              <a:t>X - Static key for responder xmitted to initiator</a:t>
            </a:r>
            <a:endParaRPr/>
          </a:p>
          <a:p>
            <a:pPr indent="0" lvl="0" marL="457200" marR="0" rtl="0" algn="l">
              <a:lnSpc>
                <a:spcPct val="115000"/>
              </a:lnSpc>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4">
                                            <p:txEl>
                                              <p:pRg end="0" st="0"/>
                                            </p:txEl>
                                          </p:spTgt>
                                        </p:tgtEl>
                                        <p:attrNameLst>
                                          <p:attrName>style.visibility</p:attrName>
                                        </p:attrNameLst>
                                      </p:cBhvr>
                                      <p:to>
                                        <p:strVal val="visible"/>
                                      </p:to>
                                    </p:set>
                                    <p:animEffect filter="fade" transition="in">
                                      <p:cBhvr>
                                        <p:cTn dur="1000"/>
                                        <p:tgtEl>
                                          <p:spTgt spid="16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4">
                                            <p:txEl>
                                              <p:pRg end="1" st="1"/>
                                            </p:txEl>
                                          </p:spTgt>
                                        </p:tgtEl>
                                        <p:attrNameLst>
                                          <p:attrName>style.visibility</p:attrName>
                                        </p:attrNameLst>
                                      </p:cBhvr>
                                      <p:to>
                                        <p:strVal val="visible"/>
                                      </p:to>
                                    </p:set>
                                    <p:animEffect filter="fade" transition="in">
                                      <p:cBhvr>
                                        <p:cTn dur="1000"/>
                                        <p:tgtEl>
                                          <p:spTgt spid="166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4">
                                            <p:txEl>
                                              <p:pRg end="2" st="2"/>
                                            </p:txEl>
                                          </p:spTgt>
                                        </p:tgtEl>
                                        <p:attrNameLst>
                                          <p:attrName>style.visibility</p:attrName>
                                        </p:attrNameLst>
                                      </p:cBhvr>
                                      <p:to>
                                        <p:strVal val="visible"/>
                                      </p:to>
                                    </p:set>
                                    <p:animEffect filter="fade" transition="in">
                                      <p:cBhvr>
                                        <p:cTn dur="1000"/>
                                        <p:tgtEl>
                                          <p:spTgt spid="166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4">
                                            <p:txEl>
                                              <p:pRg end="3" st="3"/>
                                            </p:txEl>
                                          </p:spTgt>
                                        </p:tgtEl>
                                        <p:attrNameLst>
                                          <p:attrName>style.visibility</p:attrName>
                                        </p:attrNameLst>
                                      </p:cBhvr>
                                      <p:to>
                                        <p:strVal val="visible"/>
                                      </p:to>
                                    </p:set>
                                    <p:animEffect filter="fade" transition="in">
                                      <p:cBhvr>
                                        <p:cTn dur="1000"/>
                                        <p:tgtEl>
                                          <p:spTgt spid="166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4">
                                            <p:txEl>
                                              <p:pRg end="4" st="4"/>
                                            </p:txEl>
                                          </p:spTgt>
                                        </p:tgtEl>
                                        <p:attrNameLst>
                                          <p:attrName>style.visibility</p:attrName>
                                        </p:attrNameLst>
                                      </p:cBhvr>
                                      <p:to>
                                        <p:strVal val="visible"/>
                                      </p:to>
                                    </p:set>
                                    <p:animEffect filter="fade" transition="in">
                                      <p:cBhvr>
                                        <p:cTn dur="1000"/>
                                        <p:tgtEl>
                                          <p:spTgt spid="166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4">
                                            <p:txEl>
                                              <p:pRg end="5" st="5"/>
                                            </p:txEl>
                                          </p:spTgt>
                                        </p:tgtEl>
                                        <p:attrNameLst>
                                          <p:attrName>style.visibility</p:attrName>
                                        </p:attrNameLst>
                                      </p:cBhvr>
                                      <p:to>
                                        <p:strVal val="visible"/>
                                      </p:to>
                                    </p:set>
                                    <p:animEffect filter="fade" transition="in">
                                      <p:cBhvr>
                                        <p:cTn dur="1000"/>
                                        <p:tgtEl>
                                          <p:spTgt spid="166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4">
                                            <p:txEl>
                                              <p:pRg end="6" st="6"/>
                                            </p:txEl>
                                          </p:spTgt>
                                        </p:tgtEl>
                                        <p:attrNameLst>
                                          <p:attrName>style.visibility</p:attrName>
                                        </p:attrNameLst>
                                      </p:cBhvr>
                                      <p:to>
                                        <p:strVal val="visible"/>
                                      </p:to>
                                    </p:set>
                                    <p:animEffect filter="fade" transition="in">
                                      <p:cBhvr>
                                        <p:cTn dur="1000"/>
                                        <p:tgtEl>
                                          <p:spTgt spid="166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4">
                                            <p:txEl>
                                              <p:pRg end="7" st="7"/>
                                            </p:txEl>
                                          </p:spTgt>
                                        </p:tgtEl>
                                        <p:attrNameLst>
                                          <p:attrName>style.visibility</p:attrName>
                                        </p:attrNameLst>
                                      </p:cBhvr>
                                      <p:to>
                                        <p:strVal val="visible"/>
                                      </p:to>
                                    </p:set>
                                    <p:animEffect filter="fade" transition="in">
                                      <p:cBhvr>
                                        <p:cTn dur="1000"/>
                                        <p:tgtEl>
                                          <p:spTgt spid="166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4">
                                            <p:txEl>
                                              <p:pRg end="8" st="8"/>
                                            </p:txEl>
                                          </p:spTgt>
                                        </p:tgtEl>
                                        <p:attrNameLst>
                                          <p:attrName>style.visibility</p:attrName>
                                        </p:attrNameLst>
                                      </p:cBhvr>
                                      <p:to>
                                        <p:strVal val="visible"/>
                                      </p:to>
                                    </p:set>
                                    <p:animEffect filter="fade" transition="in">
                                      <p:cBhvr>
                                        <p:cTn dur="1000"/>
                                        <p:tgtEl>
                                          <p:spTgt spid="166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4">
                                            <p:txEl>
                                              <p:pRg end="9" st="9"/>
                                            </p:txEl>
                                          </p:spTgt>
                                        </p:tgtEl>
                                        <p:attrNameLst>
                                          <p:attrName>style.visibility</p:attrName>
                                        </p:attrNameLst>
                                      </p:cBhvr>
                                      <p:to>
                                        <p:strVal val="visible"/>
                                      </p:to>
                                    </p:set>
                                    <p:animEffect filter="fade" transition="in">
                                      <p:cBhvr>
                                        <p:cTn dur="1000"/>
                                        <p:tgtEl>
                                          <p:spTgt spid="1664">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4">
                                            <p:txEl>
                                              <p:pRg end="10" st="10"/>
                                            </p:txEl>
                                          </p:spTgt>
                                        </p:tgtEl>
                                        <p:attrNameLst>
                                          <p:attrName>style.visibility</p:attrName>
                                        </p:attrNameLst>
                                      </p:cBhvr>
                                      <p:to>
                                        <p:strVal val="visible"/>
                                      </p:to>
                                    </p:set>
                                    <p:animEffect filter="fade" transition="in">
                                      <p:cBhvr>
                                        <p:cTn dur="1000"/>
                                        <p:tgtEl>
                                          <p:spTgt spid="1664">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4">
                                            <p:txEl>
                                              <p:pRg end="11" st="11"/>
                                            </p:txEl>
                                          </p:spTgt>
                                        </p:tgtEl>
                                        <p:attrNameLst>
                                          <p:attrName>style.visibility</p:attrName>
                                        </p:attrNameLst>
                                      </p:cBhvr>
                                      <p:to>
                                        <p:strVal val="visible"/>
                                      </p:to>
                                    </p:set>
                                    <p:animEffect filter="fade" transition="in">
                                      <p:cBhvr>
                                        <p:cTn dur="1000"/>
                                        <p:tgtEl>
                                          <p:spTgt spid="1664">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4">
                                            <p:txEl>
                                              <p:pRg end="12" st="12"/>
                                            </p:txEl>
                                          </p:spTgt>
                                        </p:tgtEl>
                                        <p:attrNameLst>
                                          <p:attrName>style.visibility</p:attrName>
                                        </p:attrNameLst>
                                      </p:cBhvr>
                                      <p:to>
                                        <p:strVal val="visible"/>
                                      </p:to>
                                    </p:set>
                                    <p:animEffect filter="fade" transition="in">
                                      <p:cBhvr>
                                        <p:cTn dur="1000"/>
                                        <p:tgtEl>
                                          <p:spTgt spid="1664">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4">
                                            <p:txEl>
                                              <p:pRg end="13" st="13"/>
                                            </p:txEl>
                                          </p:spTgt>
                                        </p:tgtEl>
                                        <p:attrNameLst>
                                          <p:attrName>style.visibility</p:attrName>
                                        </p:attrNameLst>
                                      </p:cBhvr>
                                      <p:to>
                                        <p:strVal val="visible"/>
                                      </p:to>
                                    </p:set>
                                    <p:animEffect filter="fade" transition="in">
                                      <p:cBhvr>
                                        <p:cTn dur="1000"/>
                                        <p:tgtEl>
                                          <p:spTgt spid="1664">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4">
                                            <p:txEl>
                                              <p:pRg end="14" st="14"/>
                                            </p:txEl>
                                          </p:spTgt>
                                        </p:tgtEl>
                                        <p:attrNameLst>
                                          <p:attrName>style.visibility</p:attrName>
                                        </p:attrNameLst>
                                      </p:cBhvr>
                                      <p:to>
                                        <p:strVal val="visible"/>
                                      </p:to>
                                    </p:set>
                                    <p:animEffect filter="fade" transition="in">
                                      <p:cBhvr>
                                        <p:cTn dur="1000"/>
                                        <p:tgtEl>
                                          <p:spTgt spid="1664">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4">
                                            <p:txEl>
                                              <p:pRg end="15" st="15"/>
                                            </p:txEl>
                                          </p:spTgt>
                                        </p:tgtEl>
                                        <p:attrNameLst>
                                          <p:attrName>style.visibility</p:attrName>
                                        </p:attrNameLst>
                                      </p:cBhvr>
                                      <p:to>
                                        <p:strVal val="visible"/>
                                      </p:to>
                                    </p:set>
                                    <p:animEffect filter="fade" transition="in">
                                      <p:cBhvr>
                                        <p:cTn dur="1000"/>
                                        <p:tgtEl>
                                          <p:spTgt spid="1664">
                                            <p:txEl>
                                              <p:pRg end="15" st="1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8" name="Shape 1668"/>
        <p:cNvGrpSpPr/>
        <p:nvPr/>
      </p:nvGrpSpPr>
      <p:grpSpPr>
        <a:xfrm>
          <a:off x="0" y="0"/>
          <a:ext cx="0" cy="0"/>
          <a:chOff x="0" y="0"/>
          <a:chExt cx="0" cy="0"/>
        </a:xfrm>
      </p:grpSpPr>
      <p:sp>
        <p:nvSpPr>
          <p:cNvPr id="1669" name="Google Shape;1669;p1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Lightning Network uses the Noise XK pattern </a:t>
            </a:r>
            <a:endParaRPr/>
          </a:p>
        </p:txBody>
      </p:sp>
      <p:sp>
        <p:nvSpPr>
          <p:cNvPr id="1670" name="Google Shape;1670;p118"/>
          <p:cNvSpPr txBox="1"/>
          <p:nvPr>
            <p:ph idx="1" type="body"/>
          </p:nvPr>
        </p:nvSpPr>
        <p:spPr>
          <a:xfrm>
            <a:off x="311700" y="1158850"/>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X - Static key for initiator xmitted (transmitted) to responder</a:t>
            </a:r>
            <a:endParaRPr/>
          </a:p>
          <a:p>
            <a:pPr indent="-342900" lvl="0" marL="457200" marR="0" rtl="0" algn="l">
              <a:lnSpc>
                <a:spcPct val="115000"/>
              </a:lnSpc>
              <a:spcBef>
                <a:spcPts val="0"/>
              </a:spcBef>
              <a:spcAft>
                <a:spcPts val="0"/>
              </a:spcAft>
              <a:buClr>
                <a:schemeClr val="dk2"/>
              </a:buClr>
              <a:buSzPts val="1800"/>
              <a:buFont typeface="Arial"/>
              <a:buChar char="●"/>
            </a:pPr>
            <a:r>
              <a:rPr lang="en"/>
              <a:t>K - Static key for responder known to initiator</a:t>
            </a:r>
            <a:endParaRPr/>
          </a:p>
          <a:p>
            <a:pPr indent="0" lvl="0" marL="457200" marR="0" rtl="0" algn="l">
              <a:lnSpc>
                <a:spcPct val="115000"/>
              </a:lnSpc>
              <a:spcBef>
                <a:spcPts val="1600"/>
              </a:spcBef>
              <a:spcAft>
                <a:spcPts val="0"/>
              </a:spcAft>
              <a:buNone/>
            </a:pPr>
            <a:r>
              <a:rPr lang="en"/>
              <a:t>XK: </a:t>
            </a:r>
            <a:endParaRPr/>
          </a:p>
          <a:p>
            <a:pPr indent="457200" lvl="0" marL="457200" marR="0" rtl="0" algn="l">
              <a:lnSpc>
                <a:spcPct val="115000"/>
              </a:lnSpc>
              <a:spcBef>
                <a:spcPts val="1600"/>
              </a:spcBef>
              <a:spcAft>
                <a:spcPts val="0"/>
              </a:spcAft>
              <a:buNone/>
            </a:pPr>
            <a:r>
              <a:rPr lang="en"/>
              <a:t>&lt; -- s</a:t>
            </a:r>
            <a:endParaRPr/>
          </a:p>
          <a:p>
            <a:pPr indent="457200" lvl="0" marL="457200" marR="0" rtl="0" algn="l">
              <a:lnSpc>
                <a:spcPct val="115000"/>
              </a:lnSpc>
              <a:spcBef>
                <a:spcPts val="1600"/>
              </a:spcBef>
              <a:spcAft>
                <a:spcPts val="0"/>
              </a:spcAft>
              <a:buNone/>
            </a:pPr>
            <a:r>
              <a:rPr lang="en"/>
              <a:t>…</a:t>
            </a:r>
            <a:endParaRPr/>
          </a:p>
          <a:p>
            <a:pPr indent="457200" lvl="0" marL="457200" marR="0" rtl="0" algn="l">
              <a:lnSpc>
                <a:spcPct val="115000"/>
              </a:lnSpc>
              <a:spcBef>
                <a:spcPts val="1600"/>
              </a:spcBef>
              <a:spcAft>
                <a:spcPts val="0"/>
              </a:spcAft>
              <a:buNone/>
            </a:pPr>
            <a:r>
              <a:rPr lang="en"/>
              <a:t>--&gt; e, es (act 1: send ephemeral key to responder) </a:t>
            </a:r>
            <a:endParaRPr/>
          </a:p>
          <a:p>
            <a:pPr indent="457200" lvl="0" marL="457200" marR="0" rtl="0" algn="l">
              <a:lnSpc>
                <a:spcPct val="115000"/>
              </a:lnSpc>
              <a:spcBef>
                <a:spcPts val="1600"/>
              </a:spcBef>
              <a:spcAft>
                <a:spcPts val="0"/>
              </a:spcAft>
              <a:buNone/>
            </a:pPr>
            <a:r>
              <a:rPr lang="en"/>
              <a:t>&lt;-- e, ee (act 2 send responders ephemeral key to sender)</a:t>
            </a:r>
            <a:endParaRPr/>
          </a:p>
          <a:p>
            <a:pPr indent="457200" lvl="0" marL="457200" marR="0" rtl="0" algn="l">
              <a:lnSpc>
                <a:spcPct val="115000"/>
              </a:lnSpc>
              <a:spcBef>
                <a:spcPts val="1600"/>
              </a:spcBef>
              <a:spcAft>
                <a:spcPts val="1600"/>
              </a:spcAft>
              <a:buNone/>
            </a:pPr>
            <a:r>
              <a:rPr lang="en"/>
              <a:t>--&gt; s, se (act 3 authenticate sender)</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4" name="Shape 1674"/>
        <p:cNvGrpSpPr/>
        <p:nvPr/>
      </p:nvGrpSpPr>
      <p:grpSpPr>
        <a:xfrm>
          <a:off x="0" y="0"/>
          <a:ext cx="0" cy="0"/>
          <a:chOff x="0" y="0"/>
          <a:chExt cx="0" cy="0"/>
        </a:xfrm>
      </p:grpSpPr>
      <p:sp>
        <p:nvSpPr>
          <p:cNvPr id="1675" name="Google Shape;1675;p1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Payload security properties achieved by XK</a:t>
            </a:r>
            <a:endParaRPr/>
          </a:p>
        </p:txBody>
      </p:sp>
      <p:sp>
        <p:nvSpPr>
          <p:cNvPr id="1676" name="Google Shape;1676;p119"/>
          <p:cNvSpPr txBox="1"/>
          <p:nvPr>
            <p:ph idx="1" type="body"/>
          </p:nvPr>
        </p:nvSpPr>
        <p:spPr>
          <a:xfrm>
            <a:off x="311700" y="1082650"/>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b="1" lang="en" sz="1200">
                <a:solidFill>
                  <a:srgbClr val="444444"/>
                </a:solidFill>
                <a:highlight>
                  <a:srgbClr val="FFFFFF"/>
                </a:highlight>
              </a:rPr>
              <a:t>Sender authentication </a:t>
            </a:r>
            <a:r>
              <a:rPr b="1" i="1" lang="en" sz="1200">
                <a:solidFill>
                  <a:srgbClr val="444444"/>
                </a:solidFill>
                <a:highlight>
                  <a:srgbClr val="FFFFFF"/>
                </a:highlight>
              </a:rPr>
              <a:t>resistant</a:t>
            </a:r>
            <a:r>
              <a:rPr b="1" lang="en" sz="1200">
                <a:solidFill>
                  <a:srgbClr val="444444"/>
                </a:solidFill>
                <a:highlight>
                  <a:srgbClr val="FFFFFF"/>
                </a:highlight>
              </a:rPr>
              <a:t> to key-compromise impersonation (KCI)</a:t>
            </a:r>
            <a:r>
              <a:rPr lang="en" sz="1200">
                <a:solidFill>
                  <a:srgbClr val="444444"/>
                </a:solidFill>
                <a:highlight>
                  <a:srgbClr val="FFFFFF"/>
                </a:highlight>
              </a:rPr>
              <a:t>. </a:t>
            </a:r>
            <a:endParaRPr sz="1200">
              <a:solidFill>
                <a:srgbClr val="444444"/>
              </a:solidFill>
              <a:highlight>
                <a:srgbClr val="FFFFFF"/>
              </a:highlight>
            </a:endParaRPr>
          </a:p>
          <a:p>
            <a:pPr indent="-342900" lvl="1" marL="914400" marR="0" rtl="0" algn="l">
              <a:lnSpc>
                <a:spcPct val="115000"/>
              </a:lnSpc>
              <a:spcBef>
                <a:spcPts val="0"/>
              </a:spcBef>
              <a:spcAft>
                <a:spcPts val="0"/>
              </a:spcAft>
              <a:buClr>
                <a:schemeClr val="dk2"/>
              </a:buClr>
              <a:buSzPts val="1800"/>
              <a:buFont typeface="Arial"/>
              <a:buChar char="○"/>
            </a:pPr>
            <a:r>
              <a:rPr lang="en" sz="1200">
                <a:solidFill>
                  <a:srgbClr val="444444"/>
                </a:solidFill>
                <a:highlight>
                  <a:srgbClr val="FFFFFF"/>
                </a:highlight>
              </a:rPr>
              <a:t>The sender authentication is based on an ephemeral-static DH (</a:t>
            </a:r>
            <a:r>
              <a:rPr lang="en" sz="1100">
                <a:solidFill>
                  <a:srgbClr val="444444"/>
                </a:solidFill>
                <a:highlight>
                  <a:srgbClr val="FFFFFF"/>
                </a:highlight>
                <a:latin typeface="Courier New"/>
                <a:ea typeface="Courier New"/>
                <a:cs typeface="Courier New"/>
                <a:sym typeface="Courier New"/>
              </a:rPr>
              <a:t>"es"</a:t>
            </a:r>
            <a:r>
              <a:rPr lang="en" sz="1200">
                <a:solidFill>
                  <a:srgbClr val="444444"/>
                </a:solidFill>
                <a:highlight>
                  <a:srgbClr val="FFFFFF"/>
                </a:highlight>
              </a:rPr>
              <a:t> or </a:t>
            </a:r>
            <a:r>
              <a:rPr lang="en" sz="1100">
                <a:solidFill>
                  <a:srgbClr val="444444"/>
                </a:solidFill>
                <a:highlight>
                  <a:srgbClr val="FFFFFF"/>
                </a:highlight>
                <a:latin typeface="Courier New"/>
                <a:ea typeface="Courier New"/>
                <a:cs typeface="Courier New"/>
                <a:sym typeface="Courier New"/>
              </a:rPr>
              <a:t>"se"</a:t>
            </a:r>
            <a:r>
              <a:rPr lang="en" sz="1200">
                <a:solidFill>
                  <a:srgbClr val="444444"/>
                </a:solidFill>
                <a:highlight>
                  <a:srgbClr val="FFFFFF"/>
                </a:highlight>
              </a:rPr>
              <a:t>) between the </a:t>
            </a:r>
            <a:endParaRPr sz="1200">
              <a:solidFill>
                <a:srgbClr val="444444"/>
              </a:solidFill>
              <a:highlight>
                <a:srgbClr val="FFFFFF"/>
              </a:highlight>
            </a:endParaRPr>
          </a:p>
          <a:p>
            <a:pPr indent="-342900" lvl="2" marL="1371600" marR="0" rtl="0" algn="l">
              <a:lnSpc>
                <a:spcPct val="115000"/>
              </a:lnSpc>
              <a:spcBef>
                <a:spcPts val="0"/>
              </a:spcBef>
              <a:spcAft>
                <a:spcPts val="0"/>
              </a:spcAft>
              <a:buClr>
                <a:schemeClr val="dk2"/>
              </a:buClr>
              <a:buSzPts val="1800"/>
              <a:buFont typeface="Arial"/>
              <a:buChar char="■"/>
            </a:pPr>
            <a:r>
              <a:rPr lang="en" sz="1200">
                <a:solidFill>
                  <a:srgbClr val="444444"/>
                </a:solidFill>
                <a:highlight>
                  <a:srgbClr val="FFFFFF"/>
                </a:highlight>
              </a:rPr>
              <a:t>sender's static key pair and </a:t>
            </a:r>
            <a:endParaRPr sz="1200">
              <a:solidFill>
                <a:srgbClr val="444444"/>
              </a:solidFill>
              <a:highlight>
                <a:srgbClr val="FFFFFF"/>
              </a:highlight>
            </a:endParaRPr>
          </a:p>
          <a:p>
            <a:pPr indent="-342900" lvl="2" marL="1371600" marR="0" rtl="0" algn="l">
              <a:lnSpc>
                <a:spcPct val="115000"/>
              </a:lnSpc>
              <a:spcBef>
                <a:spcPts val="0"/>
              </a:spcBef>
              <a:spcAft>
                <a:spcPts val="0"/>
              </a:spcAft>
              <a:buClr>
                <a:schemeClr val="dk2"/>
              </a:buClr>
              <a:buSzPts val="1800"/>
              <a:buFont typeface="Arial"/>
              <a:buChar char="■"/>
            </a:pPr>
            <a:r>
              <a:rPr lang="en" sz="1200">
                <a:solidFill>
                  <a:srgbClr val="444444"/>
                </a:solidFill>
                <a:highlight>
                  <a:srgbClr val="FFFFFF"/>
                </a:highlight>
              </a:rPr>
              <a:t>the recipient's ephemeral key pair. </a:t>
            </a:r>
            <a:endParaRPr sz="1200">
              <a:solidFill>
                <a:srgbClr val="444444"/>
              </a:solidFill>
              <a:highlight>
                <a:srgbClr val="FFFFFF"/>
              </a:highlight>
            </a:endParaRPr>
          </a:p>
          <a:p>
            <a:pPr indent="-342900" lvl="1" marL="914400" marR="0" rtl="0" algn="l">
              <a:lnSpc>
                <a:spcPct val="115000"/>
              </a:lnSpc>
              <a:spcBef>
                <a:spcPts val="0"/>
              </a:spcBef>
              <a:spcAft>
                <a:spcPts val="0"/>
              </a:spcAft>
              <a:buClr>
                <a:schemeClr val="dk2"/>
              </a:buClr>
              <a:buSzPts val="1800"/>
              <a:buFont typeface="Arial"/>
              <a:buChar char="○"/>
            </a:pPr>
            <a:r>
              <a:rPr lang="en" sz="1200">
                <a:solidFill>
                  <a:srgbClr val="444444"/>
                </a:solidFill>
                <a:highlight>
                  <a:srgbClr val="FFFFFF"/>
                </a:highlight>
              </a:rPr>
              <a:t>Assuming the corresponding private keys are secure, this authentication cannot be forged.</a:t>
            </a:r>
            <a:endParaRPr/>
          </a:p>
          <a:p>
            <a:pPr indent="-342900" lvl="0" marL="457200" marR="0" rtl="0" algn="l">
              <a:lnSpc>
                <a:spcPct val="115000"/>
              </a:lnSpc>
              <a:spcBef>
                <a:spcPts val="0"/>
              </a:spcBef>
              <a:spcAft>
                <a:spcPts val="0"/>
              </a:spcAft>
              <a:buClr>
                <a:schemeClr val="dk2"/>
              </a:buClr>
              <a:buSzPts val="1800"/>
              <a:buFont typeface="Arial"/>
              <a:buChar char="●"/>
            </a:pPr>
            <a:r>
              <a:rPr b="1" lang="en" sz="1200">
                <a:solidFill>
                  <a:srgbClr val="444444"/>
                </a:solidFill>
                <a:highlight>
                  <a:srgbClr val="FFFFFF"/>
                </a:highlight>
              </a:rPr>
              <a:t>Encryption to a known recipient, strong forward secrecy.</a:t>
            </a:r>
            <a:r>
              <a:rPr lang="en" sz="1200">
                <a:solidFill>
                  <a:srgbClr val="444444"/>
                </a:solidFill>
                <a:highlight>
                  <a:srgbClr val="FFFFFF"/>
                </a:highlight>
              </a:rPr>
              <a:t> </a:t>
            </a:r>
            <a:endParaRPr sz="1200">
              <a:solidFill>
                <a:srgbClr val="444444"/>
              </a:solidFill>
              <a:highlight>
                <a:srgbClr val="FFFFFF"/>
              </a:highlight>
            </a:endParaRPr>
          </a:p>
          <a:p>
            <a:pPr indent="-342900" lvl="1" marL="914400" marR="0" rtl="0" algn="l">
              <a:lnSpc>
                <a:spcPct val="115000"/>
              </a:lnSpc>
              <a:spcBef>
                <a:spcPts val="0"/>
              </a:spcBef>
              <a:spcAft>
                <a:spcPts val="0"/>
              </a:spcAft>
              <a:buClr>
                <a:schemeClr val="dk2"/>
              </a:buClr>
              <a:buSzPts val="1800"/>
              <a:buFont typeface="Arial"/>
              <a:buChar char="○"/>
            </a:pPr>
            <a:r>
              <a:rPr lang="en" sz="1200">
                <a:solidFill>
                  <a:srgbClr val="444444"/>
                </a:solidFill>
                <a:highlight>
                  <a:srgbClr val="FFFFFF"/>
                </a:highlight>
              </a:rPr>
              <a:t>This payload is encrypted based on </a:t>
            </a:r>
            <a:endParaRPr sz="1200">
              <a:solidFill>
                <a:srgbClr val="444444"/>
              </a:solidFill>
              <a:highlight>
                <a:srgbClr val="FFFFFF"/>
              </a:highlight>
            </a:endParaRPr>
          </a:p>
          <a:p>
            <a:pPr indent="-342900" lvl="2" marL="1371600" marR="0" rtl="0" algn="l">
              <a:lnSpc>
                <a:spcPct val="115000"/>
              </a:lnSpc>
              <a:spcBef>
                <a:spcPts val="0"/>
              </a:spcBef>
              <a:spcAft>
                <a:spcPts val="0"/>
              </a:spcAft>
              <a:buClr>
                <a:schemeClr val="dk2"/>
              </a:buClr>
              <a:buSzPts val="1800"/>
              <a:buFont typeface="Arial"/>
              <a:buChar char="■"/>
            </a:pPr>
            <a:r>
              <a:rPr lang="en" sz="1200">
                <a:solidFill>
                  <a:srgbClr val="444444"/>
                </a:solidFill>
                <a:highlight>
                  <a:srgbClr val="FFFFFF"/>
                </a:highlight>
              </a:rPr>
              <a:t>an ephemeral-ephemeral DH as well as </a:t>
            </a:r>
            <a:endParaRPr sz="1200">
              <a:solidFill>
                <a:srgbClr val="444444"/>
              </a:solidFill>
              <a:highlight>
                <a:srgbClr val="FFFFFF"/>
              </a:highlight>
            </a:endParaRPr>
          </a:p>
          <a:p>
            <a:pPr indent="-342900" lvl="2" marL="1371600" marR="0" rtl="0" algn="l">
              <a:lnSpc>
                <a:spcPct val="115000"/>
              </a:lnSpc>
              <a:spcBef>
                <a:spcPts val="0"/>
              </a:spcBef>
              <a:spcAft>
                <a:spcPts val="0"/>
              </a:spcAft>
              <a:buClr>
                <a:schemeClr val="dk2"/>
              </a:buClr>
              <a:buSzPts val="1800"/>
              <a:buFont typeface="Arial"/>
              <a:buChar char="■"/>
            </a:pPr>
            <a:r>
              <a:rPr lang="en" sz="1200">
                <a:solidFill>
                  <a:srgbClr val="444444"/>
                </a:solidFill>
                <a:highlight>
                  <a:srgbClr val="FFFFFF"/>
                </a:highlight>
              </a:rPr>
              <a:t>an ephemeral-static DH with the recipient's static key pair. </a:t>
            </a:r>
            <a:endParaRPr sz="1200">
              <a:solidFill>
                <a:srgbClr val="444444"/>
              </a:solidFill>
              <a:highlight>
                <a:srgbClr val="FFFFFF"/>
              </a:highlight>
            </a:endParaRPr>
          </a:p>
          <a:p>
            <a:pPr indent="-342900" lvl="1" marL="914400" marR="0" rtl="0" algn="l">
              <a:lnSpc>
                <a:spcPct val="115000"/>
              </a:lnSpc>
              <a:spcBef>
                <a:spcPts val="0"/>
              </a:spcBef>
              <a:spcAft>
                <a:spcPts val="0"/>
              </a:spcAft>
              <a:buClr>
                <a:schemeClr val="dk2"/>
              </a:buClr>
              <a:buSzPts val="1800"/>
              <a:buFont typeface="Arial"/>
              <a:buChar char="○"/>
            </a:pPr>
            <a:r>
              <a:rPr lang="en" sz="1200">
                <a:solidFill>
                  <a:srgbClr val="444444"/>
                </a:solidFill>
                <a:highlight>
                  <a:srgbClr val="FFFFFF"/>
                </a:highlight>
              </a:rPr>
              <a:t>This payload cannot be decrypted </a:t>
            </a:r>
            <a:r>
              <a:rPr lang="en" sz="1200">
                <a:solidFill>
                  <a:srgbClr val="444444"/>
                </a:solidFill>
                <a:highlight>
                  <a:srgbClr val="FFFFFF"/>
                </a:highlight>
              </a:rPr>
              <a:t>assuming</a:t>
            </a:r>
            <a:r>
              <a:rPr lang="en" sz="1200">
                <a:solidFill>
                  <a:srgbClr val="444444"/>
                </a:solidFill>
                <a:highlight>
                  <a:srgbClr val="FFFFFF"/>
                </a:highlight>
              </a:rPr>
              <a:t> </a:t>
            </a:r>
            <a:endParaRPr sz="1200">
              <a:solidFill>
                <a:srgbClr val="444444"/>
              </a:solidFill>
              <a:highlight>
                <a:srgbClr val="FFFFFF"/>
              </a:highlight>
            </a:endParaRPr>
          </a:p>
          <a:p>
            <a:pPr indent="-342900" lvl="2" marL="1371600" marR="0" rtl="0" algn="l">
              <a:lnSpc>
                <a:spcPct val="115000"/>
              </a:lnSpc>
              <a:spcBef>
                <a:spcPts val="0"/>
              </a:spcBef>
              <a:spcAft>
                <a:spcPts val="0"/>
              </a:spcAft>
              <a:buClr>
                <a:schemeClr val="dk2"/>
              </a:buClr>
              <a:buSzPts val="1800"/>
              <a:buFont typeface="Arial"/>
              <a:buChar char="■"/>
            </a:pPr>
            <a:r>
              <a:rPr lang="en" sz="1200">
                <a:solidFill>
                  <a:srgbClr val="444444"/>
                </a:solidFill>
                <a:highlight>
                  <a:srgbClr val="FFFFFF"/>
                </a:highlight>
              </a:rPr>
              <a:t>the ephemeral private keys are secure, </a:t>
            </a:r>
            <a:endParaRPr sz="1200">
              <a:solidFill>
                <a:srgbClr val="444444"/>
              </a:solidFill>
              <a:highlight>
                <a:srgbClr val="FFFFFF"/>
              </a:highlight>
            </a:endParaRPr>
          </a:p>
          <a:p>
            <a:pPr indent="-342900" lvl="2" marL="1371600" marR="0" rtl="0" algn="l">
              <a:lnSpc>
                <a:spcPct val="115000"/>
              </a:lnSpc>
              <a:spcBef>
                <a:spcPts val="0"/>
              </a:spcBef>
              <a:spcAft>
                <a:spcPts val="0"/>
              </a:spcAft>
              <a:buClr>
                <a:schemeClr val="dk2"/>
              </a:buClr>
              <a:buSzPts val="1800"/>
              <a:buFont typeface="Arial"/>
              <a:buChar char="■"/>
            </a:pPr>
            <a:r>
              <a:rPr lang="en" sz="1200">
                <a:solidFill>
                  <a:srgbClr val="444444"/>
                </a:solidFill>
                <a:highlight>
                  <a:srgbClr val="FFFFFF"/>
                </a:highlight>
              </a:rPr>
              <a:t>and the recipient is not being actively impersonated by an attacker that has stolen its static private key</a:t>
            </a:r>
            <a:endParaRPr sz="1200">
              <a:solidFill>
                <a:srgbClr val="444444"/>
              </a:solidFill>
              <a:highlight>
                <a:srgbClr val="FFFFFF"/>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6">
                                            <p:txEl>
                                              <p:pRg end="0" st="0"/>
                                            </p:txEl>
                                          </p:spTgt>
                                        </p:tgtEl>
                                        <p:attrNameLst>
                                          <p:attrName>style.visibility</p:attrName>
                                        </p:attrNameLst>
                                      </p:cBhvr>
                                      <p:to>
                                        <p:strVal val="visible"/>
                                      </p:to>
                                    </p:set>
                                    <p:animEffect filter="fade" transition="in">
                                      <p:cBhvr>
                                        <p:cTn dur="1000"/>
                                        <p:tgtEl>
                                          <p:spTgt spid="16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6">
                                            <p:txEl>
                                              <p:pRg end="1" st="1"/>
                                            </p:txEl>
                                          </p:spTgt>
                                        </p:tgtEl>
                                        <p:attrNameLst>
                                          <p:attrName>style.visibility</p:attrName>
                                        </p:attrNameLst>
                                      </p:cBhvr>
                                      <p:to>
                                        <p:strVal val="visible"/>
                                      </p:to>
                                    </p:set>
                                    <p:animEffect filter="fade" transition="in">
                                      <p:cBhvr>
                                        <p:cTn dur="1000"/>
                                        <p:tgtEl>
                                          <p:spTgt spid="167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6">
                                            <p:txEl>
                                              <p:pRg end="2" st="2"/>
                                            </p:txEl>
                                          </p:spTgt>
                                        </p:tgtEl>
                                        <p:attrNameLst>
                                          <p:attrName>style.visibility</p:attrName>
                                        </p:attrNameLst>
                                      </p:cBhvr>
                                      <p:to>
                                        <p:strVal val="visible"/>
                                      </p:to>
                                    </p:set>
                                    <p:animEffect filter="fade" transition="in">
                                      <p:cBhvr>
                                        <p:cTn dur="1000"/>
                                        <p:tgtEl>
                                          <p:spTgt spid="167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6">
                                            <p:txEl>
                                              <p:pRg end="3" st="3"/>
                                            </p:txEl>
                                          </p:spTgt>
                                        </p:tgtEl>
                                        <p:attrNameLst>
                                          <p:attrName>style.visibility</p:attrName>
                                        </p:attrNameLst>
                                      </p:cBhvr>
                                      <p:to>
                                        <p:strVal val="visible"/>
                                      </p:to>
                                    </p:set>
                                    <p:animEffect filter="fade" transition="in">
                                      <p:cBhvr>
                                        <p:cTn dur="1000"/>
                                        <p:tgtEl>
                                          <p:spTgt spid="167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6">
                                            <p:txEl>
                                              <p:pRg end="4" st="4"/>
                                            </p:txEl>
                                          </p:spTgt>
                                        </p:tgtEl>
                                        <p:attrNameLst>
                                          <p:attrName>style.visibility</p:attrName>
                                        </p:attrNameLst>
                                      </p:cBhvr>
                                      <p:to>
                                        <p:strVal val="visible"/>
                                      </p:to>
                                    </p:set>
                                    <p:animEffect filter="fade" transition="in">
                                      <p:cBhvr>
                                        <p:cTn dur="1000"/>
                                        <p:tgtEl>
                                          <p:spTgt spid="167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6">
                                            <p:txEl>
                                              <p:pRg end="5" st="5"/>
                                            </p:txEl>
                                          </p:spTgt>
                                        </p:tgtEl>
                                        <p:attrNameLst>
                                          <p:attrName>style.visibility</p:attrName>
                                        </p:attrNameLst>
                                      </p:cBhvr>
                                      <p:to>
                                        <p:strVal val="visible"/>
                                      </p:to>
                                    </p:set>
                                    <p:animEffect filter="fade" transition="in">
                                      <p:cBhvr>
                                        <p:cTn dur="1000"/>
                                        <p:tgtEl>
                                          <p:spTgt spid="167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6">
                                            <p:txEl>
                                              <p:pRg end="6" st="6"/>
                                            </p:txEl>
                                          </p:spTgt>
                                        </p:tgtEl>
                                        <p:attrNameLst>
                                          <p:attrName>style.visibility</p:attrName>
                                        </p:attrNameLst>
                                      </p:cBhvr>
                                      <p:to>
                                        <p:strVal val="visible"/>
                                      </p:to>
                                    </p:set>
                                    <p:animEffect filter="fade" transition="in">
                                      <p:cBhvr>
                                        <p:cTn dur="1000"/>
                                        <p:tgtEl>
                                          <p:spTgt spid="167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6">
                                            <p:txEl>
                                              <p:pRg end="7" st="7"/>
                                            </p:txEl>
                                          </p:spTgt>
                                        </p:tgtEl>
                                        <p:attrNameLst>
                                          <p:attrName>style.visibility</p:attrName>
                                        </p:attrNameLst>
                                      </p:cBhvr>
                                      <p:to>
                                        <p:strVal val="visible"/>
                                      </p:to>
                                    </p:set>
                                    <p:animEffect filter="fade" transition="in">
                                      <p:cBhvr>
                                        <p:cTn dur="1000"/>
                                        <p:tgtEl>
                                          <p:spTgt spid="167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6">
                                            <p:txEl>
                                              <p:pRg end="8" st="8"/>
                                            </p:txEl>
                                          </p:spTgt>
                                        </p:tgtEl>
                                        <p:attrNameLst>
                                          <p:attrName>style.visibility</p:attrName>
                                        </p:attrNameLst>
                                      </p:cBhvr>
                                      <p:to>
                                        <p:strVal val="visible"/>
                                      </p:to>
                                    </p:set>
                                    <p:animEffect filter="fade" transition="in">
                                      <p:cBhvr>
                                        <p:cTn dur="1000"/>
                                        <p:tgtEl>
                                          <p:spTgt spid="167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6">
                                            <p:txEl>
                                              <p:pRg end="9" st="9"/>
                                            </p:txEl>
                                          </p:spTgt>
                                        </p:tgtEl>
                                        <p:attrNameLst>
                                          <p:attrName>style.visibility</p:attrName>
                                        </p:attrNameLst>
                                      </p:cBhvr>
                                      <p:to>
                                        <p:strVal val="visible"/>
                                      </p:to>
                                    </p:set>
                                    <p:animEffect filter="fade" transition="in">
                                      <p:cBhvr>
                                        <p:cTn dur="1000"/>
                                        <p:tgtEl>
                                          <p:spTgt spid="1676">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6">
                                            <p:txEl>
                                              <p:pRg end="10" st="10"/>
                                            </p:txEl>
                                          </p:spTgt>
                                        </p:tgtEl>
                                        <p:attrNameLst>
                                          <p:attrName>style.visibility</p:attrName>
                                        </p:attrNameLst>
                                      </p:cBhvr>
                                      <p:to>
                                        <p:strVal val="visible"/>
                                      </p:to>
                                    </p:set>
                                    <p:animEffect filter="fade" transition="in">
                                      <p:cBhvr>
                                        <p:cTn dur="1000"/>
                                        <p:tgtEl>
                                          <p:spTgt spid="1676">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6">
                                            <p:txEl>
                                              <p:pRg end="11" st="11"/>
                                            </p:txEl>
                                          </p:spTgt>
                                        </p:tgtEl>
                                        <p:attrNameLst>
                                          <p:attrName>style.visibility</p:attrName>
                                        </p:attrNameLst>
                                      </p:cBhvr>
                                      <p:to>
                                        <p:strVal val="visible"/>
                                      </p:to>
                                    </p:set>
                                    <p:animEffect filter="fade" transition="in">
                                      <p:cBhvr>
                                        <p:cTn dur="1000"/>
                                        <p:tgtEl>
                                          <p:spTgt spid="1676">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0" name="Shape 1680"/>
        <p:cNvGrpSpPr/>
        <p:nvPr/>
      </p:nvGrpSpPr>
      <p:grpSpPr>
        <a:xfrm>
          <a:off x="0" y="0"/>
          <a:ext cx="0" cy="0"/>
          <a:chOff x="0" y="0"/>
          <a:chExt cx="0" cy="0"/>
        </a:xfrm>
      </p:grpSpPr>
      <p:sp>
        <p:nvSpPr>
          <p:cNvPr id="1681" name="Google Shape;1681;p1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Identity hiding properties achieved by XK</a:t>
            </a:r>
            <a:endParaRPr/>
          </a:p>
        </p:txBody>
      </p:sp>
      <p:sp>
        <p:nvSpPr>
          <p:cNvPr id="1682" name="Google Shape;1682;p120"/>
          <p:cNvSpPr txBox="1"/>
          <p:nvPr>
            <p:ph idx="1" type="body"/>
          </p:nvPr>
        </p:nvSpPr>
        <p:spPr>
          <a:xfrm>
            <a:off x="311700" y="1158850"/>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b="1" lang="en" sz="1200">
                <a:solidFill>
                  <a:srgbClr val="444444"/>
                </a:solidFill>
                <a:highlight>
                  <a:srgbClr val="FFFFFF"/>
                </a:highlight>
              </a:rPr>
              <a:t>Initiator</a:t>
            </a:r>
            <a:endParaRPr b="1" sz="1200">
              <a:solidFill>
                <a:srgbClr val="444444"/>
              </a:solidFill>
              <a:highlight>
                <a:srgbClr val="FFFFFF"/>
              </a:highlight>
            </a:endParaRPr>
          </a:p>
          <a:p>
            <a:pPr indent="-304800" lvl="1" marL="914400" marR="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Encrypted with forward secrecy to an authenticated party</a:t>
            </a:r>
            <a:endParaRPr b="1" sz="1200">
              <a:solidFill>
                <a:srgbClr val="444444"/>
              </a:solidFill>
              <a:highlight>
                <a:srgbClr val="FFFFFF"/>
              </a:highlight>
            </a:endParaRPr>
          </a:p>
          <a:p>
            <a:pPr indent="-342900" lvl="0" marL="457200" rtl="0" algn="l">
              <a:spcBef>
                <a:spcPts val="0"/>
              </a:spcBef>
              <a:spcAft>
                <a:spcPts val="0"/>
              </a:spcAft>
              <a:buSzPts val="1800"/>
              <a:buChar char="●"/>
            </a:pPr>
            <a:r>
              <a:rPr b="1" lang="en" sz="1200">
                <a:solidFill>
                  <a:srgbClr val="444444"/>
                </a:solidFill>
                <a:highlight>
                  <a:srgbClr val="FFFFFF"/>
                </a:highlight>
              </a:rPr>
              <a:t>Responder</a:t>
            </a:r>
            <a:endParaRPr b="1" sz="1200">
              <a:solidFill>
                <a:srgbClr val="444444"/>
              </a:solidFill>
              <a:highlight>
                <a:srgbClr val="FFFFFF"/>
              </a:highlight>
            </a:endParaRPr>
          </a:p>
          <a:p>
            <a:pPr indent="-304800" lvl="1" marL="914400" rtl="0" algn="l">
              <a:spcBef>
                <a:spcPts val="0"/>
              </a:spcBef>
              <a:spcAft>
                <a:spcPts val="0"/>
              </a:spcAft>
              <a:buClr>
                <a:srgbClr val="444444"/>
              </a:buClr>
              <a:buSzPts val="1200"/>
              <a:buChar char="○"/>
            </a:pPr>
            <a:r>
              <a:rPr lang="en" sz="1200">
                <a:solidFill>
                  <a:srgbClr val="444444"/>
                </a:solidFill>
                <a:highlight>
                  <a:srgbClr val="FFFFFF"/>
                </a:highlight>
              </a:rPr>
              <a:t>Not transmitted, </a:t>
            </a:r>
            <a:endParaRPr sz="1200">
              <a:solidFill>
                <a:srgbClr val="444444"/>
              </a:solidFill>
              <a:highlight>
                <a:srgbClr val="FFFFFF"/>
              </a:highlight>
            </a:endParaRPr>
          </a:p>
          <a:p>
            <a:pPr indent="-304800" lvl="1" marL="914400" rtl="0" algn="l">
              <a:spcBef>
                <a:spcPts val="0"/>
              </a:spcBef>
              <a:spcAft>
                <a:spcPts val="0"/>
              </a:spcAft>
              <a:buClr>
                <a:srgbClr val="444444"/>
              </a:buClr>
              <a:buSzPts val="1200"/>
              <a:buChar char="○"/>
            </a:pPr>
            <a:r>
              <a:rPr lang="en" sz="1200">
                <a:solidFill>
                  <a:srgbClr val="444444"/>
                </a:solidFill>
                <a:highlight>
                  <a:srgbClr val="FFFFFF"/>
                </a:highlight>
              </a:rPr>
              <a:t>Passive attacker can check candidates for the responder's private key </a:t>
            </a:r>
            <a:endParaRPr sz="1200">
              <a:solidFill>
                <a:srgbClr val="444444"/>
              </a:solidFill>
              <a:highlight>
                <a:srgbClr val="FFFFFF"/>
              </a:highlight>
            </a:endParaRPr>
          </a:p>
          <a:p>
            <a:pPr indent="-304800" lvl="2" marL="1371600" rtl="0" algn="l">
              <a:spcBef>
                <a:spcPts val="0"/>
              </a:spcBef>
              <a:spcAft>
                <a:spcPts val="0"/>
              </a:spcAft>
              <a:buClr>
                <a:srgbClr val="444444"/>
              </a:buClr>
              <a:buSzPts val="1200"/>
              <a:buChar char="■"/>
            </a:pPr>
            <a:r>
              <a:rPr lang="en" sz="1200">
                <a:solidFill>
                  <a:srgbClr val="444444"/>
                </a:solidFill>
                <a:highlight>
                  <a:srgbClr val="FFFFFF"/>
                </a:highlight>
              </a:rPr>
              <a:t>and determine whether the candidate is correct. </a:t>
            </a:r>
            <a:endParaRPr sz="1200">
              <a:solidFill>
                <a:srgbClr val="444444"/>
              </a:solidFill>
              <a:highlight>
                <a:srgbClr val="FFFFFF"/>
              </a:highlight>
            </a:endParaRPr>
          </a:p>
          <a:p>
            <a:pPr indent="-304800" lvl="1" marL="914400" rtl="0" algn="l">
              <a:spcBef>
                <a:spcPts val="0"/>
              </a:spcBef>
              <a:spcAft>
                <a:spcPts val="0"/>
              </a:spcAft>
              <a:buClr>
                <a:srgbClr val="444444"/>
              </a:buClr>
              <a:buSzPts val="1200"/>
              <a:buChar char="○"/>
            </a:pPr>
            <a:r>
              <a:rPr lang="en" sz="1200">
                <a:solidFill>
                  <a:srgbClr val="444444"/>
                </a:solidFill>
                <a:highlight>
                  <a:srgbClr val="FFFFFF"/>
                </a:highlight>
              </a:rPr>
              <a:t>An attacker could also replay a previously-recorded message to a new responder </a:t>
            </a:r>
            <a:endParaRPr sz="1200">
              <a:solidFill>
                <a:srgbClr val="444444"/>
              </a:solidFill>
              <a:highlight>
                <a:srgbClr val="FFFFFF"/>
              </a:highlight>
            </a:endParaRPr>
          </a:p>
          <a:p>
            <a:pPr indent="-304800" lvl="2" marL="1371600" rtl="0" algn="l">
              <a:spcBef>
                <a:spcPts val="0"/>
              </a:spcBef>
              <a:spcAft>
                <a:spcPts val="0"/>
              </a:spcAft>
              <a:buClr>
                <a:srgbClr val="444444"/>
              </a:buClr>
              <a:buSzPts val="1200"/>
              <a:buChar char="■"/>
            </a:pPr>
            <a:r>
              <a:rPr lang="en" sz="1200">
                <a:solidFill>
                  <a:srgbClr val="444444"/>
                </a:solidFill>
                <a:highlight>
                  <a:srgbClr val="FFFFFF"/>
                </a:highlight>
              </a:rPr>
              <a:t>determine whether the two responders are the "same" </a:t>
            </a:r>
            <a:endParaRPr sz="1200">
              <a:solidFill>
                <a:srgbClr val="444444"/>
              </a:solidFill>
              <a:highlight>
                <a:srgbClr val="FFFFFF"/>
              </a:highlight>
            </a:endParaRPr>
          </a:p>
          <a:p>
            <a:pPr indent="-304800" lvl="3" marL="1828800" rtl="0" algn="l">
              <a:spcBef>
                <a:spcPts val="0"/>
              </a:spcBef>
              <a:spcAft>
                <a:spcPts val="0"/>
              </a:spcAft>
              <a:buClr>
                <a:srgbClr val="444444"/>
              </a:buClr>
              <a:buSzPts val="1200"/>
              <a:buChar char="●"/>
            </a:pPr>
            <a:r>
              <a:rPr lang="en" sz="1200">
                <a:solidFill>
                  <a:srgbClr val="444444"/>
                </a:solidFill>
                <a:highlight>
                  <a:srgbClr val="FFFFFF"/>
                </a:highlight>
              </a:rPr>
              <a:t>(i.e. are using the same static key pair) </a:t>
            </a:r>
            <a:endParaRPr sz="1200">
              <a:solidFill>
                <a:srgbClr val="444444"/>
              </a:solidFill>
              <a:highlight>
                <a:srgbClr val="FFFFFF"/>
              </a:highlight>
            </a:endParaRPr>
          </a:p>
          <a:p>
            <a:pPr indent="-304800" lvl="2" marL="1371600" rtl="0" algn="l">
              <a:spcBef>
                <a:spcPts val="0"/>
              </a:spcBef>
              <a:spcAft>
                <a:spcPts val="0"/>
              </a:spcAft>
              <a:buClr>
                <a:srgbClr val="444444"/>
              </a:buClr>
              <a:buSzPts val="1200"/>
              <a:buChar char="■"/>
            </a:pPr>
            <a:r>
              <a:rPr lang="en" sz="1200">
                <a:solidFill>
                  <a:srgbClr val="444444"/>
                </a:solidFill>
                <a:highlight>
                  <a:srgbClr val="FFFFFF"/>
                </a:highlight>
              </a:rPr>
              <a:t>Does the recipient accept the replay message?</a:t>
            </a:r>
            <a:endParaRPr b="1" sz="1200">
              <a:solidFill>
                <a:srgbClr val="444444"/>
              </a:solidFill>
              <a:highlight>
                <a:srgbClr val="FFFFFF"/>
              </a:highlight>
            </a:endParaRPr>
          </a:p>
          <a:p>
            <a:pPr indent="-342900" lvl="0" marL="457200" marR="0" rtl="0" algn="l">
              <a:lnSpc>
                <a:spcPct val="115000"/>
              </a:lnSpc>
              <a:spcBef>
                <a:spcPts val="0"/>
              </a:spcBef>
              <a:spcAft>
                <a:spcPts val="0"/>
              </a:spcAft>
              <a:buClr>
                <a:schemeClr val="dk2"/>
              </a:buClr>
              <a:buSzPts val="1800"/>
              <a:buFont typeface="Arial"/>
              <a:buChar char="●"/>
            </a:pPr>
            <a:r>
              <a:rPr b="1" lang="en" sz="1200">
                <a:solidFill>
                  <a:srgbClr val="444444"/>
                </a:solidFill>
                <a:highlight>
                  <a:srgbClr val="FFFFFF"/>
                </a:highlight>
              </a:rPr>
              <a:t>Warning! Identities may be exposed through other means including:</a:t>
            </a:r>
            <a:endParaRPr b="1" sz="1200">
              <a:solidFill>
                <a:srgbClr val="444444"/>
              </a:solidFill>
              <a:highlight>
                <a:srgbClr val="FFFFFF"/>
              </a:highlight>
            </a:endParaRPr>
          </a:p>
          <a:p>
            <a:pPr indent="-304800" lvl="1" marL="914400" marR="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Payload fields</a:t>
            </a:r>
            <a:endParaRPr sz="1200">
              <a:solidFill>
                <a:srgbClr val="444444"/>
              </a:solidFill>
              <a:highlight>
                <a:srgbClr val="FFFFFF"/>
              </a:highlight>
            </a:endParaRPr>
          </a:p>
          <a:p>
            <a:pPr indent="-304800" lvl="1" marL="914400" marR="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Traffic analysis</a:t>
            </a:r>
            <a:endParaRPr sz="1200">
              <a:solidFill>
                <a:srgbClr val="444444"/>
              </a:solidFill>
              <a:highlight>
                <a:srgbClr val="FFFFFF"/>
              </a:highlight>
            </a:endParaRPr>
          </a:p>
          <a:p>
            <a:pPr indent="-304800" lvl="1" marL="914400" marR="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Metadata such as IP addresses</a:t>
            </a:r>
            <a:endParaRPr sz="1200">
              <a:solidFill>
                <a:srgbClr val="444444"/>
              </a:solidFill>
              <a:highlight>
                <a:srgbClr val="FFFFFF"/>
              </a:highlight>
            </a:endParaRPr>
          </a:p>
          <a:p>
            <a:pPr indent="0" lvl="0" marL="0" marR="0" rtl="0" algn="l">
              <a:lnSpc>
                <a:spcPct val="115000"/>
              </a:lnSpc>
              <a:spcBef>
                <a:spcPts val="1600"/>
              </a:spcBef>
              <a:spcAft>
                <a:spcPts val="0"/>
              </a:spcAft>
              <a:buNone/>
            </a:pPr>
            <a:r>
              <a:t/>
            </a:r>
            <a:endParaRPr sz="1200">
              <a:solidFill>
                <a:srgbClr val="444444"/>
              </a:solidFill>
              <a:highlight>
                <a:srgbClr val="FFFFFF"/>
              </a:highlight>
            </a:endParaRPr>
          </a:p>
          <a:p>
            <a:pPr indent="0" lvl="0" marL="457200" marR="0" rtl="0" algn="l">
              <a:lnSpc>
                <a:spcPct val="115000"/>
              </a:lnSpc>
              <a:spcBef>
                <a:spcPts val="1600"/>
              </a:spcBef>
              <a:spcAft>
                <a:spcPts val="1600"/>
              </a:spcAft>
              <a:buNone/>
            </a:pPr>
            <a:r>
              <a:t/>
            </a:r>
            <a:endParaRPr b="1" sz="1200">
              <a:solidFill>
                <a:srgbClr val="444444"/>
              </a:solidFill>
              <a:highlight>
                <a:srgbClr val="FFFFFF"/>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2">
                                            <p:txEl>
                                              <p:pRg end="0" st="0"/>
                                            </p:txEl>
                                          </p:spTgt>
                                        </p:tgtEl>
                                        <p:attrNameLst>
                                          <p:attrName>style.visibility</p:attrName>
                                        </p:attrNameLst>
                                      </p:cBhvr>
                                      <p:to>
                                        <p:strVal val="visible"/>
                                      </p:to>
                                    </p:set>
                                    <p:animEffect filter="fade" transition="in">
                                      <p:cBhvr>
                                        <p:cTn dur="1000"/>
                                        <p:tgtEl>
                                          <p:spTgt spid="168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2">
                                            <p:txEl>
                                              <p:pRg end="1" st="1"/>
                                            </p:txEl>
                                          </p:spTgt>
                                        </p:tgtEl>
                                        <p:attrNameLst>
                                          <p:attrName>style.visibility</p:attrName>
                                        </p:attrNameLst>
                                      </p:cBhvr>
                                      <p:to>
                                        <p:strVal val="visible"/>
                                      </p:to>
                                    </p:set>
                                    <p:animEffect filter="fade" transition="in">
                                      <p:cBhvr>
                                        <p:cTn dur="1000"/>
                                        <p:tgtEl>
                                          <p:spTgt spid="168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2">
                                            <p:txEl>
                                              <p:pRg end="2" st="2"/>
                                            </p:txEl>
                                          </p:spTgt>
                                        </p:tgtEl>
                                        <p:attrNameLst>
                                          <p:attrName>style.visibility</p:attrName>
                                        </p:attrNameLst>
                                      </p:cBhvr>
                                      <p:to>
                                        <p:strVal val="visible"/>
                                      </p:to>
                                    </p:set>
                                    <p:animEffect filter="fade" transition="in">
                                      <p:cBhvr>
                                        <p:cTn dur="1000"/>
                                        <p:tgtEl>
                                          <p:spTgt spid="168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2">
                                            <p:txEl>
                                              <p:pRg end="3" st="3"/>
                                            </p:txEl>
                                          </p:spTgt>
                                        </p:tgtEl>
                                        <p:attrNameLst>
                                          <p:attrName>style.visibility</p:attrName>
                                        </p:attrNameLst>
                                      </p:cBhvr>
                                      <p:to>
                                        <p:strVal val="visible"/>
                                      </p:to>
                                    </p:set>
                                    <p:animEffect filter="fade" transition="in">
                                      <p:cBhvr>
                                        <p:cTn dur="1000"/>
                                        <p:tgtEl>
                                          <p:spTgt spid="168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2">
                                            <p:txEl>
                                              <p:pRg end="4" st="4"/>
                                            </p:txEl>
                                          </p:spTgt>
                                        </p:tgtEl>
                                        <p:attrNameLst>
                                          <p:attrName>style.visibility</p:attrName>
                                        </p:attrNameLst>
                                      </p:cBhvr>
                                      <p:to>
                                        <p:strVal val="visible"/>
                                      </p:to>
                                    </p:set>
                                    <p:animEffect filter="fade" transition="in">
                                      <p:cBhvr>
                                        <p:cTn dur="1000"/>
                                        <p:tgtEl>
                                          <p:spTgt spid="168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2">
                                            <p:txEl>
                                              <p:pRg end="5" st="5"/>
                                            </p:txEl>
                                          </p:spTgt>
                                        </p:tgtEl>
                                        <p:attrNameLst>
                                          <p:attrName>style.visibility</p:attrName>
                                        </p:attrNameLst>
                                      </p:cBhvr>
                                      <p:to>
                                        <p:strVal val="visible"/>
                                      </p:to>
                                    </p:set>
                                    <p:animEffect filter="fade" transition="in">
                                      <p:cBhvr>
                                        <p:cTn dur="1000"/>
                                        <p:tgtEl>
                                          <p:spTgt spid="168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2">
                                            <p:txEl>
                                              <p:pRg end="6" st="6"/>
                                            </p:txEl>
                                          </p:spTgt>
                                        </p:tgtEl>
                                        <p:attrNameLst>
                                          <p:attrName>style.visibility</p:attrName>
                                        </p:attrNameLst>
                                      </p:cBhvr>
                                      <p:to>
                                        <p:strVal val="visible"/>
                                      </p:to>
                                    </p:set>
                                    <p:animEffect filter="fade" transition="in">
                                      <p:cBhvr>
                                        <p:cTn dur="1000"/>
                                        <p:tgtEl>
                                          <p:spTgt spid="168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2">
                                            <p:txEl>
                                              <p:pRg end="7" st="7"/>
                                            </p:txEl>
                                          </p:spTgt>
                                        </p:tgtEl>
                                        <p:attrNameLst>
                                          <p:attrName>style.visibility</p:attrName>
                                        </p:attrNameLst>
                                      </p:cBhvr>
                                      <p:to>
                                        <p:strVal val="visible"/>
                                      </p:to>
                                    </p:set>
                                    <p:animEffect filter="fade" transition="in">
                                      <p:cBhvr>
                                        <p:cTn dur="1000"/>
                                        <p:tgtEl>
                                          <p:spTgt spid="168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2">
                                            <p:txEl>
                                              <p:pRg end="8" st="8"/>
                                            </p:txEl>
                                          </p:spTgt>
                                        </p:tgtEl>
                                        <p:attrNameLst>
                                          <p:attrName>style.visibility</p:attrName>
                                        </p:attrNameLst>
                                      </p:cBhvr>
                                      <p:to>
                                        <p:strVal val="visible"/>
                                      </p:to>
                                    </p:set>
                                    <p:animEffect filter="fade" transition="in">
                                      <p:cBhvr>
                                        <p:cTn dur="1000"/>
                                        <p:tgtEl>
                                          <p:spTgt spid="168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2">
                                            <p:txEl>
                                              <p:pRg end="9" st="9"/>
                                            </p:txEl>
                                          </p:spTgt>
                                        </p:tgtEl>
                                        <p:attrNameLst>
                                          <p:attrName>style.visibility</p:attrName>
                                        </p:attrNameLst>
                                      </p:cBhvr>
                                      <p:to>
                                        <p:strVal val="visible"/>
                                      </p:to>
                                    </p:set>
                                    <p:animEffect filter="fade" transition="in">
                                      <p:cBhvr>
                                        <p:cTn dur="1000"/>
                                        <p:tgtEl>
                                          <p:spTgt spid="1682">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2">
                                            <p:txEl>
                                              <p:pRg end="10" st="10"/>
                                            </p:txEl>
                                          </p:spTgt>
                                        </p:tgtEl>
                                        <p:attrNameLst>
                                          <p:attrName>style.visibility</p:attrName>
                                        </p:attrNameLst>
                                      </p:cBhvr>
                                      <p:to>
                                        <p:strVal val="visible"/>
                                      </p:to>
                                    </p:set>
                                    <p:animEffect filter="fade" transition="in">
                                      <p:cBhvr>
                                        <p:cTn dur="1000"/>
                                        <p:tgtEl>
                                          <p:spTgt spid="1682">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2">
                                            <p:txEl>
                                              <p:pRg end="11" st="11"/>
                                            </p:txEl>
                                          </p:spTgt>
                                        </p:tgtEl>
                                        <p:attrNameLst>
                                          <p:attrName>style.visibility</p:attrName>
                                        </p:attrNameLst>
                                      </p:cBhvr>
                                      <p:to>
                                        <p:strVal val="visible"/>
                                      </p:to>
                                    </p:set>
                                    <p:animEffect filter="fade" transition="in">
                                      <p:cBhvr>
                                        <p:cTn dur="1000"/>
                                        <p:tgtEl>
                                          <p:spTgt spid="1682">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2">
                                            <p:txEl>
                                              <p:pRg end="12" st="12"/>
                                            </p:txEl>
                                          </p:spTgt>
                                        </p:tgtEl>
                                        <p:attrNameLst>
                                          <p:attrName>style.visibility</p:attrName>
                                        </p:attrNameLst>
                                      </p:cBhvr>
                                      <p:to>
                                        <p:strVal val="visible"/>
                                      </p:to>
                                    </p:set>
                                    <p:animEffect filter="fade" transition="in">
                                      <p:cBhvr>
                                        <p:cTn dur="1000"/>
                                        <p:tgtEl>
                                          <p:spTgt spid="1682">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2">
                                            <p:txEl>
                                              <p:pRg end="13" st="13"/>
                                            </p:txEl>
                                          </p:spTgt>
                                        </p:tgtEl>
                                        <p:attrNameLst>
                                          <p:attrName>style.visibility</p:attrName>
                                        </p:attrNameLst>
                                      </p:cBhvr>
                                      <p:to>
                                        <p:strVal val="visible"/>
                                      </p:to>
                                    </p:set>
                                    <p:animEffect filter="fade" transition="in">
                                      <p:cBhvr>
                                        <p:cTn dur="1000"/>
                                        <p:tgtEl>
                                          <p:spTgt spid="1682">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2">
                                            <p:txEl>
                                              <p:pRg end="14" st="14"/>
                                            </p:txEl>
                                          </p:spTgt>
                                        </p:tgtEl>
                                        <p:attrNameLst>
                                          <p:attrName>style.visibility</p:attrName>
                                        </p:attrNameLst>
                                      </p:cBhvr>
                                      <p:to>
                                        <p:strVal val="visible"/>
                                      </p:to>
                                    </p:set>
                                    <p:animEffect filter="fade" transition="in">
                                      <p:cBhvr>
                                        <p:cTn dur="1000"/>
                                        <p:tgtEl>
                                          <p:spTgt spid="1682">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2">
                                            <p:txEl>
                                              <p:pRg end="15" st="15"/>
                                            </p:txEl>
                                          </p:spTgt>
                                        </p:tgtEl>
                                        <p:attrNameLst>
                                          <p:attrName>style.visibility</p:attrName>
                                        </p:attrNameLst>
                                      </p:cBhvr>
                                      <p:to>
                                        <p:strVal val="visible"/>
                                      </p:to>
                                    </p:set>
                                    <p:animEffect filter="fade" transition="in">
                                      <p:cBhvr>
                                        <p:cTn dur="1000"/>
                                        <p:tgtEl>
                                          <p:spTgt spid="1682">
                                            <p:txEl>
                                              <p:pRg end="15" st="1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6" name="Shape 1686"/>
        <p:cNvGrpSpPr/>
        <p:nvPr/>
      </p:nvGrpSpPr>
      <p:grpSpPr>
        <a:xfrm>
          <a:off x="0" y="0"/>
          <a:ext cx="0" cy="0"/>
          <a:chOff x="0" y="0"/>
          <a:chExt cx="0" cy="0"/>
        </a:xfrm>
      </p:grpSpPr>
      <p:sp>
        <p:nvSpPr>
          <p:cNvPr id="1687" name="Google Shape;1687;p1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setup for the Transport layer</a:t>
            </a:r>
            <a:endParaRPr/>
          </a:p>
        </p:txBody>
      </p:sp>
      <p:sp>
        <p:nvSpPr>
          <p:cNvPr id="1688" name="Google Shape;1688;p121"/>
          <p:cNvSpPr txBox="1"/>
          <p:nvPr>
            <p:ph idx="1" type="body"/>
          </p:nvPr>
        </p:nvSpPr>
        <p:spPr>
          <a:xfrm>
            <a:off x="311700" y="115885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Each Lightning Network node is identified by a static node_id (pubkey)</a:t>
            </a:r>
            <a:endParaRPr/>
          </a:p>
          <a:p>
            <a:pPr indent="-317500" lvl="1" marL="914400" rtl="0" algn="l">
              <a:spcBef>
                <a:spcPts val="0"/>
              </a:spcBef>
              <a:spcAft>
                <a:spcPts val="0"/>
              </a:spcAft>
              <a:buSzPts val="1400"/>
              <a:buChar char="○"/>
            </a:pPr>
            <a:r>
              <a:rPr lang="en"/>
              <a:t>Curvepoint on secp256k1 curve which is also used in bitcoin</a:t>
            </a:r>
            <a:endParaRPr/>
          </a:p>
          <a:p>
            <a:pPr indent="-317500" lvl="1" marL="914400" rtl="0" algn="l">
              <a:spcBef>
                <a:spcPts val="0"/>
              </a:spcBef>
              <a:spcAft>
                <a:spcPts val="0"/>
              </a:spcAft>
              <a:buSzPts val="1400"/>
              <a:buChar char="○"/>
            </a:pPr>
            <a:r>
              <a:rPr lang="en"/>
              <a:t>Private key is derived from a mnemonic seed</a:t>
            </a:r>
            <a:endParaRPr/>
          </a:p>
          <a:p>
            <a:pPr indent="-342900" lvl="0" marL="457200" marR="0" rtl="0" algn="l">
              <a:lnSpc>
                <a:spcPct val="115000"/>
              </a:lnSpc>
              <a:spcBef>
                <a:spcPts val="0"/>
              </a:spcBef>
              <a:spcAft>
                <a:spcPts val="0"/>
              </a:spcAft>
              <a:buSzPts val="1800"/>
              <a:buChar char="●"/>
            </a:pPr>
            <a:r>
              <a:rPr lang="en"/>
              <a:t>The Transport layer uses ephemeral session keys before actual data transfer </a:t>
            </a:r>
            <a:endParaRPr/>
          </a:p>
          <a:p>
            <a:pPr indent="-317500" lvl="1" marL="914400" marR="0" rtl="0" algn="l">
              <a:lnSpc>
                <a:spcPct val="115000"/>
              </a:lnSpc>
              <a:spcBef>
                <a:spcPts val="0"/>
              </a:spcBef>
              <a:spcAft>
                <a:spcPts val="0"/>
              </a:spcAft>
              <a:buSzPts val="1400"/>
              <a:buChar char="○"/>
            </a:pPr>
            <a:r>
              <a:rPr lang="en"/>
              <a:t>Authenticated key agreement handshake</a:t>
            </a:r>
            <a:endParaRPr/>
          </a:p>
          <a:p>
            <a:pPr indent="-317500" lvl="1" marL="914400" marR="0" rtl="0" algn="l">
              <a:lnSpc>
                <a:spcPct val="115000"/>
              </a:lnSpc>
              <a:spcBef>
                <a:spcPts val="0"/>
              </a:spcBef>
              <a:spcAft>
                <a:spcPts val="0"/>
              </a:spcAft>
              <a:buSzPts val="1400"/>
              <a:buChar char="○"/>
            </a:pPr>
            <a:r>
              <a:rPr lang="en"/>
              <a:t>Based on the Noise Protocol Framework</a:t>
            </a:r>
            <a:endParaRPr/>
          </a:p>
          <a:p>
            <a:pPr indent="-317500" lvl="2" marL="1371600" marR="0" rtl="0" algn="l">
              <a:lnSpc>
                <a:spcPct val="115000"/>
              </a:lnSpc>
              <a:spcBef>
                <a:spcPts val="0"/>
              </a:spcBef>
              <a:spcAft>
                <a:spcPts val="0"/>
              </a:spcAft>
              <a:buSzPts val="1400"/>
              <a:buChar char="■"/>
            </a:pPr>
            <a:r>
              <a:rPr lang="en"/>
              <a:t>Whatsapp, WireGuard, I2P</a:t>
            </a:r>
            <a:endParaRPr/>
          </a:p>
          <a:p>
            <a:pPr indent="-317500" lvl="2" marL="1371600" marR="0" rtl="0" algn="l">
              <a:lnSpc>
                <a:spcPct val="115000"/>
              </a:lnSpc>
              <a:spcBef>
                <a:spcPts val="0"/>
              </a:spcBef>
              <a:spcAft>
                <a:spcPts val="0"/>
              </a:spcAft>
              <a:buSzPts val="1400"/>
              <a:buChar char="■"/>
            </a:pPr>
            <a:r>
              <a:rPr lang="en" u="sng">
                <a:solidFill>
                  <a:schemeClr val="hlink"/>
                </a:solidFill>
                <a:hlinkClick r:id="rId3"/>
              </a:rPr>
              <a:t>http://noiseprotocol.org/noise.html</a:t>
            </a:r>
            <a:endParaRPr/>
          </a:p>
          <a:p>
            <a:pPr indent="-342900" lvl="0" marL="457200" marR="0" rtl="0" algn="l">
              <a:lnSpc>
                <a:spcPct val="115000"/>
              </a:lnSpc>
              <a:spcBef>
                <a:spcPts val="0"/>
              </a:spcBef>
              <a:spcAft>
                <a:spcPts val="0"/>
              </a:spcAft>
              <a:buSzPts val="1800"/>
              <a:buChar char="●"/>
            </a:pPr>
            <a:r>
              <a:rPr lang="en"/>
              <a:t>Message exchange phase</a:t>
            </a:r>
            <a:endParaRPr/>
          </a:p>
          <a:p>
            <a:pPr indent="-317500" lvl="1" marL="914400" marR="0" rtl="0" algn="l">
              <a:lnSpc>
                <a:spcPct val="115000"/>
              </a:lnSpc>
              <a:spcBef>
                <a:spcPts val="0"/>
              </a:spcBef>
              <a:spcAft>
                <a:spcPts val="0"/>
              </a:spcAft>
              <a:buSzPts val="1400"/>
              <a:buChar char="○"/>
            </a:pPr>
            <a:r>
              <a:rPr lang="en"/>
              <a:t>Authenticated encryption with associated data (AEAD) cyphertexts</a:t>
            </a:r>
            <a:endParaRPr/>
          </a:p>
          <a:p>
            <a:pPr indent="-317500" lvl="1" marL="914400" marR="0" rtl="0" algn="l">
              <a:lnSpc>
                <a:spcPct val="115000"/>
              </a:lnSpc>
              <a:spcBef>
                <a:spcPts val="0"/>
              </a:spcBef>
              <a:spcAft>
                <a:spcPts val="0"/>
              </a:spcAft>
              <a:buSzPts val="1400"/>
              <a:buChar char="○"/>
            </a:pPr>
            <a:r>
              <a:rPr lang="en"/>
              <a:t>Key rotation after a key is used 1000 times</a:t>
            </a:r>
            <a:endParaRPr/>
          </a:p>
          <a:p>
            <a:pPr indent="-317500" lvl="2" marL="1371600" marR="0" rtl="0" algn="l">
              <a:lnSpc>
                <a:spcPct val="115000"/>
              </a:lnSpc>
              <a:spcBef>
                <a:spcPts val="0"/>
              </a:spcBef>
              <a:spcAft>
                <a:spcPts val="0"/>
              </a:spcAft>
              <a:buSzPts val="1400"/>
              <a:buChar char="■"/>
            </a:pPr>
            <a:r>
              <a:rPr lang="en"/>
              <a:t>I.e. every 500 messages</a:t>
            </a:r>
            <a:endParaRPr/>
          </a:p>
          <a:p>
            <a:pPr indent="-317500" lvl="2" marL="1371600" marR="0" rtl="0" algn="l">
              <a:lnSpc>
                <a:spcPct val="115000"/>
              </a:lnSpc>
              <a:spcBef>
                <a:spcPts val="0"/>
              </a:spcBef>
              <a:spcAft>
                <a:spcPts val="0"/>
              </a:spcAft>
              <a:buSzPts val="1400"/>
              <a:buChar char="■"/>
            </a:pPr>
            <a:r>
              <a:rPr lang="en"/>
              <a:t>Each messages goes through 2 separate but identical encryption processes</a:t>
            </a:r>
            <a:endParaRPr/>
          </a:p>
          <a:p>
            <a:pPr indent="0" lvl="0" marL="457200" marR="0" rtl="0" algn="l">
              <a:lnSpc>
                <a:spcPct val="115000"/>
              </a:lnSpc>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8">
                                            <p:txEl>
                                              <p:pRg end="0" st="0"/>
                                            </p:txEl>
                                          </p:spTgt>
                                        </p:tgtEl>
                                        <p:attrNameLst>
                                          <p:attrName>style.visibility</p:attrName>
                                        </p:attrNameLst>
                                      </p:cBhvr>
                                      <p:to>
                                        <p:strVal val="visible"/>
                                      </p:to>
                                    </p:set>
                                    <p:animEffect filter="fade" transition="in">
                                      <p:cBhvr>
                                        <p:cTn dur="1000"/>
                                        <p:tgtEl>
                                          <p:spTgt spid="16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8">
                                            <p:txEl>
                                              <p:pRg end="1" st="1"/>
                                            </p:txEl>
                                          </p:spTgt>
                                        </p:tgtEl>
                                        <p:attrNameLst>
                                          <p:attrName>style.visibility</p:attrName>
                                        </p:attrNameLst>
                                      </p:cBhvr>
                                      <p:to>
                                        <p:strVal val="visible"/>
                                      </p:to>
                                    </p:set>
                                    <p:animEffect filter="fade" transition="in">
                                      <p:cBhvr>
                                        <p:cTn dur="1000"/>
                                        <p:tgtEl>
                                          <p:spTgt spid="168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8">
                                            <p:txEl>
                                              <p:pRg end="2" st="2"/>
                                            </p:txEl>
                                          </p:spTgt>
                                        </p:tgtEl>
                                        <p:attrNameLst>
                                          <p:attrName>style.visibility</p:attrName>
                                        </p:attrNameLst>
                                      </p:cBhvr>
                                      <p:to>
                                        <p:strVal val="visible"/>
                                      </p:to>
                                    </p:set>
                                    <p:animEffect filter="fade" transition="in">
                                      <p:cBhvr>
                                        <p:cTn dur="1000"/>
                                        <p:tgtEl>
                                          <p:spTgt spid="168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8">
                                            <p:txEl>
                                              <p:pRg end="3" st="3"/>
                                            </p:txEl>
                                          </p:spTgt>
                                        </p:tgtEl>
                                        <p:attrNameLst>
                                          <p:attrName>style.visibility</p:attrName>
                                        </p:attrNameLst>
                                      </p:cBhvr>
                                      <p:to>
                                        <p:strVal val="visible"/>
                                      </p:to>
                                    </p:set>
                                    <p:animEffect filter="fade" transition="in">
                                      <p:cBhvr>
                                        <p:cTn dur="1000"/>
                                        <p:tgtEl>
                                          <p:spTgt spid="168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8">
                                            <p:txEl>
                                              <p:pRg end="4" st="4"/>
                                            </p:txEl>
                                          </p:spTgt>
                                        </p:tgtEl>
                                        <p:attrNameLst>
                                          <p:attrName>style.visibility</p:attrName>
                                        </p:attrNameLst>
                                      </p:cBhvr>
                                      <p:to>
                                        <p:strVal val="visible"/>
                                      </p:to>
                                    </p:set>
                                    <p:animEffect filter="fade" transition="in">
                                      <p:cBhvr>
                                        <p:cTn dur="1000"/>
                                        <p:tgtEl>
                                          <p:spTgt spid="168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8">
                                            <p:txEl>
                                              <p:pRg end="5" st="5"/>
                                            </p:txEl>
                                          </p:spTgt>
                                        </p:tgtEl>
                                        <p:attrNameLst>
                                          <p:attrName>style.visibility</p:attrName>
                                        </p:attrNameLst>
                                      </p:cBhvr>
                                      <p:to>
                                        <p:strVal val="visible"/>
                                      </p:to>
                                    </p:set>
                                    <p:animEffect filter="fade" transition="in">
                                      <p:cBhvr>
                                        <p:cTn dur="1000"/>
                                        <p:tgtEl>
                                          <p:spTgt spid="168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8">
                                            <p:txEl>
                                              <p:pRg end="6" st="6"/>
                                            </p:txEl>
                                          </p:spTgt>
                                        </p:tgtEl>
                                        <p:attrNameLst>
                                          <p:attrName>style.visibility</p:attrName>
                                        </p:attrNameLst>
                                      </p:cBhvr>
                                      <p:to>
                                        <p:strVal val="visible"/>
                                      </p:to>
                                    </p:set>
                                    <p:animEffect filter="fade" transition="in">
                                      <p:cBhvr>
                                        <p:cTn dur="1000"/>
                                        <p:tgtEl>
                                          <p:spTgt spid="168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8">
                                            <p:txEl>
                                              <p:pRg end="7" st="7"/>
                                            </p:txEl>
                                          </p:spTgt>
                                        </p:tgtEl>
                                        <p:attrNameLst>
                                          <p:attrName>style.visibility</p:attrName>
                                        </p:attrNameLst>
                                      </p:cBhvr>
                                      <p:to>
                                        <p:strVal val="visible"/>
                                      </p:to>
                                    </p:set>
                                    <p:animEffect filter="fade" transition="in">
                                      <p:cBhvr>
                                        <p:cTn dur="1000"/>
                                        <p:tgtEl>
                                          <p:spTgt spid="168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8">
                                            <p:txEl>
                                              <p:pRg end="8" st="8"/>
                                            </p:txEl>
                                          </p:spTgt>
                                        </p:tgtEl>
                                        <p:attrNameLst>
                                          <p:attrName>style.visibility</p:attrName>
                                        </p:attrNameLst>
                                      </p:cBhvr>
                                      <p:to>
                                        <p:strVal val="visible"/>
                                      </p:to>
                                    </p:set>
                                    <p:animEffect filter="fade" transition="in">
                                      <p:cBhvr>
                                        <p:cTn dur="1000"/>
                                        <p:tgtEl>
                                          <p:spTgt spid="168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8">
                                            <p:txEl>
                                              <p:pRg end="9" st="9"/>
                                            </p:txEl>
                                          </p:spTgt>
                                        </p:tgtEl>
                                        <p:attrNameLst>
                                          <p:attrName>style.visibility</p:attrName>
                                        </p:attrNameLst>
                                      </p:cBhvr>
                                      <p:to>
                                        <p:strVal val="visible"/>
                                      </p:to>
                                    </p:set>
                                    <p:animEffect filter="fade" transition="in">
                                      <p:cBhvr>
                                        <p:cTn dur="1000"/>
                                        <p:tgtEl>
                                          <p:spTgt spid="1688">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8">
                                            <p:txEl>
                                              <p:pRg end="10" st="10"/>
                                            </p:txEl>
                                          </p:spTgt>
                                        </p:tgtEl>
                                        <p:attrNameLst>
                                          <p:attrName>style.visibility</p:attrName>
                                        </p:attrNameLst>
                                      </p:cBhvr>
                                      <p:to>
                                        <p:strVal val="visible"/>
                                      </p:to>
                                    </p:set>
                                    <p:animEffect filter="fade" transition="in">
                                      <p:cBhvr>
                                        <p:cTn dur="1000"/>
                                        <p:tgtEl>
                                          <p:spTgt spid="1688">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8">
                                            <p:txEl>
                                              <p:pRg end="11" st="11"/>
                                            </p:txEl>
                                          </p:spTgt>
                                        </p:tgtEl>
                                        <p:attrNameLst>
                                          <p:attrName>style.visibility</p:attrName>
                                        </p:attrNameLst>
                                      </p:cBhvr>
                                      <p:to>
                                        <p:strVal val="visible"/>
                                      </p:to>
                                    </p:set>
                                    <p:animEffect filter="fade" transition="in">
                                      <p:cBhvr>
                                        <p:cTn dur="1000"/>
                                        <p:tgtEl>
                                          <p:spTgt spid="1688">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8">
                                            <p:txEl>
                                              <p:pRg end="12" st="12"/>
                                            </p:txEl>
                                          </p:spTgt>
                                        </p:tgtEl>
                                        <p:attrNameLst>
                                          <p:attrName>style.visibility</p:attrName>
                                        </p:attrNameLst>
                                      </p:cBhvr>
                                      <p:to>
                                        <p:strVal val="visible"/>
                                      </p:to>
                                    </p:set>
                                    <p:animEffect filter="fade" transition="in">
                                      <p:cBhvr>
                                        <p:cTn dur="1000"/>
                                        <p:tgtEl>
                                          <p:spTgt spid="1688">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8">
                                            <p:txEl>
                                              <p:pRg end="13" st="13"/>
                                            </p:txEl>
                                          </p:spTgt>
                                        </p:tgtEl>
                                        <p:attrNameLst>
                                          <p:attrName>style.visibility</p:attrName>
                                        </p:attrNameLst>
                                      </p:cBhvr>
                                      <p:to>
                                        <p:strVal val="visible"/>
                                      </p:to>
                                    </p:set>
                                    <p:animEffect filter="fade" transition="in">
                                      <p:cBhvr>
                                        <p:cTn dur="1000"/>
                                        <p:tgtEl>
                                          <p:spTgt spid="1688">
                                            <p:txEl>
                                              <p:pRg end="13" st="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2" name="Shape 1692"/>
        <p:cNvGrpSpPr/>
        <p:nvPr/>
      </p:nvGrpSpPr>
      <p:grpSpPr>
        <a:xfrm>
          <a:off x="0" y="0"/>
          <a:ext cx="0" cy="0"/>
          <a:chOff x="0" y="0"/>
          <a:chExt cx="0" cy="0"/>
        </a:xfrm>
      </p:grpSpPr>
      <p:sp>
        <p:nvSpPr>
          <p:cNvPr id="1693" name="Google Shape;1693;p1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Authenticated Key Agreement Handshake</a:t>
            </a:r>
            <a:endParaRPr/>
          </a:p>
        </p:txBody>
      </p:sp>
      <p:sp>
        <p:nvSpPr>
          <p:cNvPr id="1694" name="Google Shape;1694;p1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Following the noise framework e and s are public keys</a:t>
            </a:r>
            <a:endParaRPr/>
          </a:p>
          <a:p>
            <a:pPr indent="-317500" lvl="1" marL="914400" marR="0" rtl="0" algn="l">
              <a:lnSpc>
                <a:spcPct val="115000"/>
              </a:lnSpc>
              <a:spcBef>
                <a:spcPts val="0"/>
              </a:spcBef>
              <a:spcAft>
                <a:spcPts val="0"/>
              </a:spcAft>
              <a:buSzPts val="1400"/>
              <a:buChar char="○"/>
            </a:pPr>
            <a:r>
              <a:rPr lang="en"/>
              <a:t>s is the node_id (also called the static key)</a:t>
            </a:r>
            <a:endParaRPr/>
          </a:p>
          <a:p>
            <a:pPr indent="-317500" lvl="1" marL="914400" marR="0" rtl="0" algn="l">
              <a:lnSpc>
                <a:spcPct val="115000"/>
              </a:lnSpc>
              <a:spcBef>
                <a:spcPts val="0"/>
              </a:spcBef>
              <a:spcAft>
                <a:spcPts val="0"/>
              </a:spcAft>
              <a:buSzPts val="1400"/>
              <a:buChar char="○"/>
            </a:pPr>
            <a:r>
              <a:rPr lang="en"/>
              <a:t>e is an ephemeral key used to for setting up the cryptographic session</a:t>
            </a:r>
            <a:endParaRPr/>
          </a:p>
          <a:p>
            <a:pPr indent="-342900" lvl="0" marL="457200" marR="0" rtl="0" algn="l">
              <a:lnSpc>
                <a:spcPct val="115000"/>
              </a:lnSpc>
              <a:spcBef>
                <a:spcPts val="0"/>
              </a:spcBef>
              <a:spcAft>
                <a:spcPts val="0"/>
              </a:spcAft>
              <a:buSzPts val="1800"/>
              <a:buChar char="●"/>
            </a:pPr>
            <a:r>
              <a:rPr lang="en"/>
              <a:t>ee, es, se, ss are a notation for a Diffie Hellman Key exchange in which</a:t>
            </a:r>
            <a:endParaRPr/>
          </a:p>
          <a:p>
            <a:pPr indent="-317500" lvl="1" marL="914400" marR="0" rtl="0" algn="l">
              <a:lnSpc>
                <a:spcPct val="115000"/>
              </a:lnSpc>
              <a:spcBef>
                <a:spcPts val="0"/>
              </a:spcBef>
              <a:spcAft>
                <a:spcPts val="0"/>
              </a:spcAft>
              <a:buSzPts val="1400"/>
              <a:buChar char="○"/>
            </a:pPr>
            <a:r>
              <a:rPr lang="en"/>
              <a:t>The first letter is the key from the local side</a:t>
            </a:r>
            <a:endParaRPr/>
          </a:p>
          <a:p>
            <a:pPr indent="-317500" lvl="1" marL="914400" marR="0" rtl="0" algn="l">
              <a:lnSpc>
                <a:spcPct val="115000"/>
              </a:lnSpc>
              <a:spcBef>
                <a:spcPts val="0"/>
              </a:spcBef>
              <a:spcAft>
                <a:spcPts val="0"/>
              </a:spcAft>
              <a:buSzPts val="1400"/>
              <a:buChar char="○"/>
            </a:pPr>
            <a:r>
              <a:rPr lang="en"/>
              <a:t>The second letter is the key from the remote side</a:t>
            </a:r>
            <a:endParaRPr/>
          </a:p>
          <a:p>
            <a:pPr indent="-317500" lvl="1" marL="914400" marR="0" rtl="0" algn="l">
              <a:lnSpc>
                <a:spcPct val="115000"/>
              </a:lnSpc>
              <a:spcBef>
                <a:spcPts val="0"/>
              </a:spcBef>
              <a:spcAft>
                <a:spcPts val="0"/>
              </a:spcAft>
              <a:buSzPts val="1400"/>
              <a:buChar char="○"/>
            </a:pPr>
            <a:r>
              <a:rPr lang="en"/>
              <a:t>Attention!</a:t>
            </a:r>
            <a:endParaRPr/>
          </a:p>
          <a:p>
            <a:pPr indent="-317500" lvl="2" marL="1371600" marR="0" rtl="0" algn="l">
              <a:lnSpc>
                <a:spcPct val="115000"/>
              </a:lnSpc>
              <a:spcBef>
                <a:spcPts val="0"/>
              </a:spcBef>
              <a:spcAft>
                <a:spcPts val="0"/>
              </a:spcAft>
              <a:buSzPts val="1400"/>
              <a:buChar char="■"/>
            </a:pPr>
            <a:r>
              <a:rPr lang="en"/>
              <a:t>Can be confusing when sending messages from responder to initiator</a:t>
            </a:r>
            <a:endParaRPr/>
          </a:p>
          <a:p>
            <a:pPr indent="0" lvl="0" marL="457200" marR="0" rtl="0" algn="l">
              <a:lnSpc>
                <a:spcPct val="115000"/>
              </a:lnSpc>
              <a:spcBef>
                <a:spcPts val="1600"/>
              </a:spcBef>
              <a:spcAft>
                <a:spcPts val="1600"/>
              </a:spcAft>
              <a:buNone/>
            </a:pPr>
            <a:r>
              <a:t/>
            </a:r>
            <a:endParaRPr/>
          </a:p>
        </p:txBody>
      </p:sp>
      <p:pic>
        <p:nvPicPr>
          <p:cNvPr id="1695" name="Google Shape;1695;p122"/>
          <p:cNvPicPr preferRelativeResize="0"/>
          <p:nvPr/>
        </p:nvPicPr>
        <p:blipFill>
          <a:blip r:embed="rId3">
            <a:alphaModFix/>
          </a:blip>
          <a:stretch>
            <a:fillRect/>
          </a:stretch>
        </p:blipFill>
        <p:spPr>
          <a:xfrm>
            <a:off x="7086200" y="494675"/>
            <a:ext cx="2057800" cy="1358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4">
                                            <p:txEl>
                                              <p:pRg end="0" st="0"/>
                                            </p:txEl>
                                          </p:spTgt>
                                        </p:tgtEl>
                                        <p:attrNameLst>
                                          <p:attrName>style.visibility</p:attrName>
                                        </p:attrNameLst>
                                      </p:cBhvr>
                                      <p:to>
                                        <p:strVal val="visible"/>
                                      </p:to>
                                    </p:set>
                                    <p:animEffect filter="fade" transition="in">
                                      <p:cBhvr>
                                        <p:cTn dur="1000"/>
                                        <p:tgtEl>
                                          <p:spTgt spid="169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4">
                                            <p:txEl>
                                              <p:pRg end="1" st="1"/>
                                            </p:txEl>
                                          </p:spTgt>
                                        </p:tgtEl>
                                        <p:attrNameLst>
                                          <p:attrName>style.visibility</p:attrName>
                                        </p:attrNameLst>
                                      </p:cBhvr>
                                      <p:to>
                                        <p:strVal val="visible"/>
                                      </p:to>
                                    </p:set>
                                    <p:animEffect filter="fade" transition="in">
                                      <p:cBhvr>
                                        <p:cTn dur="1000"/>
                                        <p:tgtEl>
                                          <p:spTgt spid="169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4">
                                            <p:txEl>
                                              <p:pRg end="2" st="2"/>
                                            </p:txEl>
                                          </p:spTgt>
                                        </p:tgtEl>
                                        <p:attrNameLst>
                                          <p:attrName>style.visibility</p:attrName>
                                        </p:attrNameLst>
                                      </p:cBhvr>
                                      <p:to>
                                        <p:strVal val="visible"/>
                                      </p:to>
                                    </p:set>
                                    <p:animEffect filter="fade" transition="in">
                                      <p:cBhvr>
                                        <p:cTn dur="1000"/>
                                        <p:tgtEl>
                                          <p:spTgt spid="169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4">
                                            <p:txEl>
                                              <p:pRg end="3" st="3"/>
                                            </p:txEl>
                                          </p:spTgt>
                                        </p:tgtEl>
                                        <p:attrNameLst>
                                          <p:attrName>style.visibility</p:attrName>
                                        </p:attrNameLst>
                                      </p:cBhvr>
                                      <p:to>
                                        <p:strVal val="visible"/>
                                      </p:to>
                                    </p:set>
                                    <p:animEffect filter="fade" transition="in">
                                      <p:cBhvr>
                                        <p:cTn dur="1000"/>
                                        <p:tgtEl>
                                          <p:spTgt spid="169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4">
                                            <p:txEl>
                                              <p:pRg end="4" st="4"/>
                                            </p:txEl>
                                          </p:spTgt>
                                        </p:tgtEl>
                                        <p:attrNameLst>
                                          <p:attrName>style.visibility</p:attrName>
                                        </p:attrNameLst>
                                      </p:cBhvr>
                                      <p:to>
                                        <p:strVal val="visible"/>
                                      </p:to>
                                    </p:set>
                                    <p:animEffect filter="fade" transition="in">
                                      <p:cBhvr>
                                        <p:cTn dur="1000"/>
                                        <p:tgtEl>
                                          <p:spTgt spid="169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4">
                                            <p:txEl>
                                              <p:pRg end="5" st="5"/>
                                            </p:txEl>
                                          </p:spTgt>
                                        </p:tgtEl>
                                        <p:attrNameLst>
                                          <p:attrName>style.visibility</p:attrName>
                                        </p:attrNameLst>
                                      </p:cBhvr>
                                      <p:to>
                                        <p:strVal val="visible"/>
                                      </p:to>
                                    </p:set>
                                    <p:animEffect filter="fade" transition="in">
                                      <p:cBhvr>
                                        <p:cTn dur="1000"/>
                                        <p:tgtEl>
                                          <p:spTgt spid="169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4">
                                            <p:txEl>
                                              <p:pRg end="6" st="6"/>
                                            </p:txEl>
                                          </p:spTgt>
                                        </p:tgtEl>
                                        <p:attrNameLst>
                                          <p:attrName>style.visibility</p:attrName>
                                        </p:attrNameLst>
                                      </p:cBhvr>
                                      <p:to>
                                        <p:strVal val="visible"/>
                                      </p:to>
                                    </p:set>
                                    <p:animEffect filter="fade" transition="in">
                                      <p:cBhvr>
                                        <p:cTn dur="1000"/>
                                        <p:tgtEl>
                                          <p:spTgt spid="169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4">
                                            <p:txEl>
                                              <p:pRg end="7" st="7"/>
                                            </p:txEl>
                                          </p:spTgt>
                                        </p:tgtEl>
                                        <p:attrNameLst>
                                          <p:attrName>style.visibility</p:attrName>
                                        </p:attrNameLst>
                                      </p:cBhvr>
                                      <p:to>
                                        <p:strVal val="visible"/>
                                      </p:to>
                                    </p:set>
                                    <p:animEffect filter="fade" transition="in">
                                      <p:cBhvr>
                                        <p:cTn dur="1000"/>
                                        <p:tgtEl>
                                          <p:spTgt spid="169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4">
                                            <p:txEl>
                                              <p:pRg end="8" st="8"/>
                                            </p:txEl>
                                          </p:spTgt>
                                        </p:tgtEl>
                                        <p:attrNameLst>
                                          <p:attrName>style.visibility</p:attrName>
                                        </p:attrNameLst>
                                      </p:cBhvr>
                                      <p:to>
                                        <p:strVal val="visible"/>
                                      </p:to>
                                    </p:set>
                                    <p:animEffect filter="fade" transition="in">
                                      <p:cBhvr>
                                        <p:cTn dur="1000"/>
                                        <p:tgtEl>
                                          <p:spTgt spid="1694">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9" name="Shape 1699"/>
        <p:cNvGrpSpPr/>
        <p:nvPr/>
      </p:nvGrpSpPr>
      <p:grpSpPr>
        <a:xfrm>
          <a:off x="0" y="0"/>
          <a:ext cx="0" cy="0"/>
          <a:chOff x="0" y="0"/>
          <a:chExt cx="0" cy="0"/>
        </a:xfrm>
      </p:grpSpPr>
      <p:sp>
        <p:nvSpPr>
          <p:cNvPr id="1700" name="Google Shape;1700;p1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Processing of handshake data</a:t>
            </a:r>
            <a:endParaRPr/>
          </a:p>
        </p:txBody>
      </p:sp>
      <p:sp>
        <p:nvSpPr>
          <p:cNvPr id="1701" name="Google Shape;1701;p1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a:t>Handshake data including keying materials is hashed into a </a:t>
            </a:r>
            <a:r>
              <a:rPr lang="en"/>
              <a:t>session-wide</a:t>
            </a:r>
            <a:r>
              <a:rPr lang="en"/>
              <a:t> "handshake-digest" h</a:t>
            </a:r>
            <a:endParaRPr/>
          </a:p>
          <a:p>
            <a:pPr indent="-342900" lvl="0" marL="457200" marR="0" rtl="0" algn="l">
              <a:lnSpc>
                <a:spcPct val="115000"/>
              </a:lnSpc>
              <a:spcBef>
                <a:spcPts val="0"/>
              </a:spcBef>
              <a:spcAft>
                <a:spcPts val="0"/>
              </a:spcAft>
              <a:buSzPts val="1800"/>
              <a:buChar char="●"/>
            </a:pPr>
            <a:r>
              <a:rPr lang="en"/>
              <a:t>h is never transmitted during the handshake</a:t>
            </a:r>
            <a:endParaRPr/>
          </a:p>
          <a:p>
            <a:pPr indent="-342900" lvl="0" marL="457200" marR="0" rtl="0" algn="l">
              <a:lnSpc>
                <a:spcPct val="115000"/>
              </a:lnSpc>
              <a:spcBef>
                <a:spcPts val="0"/>
              </a:spcBef>
              <a:spcAft>
                <a:spcPts val="0"/>
              </a:spcAft>
              <a:buSzPts val="1800"/>
              <a:buChar char="●"/>
            </a:pPr>
            <a:r>
              <a:rPr lang="en"/>
              <a:t>h is used as a MAC in the AEAD messages</a:t>
            </a:r>
            <a:endParaRPr/>
          </a:p>
          <a:p>
            <a:pPr indent="-342900" lvl="0" marL="457200" marR="0" rtl="0" algn="l">
              <a:lnSpc>
                <a:spcPct val="115000"/>
              </a:lnSpc>
              <a:spcBef>
                <a:spcPts val="0"/>
              </a:spcBef>
              <a:spcAft>
                <a:spcPts val="0"/>
              </a:spcAft>
              <a:buSzPts val="1800"/>
              <a:buChar char="●"/>
            </a:pPr>
            <a:r>
              <a:rPr lang="en"/>
              <a:t>If </a:t>
            </a:r>
            <a:r>
              <a:rPr lang="en"/>
              <a:t>a</a:t>
            </a:r>
            <a:r>
              <a:rPr lang="en"/>
              <a:t> MAC check fails during the handshake process the connection is immediately terminated</a:t>
            </a:r>
            <a:endParaRPr/>
          </a:p>
          <a:p>
            <a:pPr indent="-342900" lvl="0" marL="457200" marR="0" rtl="0" algn="l">
              <a:lnSpc>
                <a:spcPct val="115000"/>
              </a:lnSpc>
              <a:spcBef>
                <a:spcPts val="0"/>
              </a:spcBef>
              <a:spcAft>
                <a:spcPts val="0"/>
              </a:spcAft>
              <a:buSzPts val="1800"/>
              <a:buChar char="●"/>
            </a:pPr>
            <a:r>
              <a:rPr lang="en"/>
              <a:t>Privacy Risk:</a:t>
            </a:r>
            <a:endParaRPr/>
          </a:p>
          <a:p>
            <a:pPr indent="-317500" lvl="1" marL="914400" marR="0" rtl="0" algn="l">
              <a:lnSpc>
                <a:spcPct val="115000"/>
              </a:lnSpc>
              <a:spcBef>
                <a:spcPts val="0"/>
              </a:spcBef>
              <a:spcAft>
                <a:spcPts val="0"/>
              </a:spcAft>
              <a:buSzPts val="1400"/>
              <a:buChar char="○"/>
            </a:pPr>
            <a:r>
              <a:rPr lang="en"/>
              <a:t>Man in the middle could disturb operations by making handshakes fail all the time</a:t>
            </a:r>
            <a:endParaRPr/>
          </a:p>
          <a:p>
            <a:pPr indent="-317500" lvl="1" marL="914400" marR="0" rtl="0" algn="l">
              <a:lnSpc>
                <a:spcPct val="115000"/>
              </a:lnSpc>
              <a:spcBef>
                <a:spcPts val="0"/>
              </a:spcBef>
              <a:spcAft>
                <a:spcPts val="0"/>
              </a:spcAft>
              <a:buSzPts val="1400"/>
              <a:buChar char="○"/>
            </a:pPr>
            <a:r>
              <a:rPr lang="en"/>
              <a:t>User might be tricked to upgrade the node</a:t>
            </a:r>
            <a:endParaRPr/>
          </a:p>
          <a:p>
            <a:pPr indent="-317500" lvl="2" marL="1371600" marR="0" rtl="0" algn="l">
              <a:lnSpc>
                <a:spcPct val="115000"/>
              </a:lnSpc>
              <a:spcBef>
                <a:spcPts val="0"/>
              </a:spcBef>
              <a:spcAft>
                <a:spcPts val="0"/>
              </a:spcAft>
              <a:buSzPts val="1400"/>
              <a:buChar char="■"/>
            </a:pPr>
            <a:r>
              <a:rPr lang="en"/>
              <a:t>Potentially like the electrum phishing hack from a malicious source</a:t>
            </a:r>
            <a:endParaRPr/>
          </a:p>
          <a:p>
            <a:pPr indent="0" lvl="0" marL="457200" marR="0" rtl="0" algn="l">
              <a:lnSpc>
                <a:spcPct val="115000"/>
              </a:lnSpc>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1">
                                            <p:txEl>
                                              <p:pRg end="0" st="0"/>
                                            </p:txEl>
                                          </p:spTgt>
                                        </p:tgtEl>
                                        <p:attrNameLst>
                                          <p:attrName>style.visibility</p:attrName>
                                        </p:attrNameLst>
                                      </p:cBhvr>
                                      <p:to>
                                        <p:strVal val="visible"/>
                                      </p:to>
                                    </p:set>
                                    <p:animEffect filter="fade" transition="in">
                                      <p:cBhvr>
                                        <p:cTn dur="1000"/>
                                        <p:tgtEl>
                                          <p:spTgt spid="170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1">
                                            <p:txEl>
                                              <p:pRg end="1" st="1"/>
                                            </p:txEl>
                                          </p:spTgt>
                                        </p:tgtEl>
                                        <p:attrNameLst>
                                          <p:attrName>style.visibility</p:attrName>
                                        </p:attrNameLst>
                                      </p:cBhvr>
                                      <p:to>
                                        <p:strVal val="visible"/>
                                      </p:to>
                                    </p:set>
                                    <p:animEffect filter="fade" transition="in">
                                      <p:cBhvr>
                                        <p:cTn dur="1000"/>
                                        <p:tgtEl>
                                          <p:spTgt spid="170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1">
                                            <p:txEl>
                                              <p:pRg end="2" st="2"/>
                                            </p:txEl>
                                          </p:spTgt>
                                        </p:tgtEl>
                                        <p:attrNameLst>
                                          <p:attrName>style.visibility</p:attrName>
                                        </p:attrNameLst>
                                      </p:cBhvr>
                                      <p:to>
                                        <p:strVal val="visible"/>
                                      </p:to>
                                    </p:set>
                                    <p:animEffect filter="fade" transition="in">
                                      <p:cBhvr>
                                        <p:cTn dur="1000"/>
                                        <p:tgtEl>
                                          <p:spTgt spid="170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1">
                                            <p:txEl>
                                              <p:pRg end="3" st="3"/>
                                            </p:txEl>
                                          </p:spTgt>
                                        </p:tgtEl>
                                        <p:attrNameLst>
                                          <p:attrName>style.visibility</p:attrName>
                                        </p:attrNameLst>
                                      </p:cBhvr>
                                      <p:to>
                                        <p:strVal val="visible"/>
                                      </p:to>
                                    </p:set>
                                    <p:animEffect filter="fade" transition="in">
                                      <p:cBhvr>
                                        <p:cTn dur="1000"/>
                                        <p:tgtEl>
                                          <p:spTgt spid="170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1">
                                            <p:txEl>
                                              <p:pRg end="4" st="4"/>
                                            </p:txEl>
                                          </p:spTgt>
                                        </p:tgtEl>
                                        <p:attrNameLst>
                                          <p:attrName>style.visibility</p:attrName>
                                        </p:attrNameLst>
                                      </p:cBhvr>
                                      <p:to>
                                        <p:strVal val="visible"/>
                                      </p:to>
                                    </p:set>
                                    <p:animEffect filter="fade" transition="in">
                                      <p:cBhvr>
                                        <p:cTn dur="1000"/>
                                        <p:tgtEl>
                                          <p:spTgt spid="170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1">
                                            <p:txEl>
                                              <p:pRg end="5" st="5"/>
                                            </p:txEl>
                                          </p:spTgt>
                                        </p:tgtEl>
                                        <p:attrNameLst>
                                          <p:attrName>style.visibility</p:attrName>
                                        </p:attrNameLst>
                                      </p:cBhvr>
                                      <p:to>
                                        <p:strVal val="visible"/>
                                      </p:to>
                                    </p:set>
                                    <p:animEffect filter="fade" transition="in">
                                      <p:cBhvr>
                                        <p:cTn dur="1000"/>
                                        <p:tgtEl>
                                          <p:spTgt spid="170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1">
                                            <p:txEl>
                                              <p:pRg end="6" st="6"/>
                                            </p:txEl>
                                          </p:spTgt>
                                        </p:tgtEl>
                                        <p:attrNameLst>
                                          <p:attrName>style.visibility</p:attrName>
                                        </p:attrNameLst>
                                      </p:cBhvr>
                                      <p:to>
                                        <p:strVal val="visible"/>
                                      </p:to>
                                    </p:set>
                                    <p:animEffect filter="fade" transition="in">
                                      <p:cBhvr>
                                        <p:cTn dur="1000"/>
                                        <p:tgtEl>
                                          <p:spTgt spid="170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1">
                                            <p:txEl>
                                              <p:pRg end="7" st="7"/>
                                            </p:txEl>
                                          </p:spTgt>
                                        </p:tgtEl>
                                        <p:attrNameLst>
                                          <p:attrName>style.visibility</p:attrName>
                                        </p:attrNameLst>
                                      </p:cBhvr>
                                      <p:to>
                                        <p:strVal val="visible"/>
                                      </p:to>
                                    </p:set>
                                    <p:animEffect filter="fade" transition="in">
                                      <p:cBhvr>
                                        <p:cTn dur="1000"/>
                                        <p:tgtEl>
                                          <p:spTgt spid="170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1">
                                            <p:txEl>
                                              <p:pRg end="8" st="8"/>
                                            </p:txEl>
                                          </p:spTgt>
                                        </p:tgtEl>
                                        <p:attrNameLst>
                                          <p:attrName>style.visibility</p:attrName>
                                        </p:attrNameLst>
                                      </p:cBhvr>
                                      <p:to>
                                        <p:strVal val="visible"/>
                                      </p:to>
                                    </p:set>
                                    <p:animEffect filter="fade" transition="in">
                                      <p:cBhvr>
                                        <p:cTn dur="1000"/>
                                        <p:tgtEl>
                                          <p:spTgt spid="1701">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